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56" r:id="rId3"/>
    <p:sldId id="273" r:id="rId4"/>
    <p:sldId id="264" r:id="rId5"/>
    <p:sldId id="258" r:id="rId6"/>
    <p:sldId id="263" r:id="rId7"/>
    <p:sldId id="276" r:id="rId8"/>
    <p:sldId id="262" r:id="rId9"/>
    <p:sldId id="267" r:id="rId10"/>
    <p:sldId id="265" r:id="rId11"/>
    <p:sldId id="275" r:id="rId12"/>
    <p:sldId id="26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D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566" autoAdjust="0"/>
  </p:normalViewPr>
  <p:slideViewPr>
    <p:cSldViewPr>
      <p:cViewPr varScale="1">
        <p:scale>
          <a:sx n="80" d="100"/>
          <a:sy n="80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1790</c:v>
                </c:pt>
                <c:pt idx="1">
                  <c:v>1810</c:v>
                </c:pt>
                <c:pt idx="2">
                  <c:v>1840</c:v>
                </c:pt>
                <c:pt idx="3">
                  <c:v>1860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1790</c:v>
                </c:pt>
                <c:pt idx="1">
                  <c:v>1810</c:v>
                </c:pt>
                <c:pt idx="2">
                  <c:v>1840</c:v>
                </c:pt>
                <c:pt idx="3">
                  <c:v>1860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1790</c:v>
                </c:pt>
                <c:pt idx="1">
                  <c:v>1810</c:v>
                </c:pt>
                <c:pt idx="2">
                  <c:v>1840</c:v>
                </c:pt>
                <c:pt idx="3">
                  <c:v>1860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700000</c:v>
                </c:pt>
                <c:pt idx="1">
                  <c:v>1200000</c:v>
                </c:pt>
                <c:pt idx="2">
                  <c:v>2200000</c:v>
                </c:pt>
                <c:pt idx="3">
                  <c:v>4000000</c:v>
                </c:pt>
              </c:numCache>
            </c:numRef>
          </c:val>
        </c:ser>
        <c:axId val="98236288"/>
        <c:axId val="98237824"/>
      </c:barChart>
      <c:catAx>
        <c:axId val="98236288"/>
        <c:scaling>
          <c:orientation val="minMax"/>
        </c:scaling>
        <c:axPos val="b"/>
        <c:numFmt formatCode="General" sourceLinked="1"/>
        <c:tickLblPos val="nextTo"/>
        <c:crossAx val="98237824"/>
        <c:crosses val="autoZero"/>
        <c:auto val="1"/>
        <c:lblAlgn val="ctr"/>
        <c:lblOffset val="100"/>
      </c:catAx>
      <c:valAx>
        <c:axId val="98237824"/>
        <c:scaling>
          <c:orientation val="minMax"/>
        </c:scaling>
        <c:axPos val="l"/>
        <c:majorGridlines/>
        <c:numFmt formatCode="General" sourceLinked="1"/>
        <c:tickLblPos val="nextTo"/>
        <c:crossAx val="98236288"/>
        <c:crosses val="autoZero"/>
        <c:crossBetween val="between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8673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941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7053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257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497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9705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7511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9582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4049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8460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6468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532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a.cz/obecne/obyvatelstvo.htm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27th_US_Colored_Troops_banner.jpg?uselang=cs" TargetMode="External"/><Relationship Id="rId3" Type="http://schemas.openxmlformats.org/officeDocument/2006/relationships/hyperlink" Target="http://commons.wikimedia.org/wiki/File:Confederate_general_uniform.jpg?uselang=cs" TargetMode="External"/><Relationship Id="rId7" Type="http://schemas.openxmlformats.org/officeDocument/2006/relationships/hyperlink" Target="http://cs.wikipedia.org/wiki/Ulysses_Simpson_Grant" TargetMode="External"/><Relationship Id="rId2" Type="http://schemas.openxmlformats.org/officeDocument/2006/relationships/hyperlink" Target="http://upload.wikimedia.org/wikipedia/commons/thumb/f/fe/Abraham_Lincoln_seated,_Feb_9,_1864.jpg/428px-Abraham_Lincoln_seated,_Feb_9,_186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bert_Edward_Lee" TargetMode="External"/><Relationship Id="rId11" Type="http://schemas.openxmlformats.org/officeDocument/2006/relationships/hyperlink" Target="http://commons.wikimedia.org/wiki/File:US_map_1864_Civil_War_divisions.svg?uselang=cs" TargetMode="External"/><Relationship Id="rId5" Type="http://schemas.openxmlformats.org/officeDocument/2006/relationships/hyperlink" Target="http://upload.wikimedia.org/wikipedia/commons/thumb/c/c5/US_map_1864_Civil_War_divisions.svg/640px-US_map_1864_Civil_War_divisions.svg.png?uselang=cs" TargetMode="External"/><Relationship Id="rId10" Type="http://schemas.openxmlformats.org/officeDocument/2006/relationships/hyperlink" Target="http://upload.wikimedia.org/wikipedia/commons/thumb/b/b2/James_Hopkinsons_Plantation_Slaves_Going_to_Field.jpg/640px-James_Hopkinsons_Plantation_Slaves_Going_to_Field.jpg?uselang=cs" TargetMode="External"/><Relationship Id="rId4" Type="http://schemas.openxmlformats.org/officeDocument/2006/relationships/hyperlink" Target="http://commons.wikimedia.org/wiki/File:Allegheny_County_Soldiers_Memorial_-_IMG_1545.JPG?uselang=cs" TargetMode="External"/><Relationship Id="rId9" Type="http://schemas.openxmlformats.org/officeDocument/2006/relationships/hyperlink" Target="http://commons.wikimedia.org/wiki/File:%22We'se_done_all_dis's_Mornin'.%22_(Girls_with_bale_of_cotton_in_the_field.),_by_Keystone_View_Company_cleane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DDD"/>
          </a:solidFill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duben 2013</a:t>
            </a:r>
            <a:endParaRPr lang="cs-CZ" dirty="0"/>
          </a:p>
          <a:p>
            <a:r>
              <a:rPr lang="cs-CZ" b="1" dirty="0"/>
              <a:t>Ročník: 8</a:t>
            </a:r>
            <a:r>
              <a:rPr lang="cs-CZ" b="1" dirty="0" smtClean="0"/>
              <a:t>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téma: </a:t>
            </a:r>
            <a:r>
              <a:rPr lang="cs-CZ" sz="4000" b="1" dirty="0" smtClean="0"/>
              <a:t>VY_32_INOVACE_</a:t>
            </a:r>
            <a:r>
              <a:rPr lang="cs-CZ" sz="4000" b="1" dirty="0" err="1" smtClean="0"/>
              <a:t>Dě</a:t>
            </a:r>
            <a:r>
              <a:rPr lang="cs-CZ" sz="4000" b="1" dirty="0" smtClean="0"/>
              <a:t>_08_Americká_občanská_válka1_8.ročník</a:t>
            </a:r>
            <a:endParaRPr lang="cs-CZ" sz="4000" dirty="0" smtClean="0"/>
          </a:p>
          <a:p>
            <a:r>
              <a:rPr lang="cs-CZ" b="1" dirty="0" smtClean="0"/>
              <a:t>Metodické doporučení/ anotace: Prezentace se věnuje přistěhovalectví do USA, životu prezidenta Lincolna a rozdílu mezi severními a jižními státy. Další část je věnována americké občanské válce a jednotlivým armádám.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5997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2007-15-2- US Flag, 34 Star (7803414058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77000" l="0" r="9675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56" y="33265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11560" y="4797152"/>
            <a:ext cx="7772400" cy="1470025"/>
          </a:xfrm>
        </p:spPr>
        <p:txBody>
          <a:bodyPr/>
          <a:lstStyle/>
          <a:p>
            <a:r>
              <a:rPr lang="cs-CZ" b="1" dirty="0" smtClean="0"/>
              <a:t>Americká občanská válka I.</a:t>
            </a:r>
            <a:br>
              <a:rPr lang="cs-CZ" b="1" dirty="0" smtClean="0"/>
            </a:br>
            <a:r>
              <a:rPr lang="cs-CZ" sz="3600" b="1" dirty="0" smtClean="0"/>
              <a:t>situace a příčiny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63661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39961" y="6421978"/>
            <a:ext cx="5424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převzato z </a:t>
            </a:r>
            <a:r>
              <a:rPr lang="cs-CZ" dirty="0">
                <a:hlinkClick r:id="rId2"/>
              </a:rPr>
              <a:t>http://www.usa.cz/obecne/obyvatelstvo.htm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5136" y="332656"/>
            <a:ext cx="3350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USA – počet obyvatel</a:t>
            </a:r>
            <a:endParaRPr lang="cs-CZ" sz="2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9280047"/>
              </p:ext>
            </p:extLst>
          </p:nvPr>
        </p:nvGraphicFramePr>
        <p:xfrm>
          <a:off x="837888" y="855876"/>
          <a:ext cx="6542424" cy="5396824"/>
        </p:xfrm>
        <a:graphic>
          <a:graphicData uri="http://schemas.openxmlformats.org/drawingml/2006/table">
            <a:tbl>
              <a:tblPr/>
              <a:tblGrid>
                <a:gridCol w="4146982"/>
                <a:gridCol w="2395442"/>
              </a:tblGrid>
              <a:tr h="70290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</a:t>
                      </a:r>
                      <a:r>
                        <a:rPr lang="cs-CZ" sz="2800" dirty="0">
                          <a:latin typeface="+mj-lt"/>
                        </a:rPr>
                        <a:t>1790 </a:t>
                      </a:r>
                      <a:r>
                        <a:rPr lang="cs-CZ" sz="2800" dirty="0" smtClean="0">
                          <a:latin typeface="+mj-lt"/>
                        </a:rPr>
                        <a:t>  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   3 929 214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+mj-lt"/>
                        </a:rPr>
                        <a:t> </a:t>
                      </a:r>
                      <a:r>
                        <a:rPr lang="cs-CZ" sz="2800" dirty="0" smtClean="0">
                          <a:latin typeface="+mj-lt"/>
                        </a:rPr>
                        <a:t>1800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    5 308 000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1810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>
                          <a:latin typeface="+mj-lt"/>
                        </a:rPr>
                        <a:t>    7 240 000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1820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   9 638 000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1830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12 866 200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1840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17 069 000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1850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>
                          <a:latin typeface="+mj-lt"/>
                        </a:rPr>
                        <a:t>  23 191 876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1860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31 443 321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1870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38 558 371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1880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50 155 783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1890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62 948 000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51452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+mj-lt"/>
                        </a:rPr>
                        <a:t> 1900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>
                          <a:latin typeface="+mj-lt"/>
                        </a:rPr>
                        <a:t>  75 995 000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67276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Přistěhovalectví do USA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10993933"/>
              </p:ext>
            </p:extLst>
          </p:nvPr>
        </p:nvGraphicFramePr>
        <p:xfrm>
          <a:off x="323528" y="1556792"/>
          <a:ext cx="8064896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="" xmlns:p14="http://schemas.microsoft.com/office/powerpoint/2010/main" val="338354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8509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Abraham Lincoln</a:t>
            </a:r>
            <a:br>
              <a:rPr lang="cs-CZ" dirty="0" smtClean="0"/>
            </a:br>
            <a:r>
              <a:rPr lang="cs-CZ" sz="3100" dirty="0" smtClean="0"/>
              <a:t>(1809 – 1865)</a:t>
            </a:r>
            <a:endParaRPr lang="cs-CZ" sz="31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273680" y="1462336"/>
            <a:ext cx="4978400" cy="5113337"/>
          </a:xfrm>
        </p:spPr>
        <p:txBody>
          <a:bodyPr>
            <a:noAutofit/>
          </a:bodyPr>
          <a:lstStyle/>
          <a:p>
            <a:r>
              <a:rPr lang="cs-CZ" sz="2800" dirty="0" smtClean="0"/>
              <a:t>z Kentucky – otec farmář</a:t>
            </a:r>
          </a:p>
          <a:p>
            <a:r>
              <a:rPr lang="cs-CZ" sz="2800" dirty="0" smtClean="0"/>
              <a:t>řada povolání</a:t>
            </a:r>
          </a:p>
          <a:p>
            <a:r>
              <a:rPr lang="cs-CZ" sz="2800" dirty="0" smtClean="0"/>
              <a:t>1836 advokát</a:t>
            </a:r>
          </a:p>
          <a:p>
            <a:r>
              <a:rPr lang="cs-CZ" sz="2800" dirty="0" smtClean="0"/>
              <a:t>zvolen do parlamentu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státu Illinois</a:t>
            </a:r>
          </a:p>
          <a:p>
            <a:r>
              <a:rPr lang="cs-CZ" sz="2800" dirty="0" smtClean="0"/>
              <a:t>člen Sněmovny reprezentantů Kongresu</a:t>
            </a:r>
          </a:p>
          <a:p>
            <a:r>
              <a:rPr lang="cs-CZ" sz="2800" dirty="0" smtClean="0"/>
              <a:t>1860 16. prezident</a:t>
            </a:r>
          </a:p>
          <a:p>
            <a:r>
              <a:rPr lang="cs-CZ" sz="2800" dirty="0" smtClean="0"/>
              <a:t>1864 znovuzvolen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480" y="1484784"/>
            <a:ext cx="3659807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1051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 - Jih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Sever:</a:t>
            </a:r>
          </a:p>
          <a:p>
            <a:r>
              <a:rPr lang="cs-CZ" dirty="0" smtClean="0"/>
              <a:t>rychlý růst</a:t>
            </a:r>
          </a:p>
          <a:p>
            <a:r>
              <a:rPr lang="cs-CZ" dirty="0" smtClean="0"/>
              <a:t>přistěhovalectví odborníků</a:t>
            </a:r>
          </a:p>
          <a:p>
            <a:r>
              <a:rPr lang="cs-CZ" dirty="0" smtClean="0"/>
              <a:t>průmysl – textilní, potravinářství; stavby železnic</a:t>
            </a:r>
          </a:p>
          <a:p>
            <a:r>
              <a:rPr lang="cs-CZ" dirty="0" smtClean="0"/>
              <a:t>farmářství – obilí, dobytek - sezónní pracovníci, mechanizace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Jih:</a:t>
            </a:r>
          </a:p>
          <a:p>
            <a:r>
              <a:rPr lang="cs-CZ" dirty="0" smtClean="0"/>
              <a:t>plantážnictví – tabák, bavlna, rýže, cukrová třtina – náročné na ruční práci  - otrocká práce černochů </a:t>
            </a:r>
          </a:p>
          <a:p>
            <a:r>
              <a:rPr lang="cs-CZ" dirty="0" smtClean="0"/>
              <a:t>obavy ze zrušení otroctví – narušení hospodářství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4697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upload.wikimedia.org/wikipedia/commons/thumb/b/b2/James_Hopkinsons_Plantation_Slaves_Going_to_Field.jpg/640px-James_Hopkinsons_Plantation_Slaves_Going_to_Field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816" y="2314575"/>
            <a:ext cx="6096000" cy="4448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6967"/>
            <a:ext cx="3960440" cy="415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573614"/>
            <a:ext cx="2747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Otroci na plantáži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783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499" b="98504" l="0" r="998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747015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79851" y="457508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UNIE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5445224"/>
            <a:ext cx="2325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KONFEDERACE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636065" y="980728"/>
            <a:ext cx="312199" cy="15121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99792" y="4725144"/>
            <a:ext cx="108012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24453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Americká občanská válka</a:t>
            </a:r>
            <a:br>
              <a:rPr lang="cs-CZ" dirty="0" smtClean="0"/>
            </a:br>
            <a:r>
              <a:rPr lang="cs-CZ" dirty="0" smtClean="0"/>
              <a:t>(1861 – 65)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dirty="0" smtClean="0"/>
              <a:t>ozbrojený konflikt  mezi státy na severoamerickém kontinentu</a:t>
            </a:r>
          </a:p>
          <a:p>
            <a:r>
              <a:rPr lang="cs-CZ" dirty="0" smtClean="0"/>
              <a:t>jižní státy = Konfederace – chtěly se odtrhnout od USA – žádaly větší samostatnost jednotlivých států, nezasahování centrálních úřadů do záležitostí států, např. do otázky otroctví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9850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Unie - 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Washington</a:t>
            </a:r>
          </a:p>
          <a:p>
            <a:r>
              <a:rPr lang="cs-CZ" sz="2800" dirty="0" smtClean="0"/>
              <a:t>23 států</a:t>
            </a:r>
          </a:p>
          <a:p>
            <a:r>
              <a:rPr lang="cs-CZ" sz="2800" dirty="0" smtClean="0"/>
              <a:t>22 milionů obyvatel</a:t>
            </a:r>
          </a:p>
          <a:p>
            <a:r>
              <a:rPr lang="cs-CZ" sz="2800" dirty="0" smtClean="0"/>
              <a:t>91% průmyslu USA</a:t>
            </a:r>
          </a:p>
          <a:p>
            <a:r>
              <a:rPr lang="cs-CZ" sz="2800" dirty="0" err="1" smtClean="0"/>
              <a:t>Ulysses</a:t>
            </a:r>
            <a:r>
              <a:rPr lang="cs-CZ" sz="2800" dirty="0" smtClean="0"/>
              <a:t> S. Grant</a:t>
            </a:r>
          </a:p>
          <a:p>
            <a:r>
              <a:rPr lang="cs-CZ" sz="2800" dirty="0" smtClean="0"/>
              <a:t>silná armáda</a:t>
            </a:r>
          </a:p>
          <a:p>
            <a:r>
              <a:rPr lang="cs-CZ" sz="2800" dirty="0" smtClean="0"/>
              <a:t>dobře zásobovaná</a:t>
            </a:r>
          </a:p>
          <a:p>
            <a:r>
              <a:rPr lang="cs-CZ" sz="2800" dirty="0" smtClean="0"/>
              <a:t>černošské pluky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860" y="404664"/>
            <a:ext cx="23336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Ulysses S. Gran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2128"/>
            <a:ext cx="1781175" cy="2371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55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27th US Colored Troops bann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20688"/>
            <a:ext cx="48387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7" y="1124744"/>
            <a:ext cx="32403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Osvobození otroci vstupovali</a:t>
            </a:r>
          </a:p>
          <a:p>
            <a:r>
              <a:rPr lang="cs-CZ" sz="2800" dirty="0" smtClean="0"/>
              <a:t>do armády Unie a přispěli </a:t>
            </a:r>
          </a:p>
          <a:p>
            <a:r>
              <a:rPr lang="cs-CZ" sz="2800" dirty="0" smtClean="0"/>
              <a:t>k jejím úspěchům.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89072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Konfederace – Jih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err="1" smtClean="0"/>
              <a:t>Richmond</a:t>
            </a:r>
            <a:endParaRPr lang="cs-CZ" sz="3000" dirty="0" smtClean="0"/>
          </a:p>
          <a:p>
            <a:r>
              <a:rPr lang="cs-CZ" sz="3000" dirty="0" smtClean="0"/>
              <a:t>11 států</a:t>
            </a:r>
          </a:p>
          <a:p>
            <a:r>
              <a:rPr lang="cs-CZ" sz="3000" dirty="0" smtClean="0"/>
              <a:t>9 milionů obyvatel</a:t>
            </a:r>
          </a:p>
          <a:p>
            <a:r>
              <a:rPr lang="cs-CZ" sz="3000" dirty="0" smtClean="0"/>
              <a:t>9% průmyslu USA</a:t>
            </a:r>
          </a:p>
          <a:p>
            <a:r>
              <a:rPr lang="cs-CZ" sz="3000" dirty="0" smtClean="0"/>
              <a:t>Robert E. </a:t>
            </a:r>
            <a:r>
              <a:rPr lang="cs-CZ" sz="3000" dirty="0" err="1" smtClean="0"/>
              <a:t>Lee</a:t>
            </a:r>
            <a:endParaRPr lang="cs-CZ" sz="3000" dirty="0" smtClean="0"/>
          </a:p>
          <a:p>
            <a:r>
              <a:rPr lang="cs-CZ" sz="3000" dirty="0" smtClean="0"/>
              <a:t>armáda vedená odhodlanými </a:t>
            </a:r>
          </a:p>
          <a:p>
            <a:pPr marL="0" indent="0">
              <a:buNone/>
            </a:pPr>
            <a:r>
              <a:rPr lang="cs-CZ" sz="3000" dirty="0" smtClean="0"/>
              <a:t>	veliteli</a:t>
            </a:r>
          </a:p>
          <a:p>
            <a:r>
              <a:rPr lang="cs-CZ" sz="3000" dirty="0" smtClean="0"/>
              <a:t>nedostatečná výzbroj</a:t>
            </a:r>
          </a:p>
          <a:p>
            <a:r>
              <a:rPr lang="cs-CZ" sz="3000" dirty="0" smtClean="0"/>
              <a:t>obhajoba otroctví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01" t="2733" r="24138"/>
          <a:stretch/>
        </p:blipFill>
        <p:spPr bwMode="auto">
          <a:xfrm>
            <a:off x="6588224" y="476672"/>
            <a:ext cx="2064327" cy="555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96752"/>
            <a:ext cx="180111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0413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http://upload.wikimedia.org/wikipedia/commons/thumb/f/fe/Abraham_Lincoln_seated%2C_Feb_9%2C_1864.jpg/428px-Abraham_Lincoln_seated%2C_Feb_9%2C_1864.jpg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http://commons.wikimedia.org/wiki/File:Confederate_general_uniform.jpg?uselang=cs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http://commons.wikimedia.org/wiki/File:Allegheny_County_Soldiers_Memorial_-_IMG_1545.JPG?uselang=cs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http://upload.wikimedia.org/wikipedia/commons/thumb/c/c5/US_map_1864_Civil_War_divisions.svg/640px-US_map_1864_Civil_War_divisions.svg.png?uselang=cs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cs.wikipedia.org/wiki/Robert_Edward_Lee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cs.wikipedia.org/wiki/Ulysses_Simpson_Grant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commons.wikimedia.org/wiki/File:27th_US_Colored_Troops_banner.jpg?uselang=cs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http://commons.wikimedia.org/wiki/File:%22We%27se_done_all_dis%27s_Mornin%27.%22_(Girls_with_bale_of_cotton_in_the_field.),_</a:t>
            </a:r>
            <a:r>
              <a:rPr lang="cs-CZ" dirty="0" smtClean="0">
                <a:hlinkClick r:id="rId9"/>
              </a:rPr>
              <a:t>by_Keystone_View_Company_cleaned.jpg?uselang=cs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upload.wikimedia.org/wikipedia/commons/thumb/b/b2/James_Hopkinsons_Plantation_Slaves_Going_to_Field.jpg/640px-James_Hopkinsons_Plantation_Slaves_Going_to_Field.jpg?uselang=cs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http://commons.wikimedia.org/wiki/File:US_map_1864_Civil_War_divisions.svg?uselang=cs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1272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1362</TotalTime>
  <Words>269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Americká občanská válka I. situace a příčiny</vt:lpstr>
      <vt:lpstr>Snímek 3</vt:lpstr>
      <vt:lpstr>Přistěhovalectví do USA</vt:lpstr>
      <vt:lpstr>Abraham Lincoln (1809 – 1865)</vt:lpstr>
      <vt:lpstr>Sever - Jih</vt:lpstr>
      <vt:lpstr>Snímek 7</vt:lpstr>
      <vt:lpstr>Snímek 8</vt:lpstr>
      <vt:lpstr>Americká občanská válka (1861 – 65)</vt:lpstr>
      <vt:lpstr>Unie - Sever</vt:lpstr>
      <vt:lpstr>Snímek 11</vt:lpstr>
      <vt:lpstr>Konfederace – Jih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29</cp:revision>
  <dcterms:created xsi:type="dcterms:W3CDTF">2013-04-15T20:29:53Z</dcterms:created>
  <dcterms:modified xsi:type="dcterms:W3CDTF">2013-05-29T20:09:40Z</dcterms:modified>
</cp:coreProperties>
</file>