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106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76.xml" ContentType="application/vnd.openxmlformats-officedocument.presentationml.slideLayout+xml"/>
  <Default Extension="png" ContentType="image/png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05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03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10.xml" ContentType="application/vnd.openxmlformats-officedocument.presentationml.slideLayout+xml"/>
  <Default Extension="wdp" ContentType="image/vnd.ms-photo"/>
  <Override PartName="/ppt/slideMasters/slideMaster9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97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</p:sldMasterIdLst>
  <p:sldIdLst>
    <p:sldId id="269" r:id="rId11"/>
    <p:sldId id="268" r:id="rId12"/>
    <p:sldId id="267" r:id="rId13"/>
    <p:sldId id="266" r:id="rId14"/>
    <p:sldId id="265" r:id="rId15"/>
    <p:sldId id="264" r:id="rId16"/>
    <p:sldId id="263" r:id="rId17"/>
    <p:sldId id="262" r:id="rId18"/>
    <p:sldId id="261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54214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06785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81917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6453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43386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712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6144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5436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3260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3642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71113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02394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926272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356949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901821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931094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486812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223563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347613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411807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18341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687879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777329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34040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546133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535618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635565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984098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96045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016928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29440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848477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634156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50553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97327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9437432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4806082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3602703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56714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265383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7882831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4370308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662832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05994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1818991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216140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7186384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645426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200329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563854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9675626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786190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6065402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2529083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40290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0257343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8168502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4071189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013621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2418428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80384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5531245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479095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671187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8240955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3798391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9974093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0088442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1383220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420563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7421774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0603780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612077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3174614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4979444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046282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1616474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2270325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5066992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6586093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3290796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5183175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681871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937276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5830634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13912963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1391345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3318023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9890608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25171035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5411850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69457788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454649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1594505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0738113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7423659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33279690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45128305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91460172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15203031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92884192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270876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73690653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737221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88022156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69890916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5742323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8575640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08605622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9603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20845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5259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35905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6021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24755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50440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78719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66040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11349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F5747-B6E0-4B92-B3EA-DD60D36878F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445FE-E8A2-407B-827E-BFB5EA64ADC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2739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0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5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9/Battle_of_Gettysburg,_by_Currier_and_Ives.png/640px-Battle_of_Gettysburg,_by_Currier_and_Ives.png" TargetMode="External"/><Relationship Id="rId3" Type="http://schemas.openxmlformats.org/officeDocument/2006/relationships/hyperlink" Target="http://commons.wikimedia.org/wiki/File:Gatling_gun_1862_Type_II_(1).jpg?uselang=cs" TargetMode="External"/><Relationship Id="rId7" Type="http://schemas.openxmlformats.org/officeDocument/2006/relationships/hyperlink" Target="http://upload.wikimedia.org/wikipedia/commons/thumb/c/ce/12inchWhitworthRifle.jpg/640px-12inchWhitworthRifle.jpg?uselang=cs" TargetMode="External"/><Relationship Id="rId2" Type="http://schemas.openxmlformats.org/officeDocument/2006/relationships/hyperlink" Target="http://upload.wikimedia.org/wikipedia/commons/thumb/d/df/Assassination_of_President_Lincoln.jpg/618px-Assassination_of_President_Lincol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onfederateSubmarineOverTheRhineCop.jpg?uselang=cs" TargetMode="External"/><Relationship Id="rId11" Type="http://schemas.openxmlformats.org/officeDocument/2006/relationships/hyperlink" Target="http://commons.wikimedia.org/wiki/File:US_map_1864_Civil_War_divisions.svg?uselang=cs" TargetMode="External"/><Relationship Id="rId5" Type="http://schemas.openxmlformats.org/officeDocument/2006/relationships/hyperlink" Target="http://commons.wikimedia.org/wiki/File:Intrepid_balloon.jpg?uselang=cs" TargetMode="External"/><Relationship Id="rId10" Type="http://schemas.openxmlformats.org/officeDocument/2006/relationships/hyperlink" Target="http://upload.wikimedia.org/wikipedia/commons/thumb/c/ce/US_flag_34_stars.svg/320px-US_flag_34_stars.svg.png" TargetMode="External"/><Relationship Id="rId4" Type="http://schemas.openxmlformats.org/officeDocument/2006/relationships/hyperlink" Target="http://upload.wikimedia.org/wikipedia/commons/thumb/3/35/Wallace_Study-Telegraph.jpg/320px-Wallace_Study-Telegraph.jpg?uselang=cs" TargetMode="External"/><Relationship Id="rId9" Type="http://schemas.openxmlformats.org/officeDocument/2006/relationships/hyperlink" Target="http://cs.wikipedia.org/wiki/Soubor:Second_national_flag_of_the_Confederate_States_of_Americ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DDD"/>
          </a:solidFill>
        </p:spPr>
        <p:txBody>
          <a:bodyPr>
            <a:normAutofit fontScale="62500" lnSpcReduction="20000"/>
          </a:bodyPr>
          <a:lstStyle/>
          <a:p>
            <a:r>
              <a:rPr lang="cs-CZ" b="1" dirty="0"/>
              <a:t>Název projektu: Zkvalitnění výuky cizích jazyků </a:t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Číslo projektu: </a:t>
            </a:r>
            <a:r>
              <a:rPr lang="cs-CZ" b="1" dirty="0" smtClean="0"/>
              <a:t>CZ.1.07/1.4.00/21.3228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Základní škola Havlíčkův Brod, </a:t>
            </a:r>
            <a:r>
              <a:rPr lang="cs-CZ" b="1" dirty="0" err="1"/>
              <a:t>Štáflova</a:t>
            </a:r>
            <a:r>
              <a:rPr lang="cs-CZ" b="1" dirty="0"/>
              <a:t> </a:t>
            </a:r>
            <a:r>
              <a:rPr lang="cs-CZ" b="1" dirty="0" smtClean="0"/>
              <a:t>2004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Jméno: Karin Šubrtová </a:t>
            </a:r>
            <a:r>
              <a:rPr lang="cs-CZ" b="1" dirty="0" smtClean="0"/>
              <a:t>		Datum</a:t>
            </a:r>
            <a:r>
              <a:rPr lang="cs-CZ" b="1" dirty="0"/>
              <a:t>: </a:t>
            </a:r>
            <a:r>
              <a:rPr lang="cs-CZ" b="1" dirty="0" smtClean="0"/>
              <a:t>duben 2013</a:t>
            </a:r>
            <a:endParaRPr lang="cs-CZ" dirty="0"/>
          </a:p>
          <a:p>
            <a:r>
              <a:rPr lang="cs-CZ" b="1" dirty="0"/>
              <a:t>Ročník: 8</a:t>
            </a:r>
            <a:r>
              <a:rPr lang="cs-CZ" b="1" dirty="0" smtClean="0"/>
              <a:t>.</a:t>
            </a:r>
            <a:endParaRPr lang="cs-CZ" dirty="0"/>
          </a:p>
          <a:p>
            <a:r>
              <a:rPr lang="cs-CZ" b="1" dirty="0"/>
              <a:t>Vzdělávací oblast: Člověk a společnost </a:t>
            </a:r>
            <a:endParaRPr lang="cs-CZ" dirty="0"/>
          </a:p>
          <a:p>
            <a:r>
              <a:rPr lang="cs-CZ" b="1" dirty="0"/>
              <a:t>Vzdělávací obor: Dějepis</a:t>
            </a:r>
            <a:endParaRPr lang="cs-CZ" dirty="0"/>
          </a:p>
          <a:p>
            <a:r>
              <a:rPr lang="cs-CZ" b="1" dirty="0"/>
              <a:t>Název, téma: </a:t>
            </a:r>
            <a:r>
              <a:rPr lang="cs-CZ" sz="3600" b="1" dirty="0" smtClean="0"/>
              <a:t>VY_32_INOVACE_</a:t>
            </a:r>
            <a:r>
              <a:rPr lang="cs-CZ" sz="3600" b="1" dirty="0" err="1" smtClean="0"/>
              <a:t>Dě</a:t>
            </a:r>
            <a:r>
              <a:rPr lang="cs-CZ" sz="3600" b="1" dirty="0" smtClean="0"/>
              <a:t>_09_Americká_občanská_válka2_8.ročník</a:t>
            </a:r>
            <a:endParaRPr lang="cs-CZ" sz="3600" dirty="0" smtClean="0"/>
          </a:p>
          <a:p>
            <a:r>
              <a:rPr lang="cs-CZ" b="1" dirty="0" smtClean="0"/>
              <a:t>Metodické doporučení/ anotace: Prezentace navazuje na sešit Americká </a:t>
            </a:r>
            <a:r>
              <a:rPr lang="cs-CZ" b="1" dirty="0" err="1" smtClean="0"/>
              <a:t>občaská</a:t>
            </a:r>
            <a:r>
              <a:rPr lang="cs-CZ" b="1" dirty="0" smtClean="0"/>
              <a:t> válka I., který je zaměřen na situaci a příčiny. Tato prezentace je věnována americké občanské válce, použitým zbraním a technice, důsledkům pro USA vč. atentátu na Lincolna.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616624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566992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499" b="98504" l="0" r="99844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83688"/>
            <a:ext cx="7470157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18165" y="402611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UNIE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5445224"/>
            <a:ext cx="2325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KONFEDERACE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130594" y="891207"/>
            <a:ext cx="233494" cy="16370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699792" y="4725144"/>
            <a:ext cx="108012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Soubor:Second national flag of the Confederate States of America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" b="81000" l="0" r="8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905435"/>
            <a:ext cx="4545842" cy="22729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upload.wikimedia.org/wikipedia/commons/thumb/c/ce/US_flag_34_stars.svg/320px-US_flag_34_stars.svg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3865"/>
            <a:ext cx="1944216" cy="1020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0211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u </a:t>
            </a:r>
            <a:r>
              <a:rPr lang="cs-CZ" dirty="0" err="1" smtClean="0"/>
              <a:t>Gettysburgu</a:t>
            </a:r>
            <a:r>
              <a:rPr lang="cs-CZ" dirty="0" smtClean="0"/>
              <a:t> 1863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největší bitva na americkém kontinentu všech dob</a:t>
            </a:r>
            <a:r>
              <a:rPr lang="cs-CZ" sz="2800" dirty="0"/>
              <a:t> </a:t>
            </a:r>
            <a:r>
              <a:rPr lang="cs-CZ" sz="2800" dirty="0" smtClean="0"/>
              <a:t>- proti sobě 6% všech Američanů správného věku (Unie 90tis. vojáků, Konfederace 70 tis.)</a:t>
            </a:r>
          </a:p>
          <a:p>
            <a:r>
              <a:rPr lang="cs-CZ" sz="2800" dirty="0" smtClean="0"/>
              <a:t>trvání 3 dny – časté taktické chyby</a:t>
            </a:r>
          </a:p>
          <a:p>
            <a:r>
              <a:rPr lang="cs-CZ" sz="2800" dirty="0" smtClean="0"/>
              <a:t>8 tis. mrtvých, 27 tis. zraněných, 10 tis. zajatých</a:t>
            </a:r>
            <a:endParaRPr lang="cs-CZ" sz="2800" dirty="0"/>
          </a:p>
          <a:p>
            <a:r>
              <a:rPr lang="cs-CZ" sz="2800" dirty="0" smtClean="0"/>
              <a:t>porážka Konfederace</a:t>
            </a:r>
          </a:p>
          <a:p>
            <a:r>
              <a:rPr lang="cs-CZ" sz="2800" dirty="0" smtClean="0"/>
              <a:t>přelom ve válce</a:t>
            </a:r>
          </a:p>
          <a:p>
            <a:r>
              <a:rPr lang="cs-CZ" sz="2800" dirty="0" smtClean="0"/>
              <a:t>novináři informují o průběhu bitvy veřejnost i prezidenty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33522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6/69/Battle_of_Gettysburg%2C_by_Currier_and_Ives.png/640px-Battle_of_Gettysburg%2C_by_Currier_and_Ive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8420492" cy="53285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2158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File:Intrepid ballo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2381250" cy="32956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le:ConfederateSubmarineOverTheRhineCo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45" y="3717032"/>
            <a:ext cx="6840760" cy="29073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2348880"/>
            <a:ext cx="2652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pozorovací balón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066317" y="3044074"/>
            <a:ext cx="3297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ponorka Konfederace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91880" y="293832"/>
            <a:ext cx="32229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Využití techniky</a:t>
            </a:r>
          </a:p>
        </p:txBody>
      </p:sp>
    </p:spTree>
    <p:extLst>
      <p:ext uri="{BB962C8B-B14F-4D97-AF65-F5344CB8AC3E}">
        <p14:creationId xmlns="" xmlns:p14="http://schemas.microsoft.com/office/powerpoint/2010/main" val="221043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c/ce/12inchWhitworthRifle.jpg/640px-12inchWhitworthRifle.jp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2656"/>
            <a:ext cx="5688264" cy="3013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File:Gatling gun 1862 Type II 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52936"/>
            <a:ext cx="4824536" cy="37963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8064" y="4005063"/>
            <a:ext cx="342664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tzv. </a:t>
            </a:r>
            <a:r>
              <a:rPr lang="cs-CZ" sz="2800" dirty="0" err="1">
                <a:solidFill>
                  <a:prstClr val="black"/>
                </a:solidFill>
              </a:rPr>
              <a:t>Getlingův</a:t>
            </a:r>
            <a:r>
              <a:rPr lang="cs-CZ" sz="2800" dirty="0">
                <a:solidFill>
                  <a:prstClr val="black"/>
                </a:solidFill>
              </a:rPr>
              <a:t> kulomet</a:t>
            </a:r>
          </a:p>
          <a:p>
            <a:r>
              <a:rPr lang="cs-CZ" sz="2800" dirty="0">
                <a:solidFill>
                  <a:prstClr val="black"/>
                </a:solidFill>
              </a:rPr>
              <a:t>patentován 1862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836712"/>
            <a:ext cx="23067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prstClr val="black"/>
                </a:solidFill>
              </a:rPr>
              <a:t>Whitworthovo</a:t>
            </a:r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12 </a:t>
            </a:r>
            <a:r>
              <a:rPr lang="cs-CZ" sz="2800" dirty="0" smtClean="0">
                <a:solidFill>
                  <a:prstClr val="black"/>
                </a:solidFill>
              </a:rPr>
              <a:t>liberní </a:t>
            </a:r>
            <a:r>
              <a:rPr lang="cs-CZ" sz="2800" dirty="0">
                <a:solidFill>
                  <a:prstClr val="black"/>
                </a:solidFill>
              </a:rPr>
              <a:t>dělo</a:t>
            </a:r>
          </a:p>
        </p:txBody>
      </p:sp>
    </p:spTree>
    <p:extLst>
      <p:ext uri="{BB962C8B-B14F-4D97-AF65-F5344CB8AC3E}">
        <p14:creationId xmlns="" xmlns:p14="http://schemas.microsoft.com/office/powerpoint/2010/main" val="100470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US Military telegraph station at Wilcox's Landing - NARA - 530479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6544"/>
            <a:ext cx="5519936" cy="53763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http://upload.wikimedia.org/wikipedia/commons/thumb/3/35/Wallace_Study-Telegraph.jpg/320px-Wallace_Study-Telegraph.jpg?uselang=cs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697" t="8423" r="13870"/>
          <a:stretch/>
        </p:blipFill>
        <p:spPr bwMode="auto">
          <a:xfrm>
            <a:off x="251520" y="3212976"/>
            <a:ext cx="4249509" cy="33026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90373" y="1247706"/>
            <a:ext cx="13030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telegraf</a:t>
            </a:r>
          </a:p>
        </p:txBody>
      </p:sp>
    </p:spTree>
    <p:extLst>
      <p:ext uri="{BB962C8B-B14F-4D97-AF65-F5344CB8AC3E}">
        <p14:creationId xmlns="" xmlns:p14="http://schemas.microsoft.com/office/powerpoint/2010/main" val="112924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války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oběti 970 tis. (3% populace) – z </a:t>
            </a:r>
            <a:r>
              <a:rPr lang="cs-CZ" dirty="0"/>
              <a:t>toho  600tis. </a:t>
            </a:r>
            <a:r>
              <a:rPr lang="cs-CZ" dirty="0" smtClean="0"/>
              <a:t>mrtvých - největší ztráty v dějinách USA</a:t>
            </a:r>
          </a:p>
          <a:p>
            <a:r>
              <a:rPr lang="cs-CZ" dirty="0" smtClean="0"/>
              <a:t>masivní využití techniky – telegraf, železnice, kulomet</a:t>
            </a:r>
          </a:p>
          <a:p>
            <a:r>
              <a:rPr lang="cs-CZ" dirty="0" smtClean="0"/>
              <a:t>posílení centrální správy</a:t>
            </a:r>
          </a:p>
          <a:p>
            <a:r>
              <a:rPr lang="cs-CZ" dirty="0" smtClean="0"/>
              <a:t>zrušení otroctví</a:t>
            </a:r>
          </a:p>
          <a:p>
            <a:r>
              <a:rPr lang="cs-CZ" dirty="0" smtClean="0"/>
              <a:t>rozšíření občanských svobod</a:t>
            </a:r>
          </a:p>
          <a:p>
            <a:r>
              <a:rPr lang="cs-CZ" dirty="0" smtClean="0"/>
              <a:t>hospodářský rozmach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9518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d/df/Assassination_of_President_Lincoln.jpg/618px-Assassination_of_President_Lincoln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8610" t="10764" r="9233" b="16941"/>
          <a:stretch/>
        </p:blipFill>
        <p:spPr bwMode="auto">
          <a:xfrm>
            <a:off x="1463999" y="338296"/>
            <a:ext cx="6216002" cy="42484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0663" y="4941168"/>
            <a:ext cx="8155246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Pět dní po ukončení války  - 14. dubna 1865 - byl </a:t>
            </a:r>
          </a:p>
          <a:p>
            <a:r>
              <a:rPr lang="cs-CZ" sz="2800" dirty="0">
                <a:solidFill>
                  <a:prstClr val="black"/>
                </a:solidFill>
              </a:rPr>
              <a:t>prezident Lincoln zavražděn přívržencem Konfederace, </a:t>
            </a:r>
          </a:p>
          <a:p>
            <a:r>
              <a:rPr lang="cs-CZ" sz="2800" dirty="0">
                <a:solidFill>
                  <a:prstClr val="black"/>
                </a:solidFill>
              </a:rPr>
              <a:t>hercem J. </a:t>
            </a:r>
            <a:r>
              <a:rPr lang="cs-CZ" sz="2800" dirty="0" err="1">
                <a:solidFill>
                  <a:prstClr val="black"/>
                </a:solidFill>
              </a:rPr>
              <a:t>Boothem</a:t>
            </a:r>
            <a:r>
              <a:rPr lang="cs-CZ" sz="2800" dirty="0">
                <a:solidFill>
                  <a:prstClr val="black"/>
                </a:solidFill>
              </a:rPr>
              <a:t> ve Fordově divadle</a:t>
            </a: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4916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>
                <a:hlinkClick r:id="rId2"/>
              </a:rPr>
              <a:t>http://upload.wikimedia.org/wikipedia/commons/thumb/d/df/Assassination_of_President_Lincoln.jpg/618px-Assassination_of_President_Lincoln.jpg</a:t>
            </a:r>
            <a:endParaRPr lang="cs-CZ" dirty="0"/>
          </a:p>
          <a:p>
            <a:r>
              <a:rPr lang="cs-CZ" dirty="0">
                <a:hlinkClick r:id="rId3"/>
              </a:rPr>
              <a:t>http://commons.wikimedia.org/wiki/File:Gatling_gun_1862_Type_II_(1).jpg?uselang=cs</a:t>
            </a:r>
            <a:endParaRPr lang="cs-CZ" dirty="0"/>
          </a:p>
          <a:p>
            <a:r>
              <a:rPr lang="cs-CZ" dirty="0">
                <a:hlinkClick r:id="rId4"/>
              </a:rPr>
              <a:t>http://upload.wikimedia.org/wikipedia/commons/thumb/3/35/Wallace_Study-Telegraph.jpg/320px-Wallace_Study-Telegraph.jpg?uselang=cs</a:t>
            </a:r>
            <a:endParaRPr lang="cs-CZ" dirty="0"/>
          </a:p>
          <a:p>
            <a:r>
              <a:rPr lang="cs-CZ" dirty="0">
                <a:hlinkClick r:id="rId5"/>
              </a:rPr>
              <a:t>http://commons.wikimedia.org/wiki/File:Intrepid_balloon.jpg?uselang=cs</a:t>
            </a:r>
            <a:endParaRPr lang="cs-CZ" dirty="0"/>
          </a:p>
          <a:p>
            <a:r>
              <a:rPr lang="cs-CZ" dirty="0">
                <a:hlinkClick r:id="rId6"/>
              </a:rPr>
              <a:t>http://commons.wikimedia.org/wiki/File:ConfederateSubmarineOverTheRhineCop.jpg?uselang=cs</a:t>
            </a:r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upload.wikimedia.org/wikipedia/commons/thumb/c/ce/12inchWhitworthRifle.jpg/640px-12inchWhitworthRifle.jpg?uselang=cs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upload.wikimedia.org/wikipedia/commons/thumb/6/69/Battle_of_Gettysburg%2C_by_Currier_and_Ives.png/640px-Battle_of_Gettysburg%2C_by_Currier_and_Ives.png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cs.wikipedia.org/wiki/Soubor:Second_national_flag_of_the_Confederate_States_of_America.svg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upload.wikimedia.org/wikipedia/commons/thumb/c/ce/US_flag_34_stars.svg/320px-US_flag_34_stars.svg.png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http://commons.wikimedia.org/wiki/File:US_map_1864_Civil_War_divisions.svg?uselang=cs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30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8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9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10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194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10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1_Motiv systému Office</vt:lpstr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8_Motiv systému Office</vt:lpstr>
      <vt:lpstr>9_Motiv systému Office</vt:lpstr>
      <vt:lpstr>10_Motiv systému Office</vt:lpstr>
      <vt:lpstr>Snímek 1</vt:lpstr>
      <vt:lpstr>Snímek 2</vt:lpstr>
      <vt:lpstr>bitva u Gettysburgu 1863</vt:lpstr>
      <vt:lpstr>Snímek 4</vt:lpstr>
      <vt:lpstr>Snímek 5</vt:lpstr>
      <vt:lpstr>Snímek 6</vt:lpstr>
      <vt:lpstr>Snímek 7</vt:lpstr>
      <vt:lpstr>Důsledky války</vt:lpstr>
      <vt:lpstr>Snímek 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Karin</dc:creator>
  <cp:lastModifiedBy>Aleš</cp:lastModifiedBy>
  <cp:revision>6</cp:revision>
  <dcterms:created xsi:type="dcterms:W3CDTF">2013-04-30T18:39:42Z</dcterms:created>
  <dcterms:modified xsi:type="dcterms:W3CDTF">2013-05-29T20:12:52Z</dcterms:modified>
</cp:coreProperties>
</file>