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75" r:id="rId5"/>
    <p:sldId id="276" r:id="rId6"/>
    <p:sldId id="277" r:id="rId7"/>
    <p:sldId id="278" r:id="rId8"/>
    <p:sldId id="279" r:id="rId9"/>
    <p:sldId id="280" r:id="rId10"/>
    <p:sldId id="281" r:id="rId11"/>
    <p:sldId id="282" r:id="rId12"/>
    <p:sldId id="283" r:id="rId13"/>
    <p:sldId id="260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66" d="100"/>
          <a:sy n="66" d="100"/>
        </p:scale>
        <p:origin x="-246" y="6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59331427-B82D-4C4B-AE34-9D8D9D505D41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FAB486E5-C394-4C93-8D21-7BD73FF50F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DF379B-48A6-4D4F-80AC-CB35EC913BD5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0D89B1-4279-4CEB-89BF-875B81C8D9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186026-0A79-4171-87F9-F9CE5E818DA3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9DF8D6-A3EF-4FF8-8D35-2CF6979D02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ECE271-7104-4E4F-8740-1A455A190215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93270-BF23-47C0-8785-E3E05AC41E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36F457-2E8A-46E2-8F45-1C889C03AA4E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8487B3-2C3A-44BB-9CF2-E45D03BEE5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3F9706-CBB3-4B05-A727-70E57C77EE26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B318D6-F898-4812-A1BD-063AB07ED4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B81D82-8DA9-437E-B83F-2F43D2B5D296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9B12A2-C14B-474D-916E-6BAEA07A27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75B9E0-102C-494D-9CDF-52A756D4F4BC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499FF-EC54-4D07-AF57-C348D57328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19149A-2E83-4562-9026-9A7F8702F281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740167-FF2F-49F0-97FD-92F1CFFD28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9FE4A0-B548-4C13-A123-6AF7F95AFB84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107570-431C-4FAC-AEF5-7029D3CD81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FBA077-72B0-414B-8E51-5DA41CC9FC9D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F7CB84-5564-40AC-89FA-95C7775720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  <a:cs typeface="+mn-cs"/>
              </a:defRPr>
            </a:lvl1pPr>
          </a:lstStyle>
          <a:p>
            <a:pPr>
              <a:defRPr/>
            </a:pPr>
            <a:fld id="{A7DF0B59-14EE-4ADB-8062-F63046CE8B62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  <a:cs typeface="+mn-cs"/>
              </a:defRPr>
            </a:lvl1pPr>
          </a:lstStyle>
          <a:p>
            <a:pPr>
              <a:defRPr/>
            </a:pPr>
            <a:fld id="{B1FC73DE-4EB0-4061-88E1-0E0BF290CC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7" r:id="rId1"/>
    <p:sldLayoutId id="2147483796" r:id="rId2"/>
    <p:sldLayoutId id="2147483795" r:id="rId3"/>
    <p:sldLayoutId id="2147483794" r:id="rId4"/>
    <p:sldLayoutId id="2147483793" r:id="rId5"/>
    <p:sldLayoutId id="2147483792" r:id="rId6"/>
    <p:sldLayoutId id="2147483791" r:id="rId7"/>
    <p:sldLayoutId id="2147483798" r:id="rId8"/>
    <p:sldLayoutId id="2147483799" r:id="rId9"/>
    <p:sldLayoutId id="2147483790" r:id="rId10"/>
    <p:sldLayoutId id="214748378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5" y="4421188"/>
            <a:ext cx="3438525" cy="1260475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cs-CZ" sz="2800" dirty="0" smtClean="0">
                <a:solidFill>
                  <a:srgbClr val="443329"/>
                </a:solidFill>
              </a:rPr>
              <a:t>Informatika – Nástroje programu Corel </a:t>
            </a:r>
            <a:r>
              <a:rPr lang="cs-CZ" sz="2800" dirty="0" err="1" smtClean="0">
                <a:solidFill>
                  <a:srgbClr val="443329"/>
                </a:solidFill>
              </a:rPr>
              <a:t>Draw</a:t>
            </a:r>
            <a:endParaRPr lang="cs-CZ" sz="2800" dirty="0" smtClean="0">
              <a:solidFill>
                <a:srgbClr val="443329"/>
              </a:solidFill>
            </a:endParaRPr>
          </a:p>
        </p:txBody>
      </p:sp>
      <p:pic>
        <p:nvPicPr>
          <p:cNvPr id="1331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materiálu: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05_01_32_INOVACE_20</a:t>
            </a:r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14339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8313" y="1327150"/>
            <a:ext cx="8207375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Předmět: Informatika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Mgr. Radek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Hoszowski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8313" y="6143625"/>
            <a:ext cx="8207375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15363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12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200" b="1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2200" b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Anotace: Seznámení se základními pracovními nástroji programu Corel Draw, s jejich funkcemi a použitím.</a:t>
            </a:r>
          </a:p>
          <a:p>
            <a:endParaRPr lang="cs-CZ" sz="2200" b="1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20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b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slova: Corel Draw, nástroje programu Corel</a:t>
            </a:r>
            <a:endParaRPr lang="cs-CZ">
              <a:latin typeface="Franklin Gothic Book" pitchFamily="34" charset="0"/>
            </a:endParaRPr>
          </a:p>
        </p:txBody>
      </p:sp>
      <p:pic>
        <p:nvPicPr>
          <p:cNvPr id="15364" name="Obrázek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467544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anchorCtr="1"/>
          <a:lstStyle/>
          <a:p>
            <a:pPr algn="ctr">
              <a:defRPr/>
            </a:pPr>
            <a:r>
              <a:rPr lang="cs-CZ" sz="2800" dirty="0">
                <a:effectLst>
                  <a:reflection blurRad="6350" stA="60000" endA="900" endPos="60000" dist="29997" dir="5400000" sy="-100000" algn="bl" rotWithShape="0"/>
                </a:effectLst>
                <a:cs typeface="+mn-cs"/>
              </a:rPr>
              <a:t>NÁSTROJE PROGRAMU COREL DRAW</a:t>
            </a:r>
            <a:endParaRPr lang="cs-CZ" sz="2800" dirty="0">
              <a:effectLst>
                <a:reflection blurRad="6350" stA="60000" endA="900" endPos="60000" dist="29997" dir="5400000" sy="-100000" algn="bl" rotWithShape="0"/>
              </a:effectLst>
              <a:cs typeface="+mn-cs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Okno nástrojů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Obvykle se nachází v levé části pracovní plochy CorelDRAW X2.</a:t>
            </a:r>
          </a:p>
          <a:p>
            <a:r>
              <a:rPr lang="cs-CZ" smtClean="0"/>
              <a:t>Nalezneme zde nástroje sloužící nejen na </a:t>
            </a:r>
            <a:r>
              <a:rPr lang="cs-CZ" b="1" smtClean="0">
                <a:solidFill>
                  <a:srgbClr val="FF6700"/>
                </a:solidFill>
              </a:rPr>
              <a:t>kreslení</a:t>
            </a:r>
            <a:r>
              <a:rPr lang="cs-CZ" smtClean="0">
                <a:solidFill>
                  <a:srgbClr val="FF6700"/>
                </a:solidFill>
              </a:rPr>
              <a:t> </a:t>
            </a:r>
            <a:r>
              <a:rPr lang="cs-CZ" smtClean="0"/>
              <a:t>a </a:t>
            </a:r>
            <a:r>
              <a:rPr lang="cs-CZ" b="1" smtClean="0">
                <a:solidFill>
                  <a:srgbClr val="FF6700"/>
                </a:solidFill>
              </a:rPr>
              <a:t>tvarování</a:t>
            </a:r>
            <a:r>
              <a:rPr lang="cs-CZ" smtClean="0">
                <a:solidFill>
                  <a:srgbClr val="FF6700"/>
                </a:solidFill>
              </a:rPr>
              <a:t> </a:t>
            </a:r>
            <a:r>
              <a:rPr lang="cs-CZ" smtClean="0"/>
              <a:t>jednotlivých objektů, ale i nástroje pro </a:t>
            </a:r>
            <a:r>
              <a:rPr lang="cs-CZ" b="1" smtClean="0">
                <a:solidFill>
                  <a:srgbClr val="FF6700"/>
                </a:solidFill>
              </a:rPr>
              <a:t>vyplňování</a:t>
            </a:r>
            <a:r>
              <a:rPr lang="cs-CZ" smtClean="0"/>
              <a:t>, </a:t>
            </a:r>
            <a:r>
              <a:rPr lang="cs-CZ" b="1" smtClean="0">
                <a:solidFill>
                  <a:srgbClr val="FF6700"/>
                </a:solidFill>
              </a:rPr>
              <a:t>práci </a:t>
            </a:r>
            <a:r>
              <a:rPr lang="cs-CZ" b="1" smtClean="0">
                <a:solidFill>
                  <a:srgbClr val="FF6700"/>
                </a:solidFill>
                <a:latin typeface="Arial" charset="0"/>
              </a:rPr>
              <a:t>                          </a:t>
            </a:r>
            <a:r>
              <a:rPr lang="cs-CZ" b="1" smtClean="0">
                <a:solidFill>
                  <a:srgbClr val="FF6700"/>
                </a:solidFill>
              </a:rPr>
              <a:t>s obrysem</a:t>
            </a:r>
            <a:r>
              <a:rPr lang="cs-CZ" smtClean="0"/>
              <a:t> a taktéž i řada nástrojů </a:t>
            </a:r>
            <a:r>
              <a:rPr lang="cs-CZ" smtClean="0">
                <a:latin typeface="Arial" charset="0"/>
              </a:rPr>
              <a:t>                         </a:t>
            </a:r>
            <a:r>
              <a:rPr lang="cs-CZ" smtClean="0"/>
              <a:t>s </a:t>
            </a:r>
            <a:r>
              <a:rPr lang="cs-CZ" b="1" smtClean="0">
                <a:solidFill>
                  <a:srgbClr val="FF6700"/>
                </a:solidFill>
              </a:rPr>
              <a:t>interaktivními</a:t>
            </a:r>
            <a:r>
              <a:rPr lang="cs-CZ" smtClean="0">
                <a:solidFill>
                  <a:srgbClr val="FF6700"/>
                </a:solidFill>
              </a:rPr>
              <a:t> </a:t>
            </a:r>
            <a:r>
              <a:rPr lang="cs-CZ" b="1" smtClean="0">
                <a:solidFill>
                  <a:srgbClr val="FF6700"/>
                </a:solidFill>
              </a:rPr>
              <a:t>efekty</a:t>
            </a:r>
            <a:r>
              <a:rPr lang="cs-CZ" smtClean="0"/>
              <a:t>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42988" y="2060575"/>
            <a:ext cx="7129462" cy="3771900"/>
          </a:xfrm>
        </p:spPr>
        <p:txBody>
          <a:bodyPr/>
          <a:lstStyle/>
          <a:p>
            <a:r>
              <a:rPr lang="cs-CZ" smtClean="0"/>
              <a:t>Symbol </a:t>
            </a:r>
            <a:r>
              <a:rPr lang="cs-CZ" b="1" smtClean="0">
                <a:solidFill>
                  <a:srgbClr val="FF6700"/>
                </a:solidFill>
              </a:rPr>
              <a:t>černé šipky </a:t>
            </a:r>
            <a:r>
              <a:rPr lang="cs-CZ" smtClean="0"/>
              <a:t>v pravém dolním rohu </a:t>
            </a:r>
            <a:r>
              <a:rPr lang="cs-CZ" smtClean="0">
                <a:latin typeface="Arial" charset="0"/>
              </a:rPr>
              <a:t>                </a:t>
            </a:r>
            <a:r>
              <a:rPr lang="cs-CZ" smtClean="0"/>
              <a:t>u některých nástrojů.</a:t>
            </a:r>
          </a:p>
          <a:p>
            <a:r>
              <a:rPr lang="cs-CZ" smtClean="0"/>
              <a:t>Podskupiny můžeme tažením </a:t>
            </a:r>
            <a:r>
              <a:rPr lang="cs-CZ" b="1" smtClean="0">
                <a:solidFill>
                  <a:schemeClr val="accent1"/>
                </a:solidFill>
              </a:rPr>
              <a:t>přesunout na libovolné místo </a:t>
            </a:r>
            <a:r>
              <a:rPr lang="cs-CZ" smtClean="0"/>
              <a:t>na pracovní ploše </a:t>
            </a:r>
            <a:r>
              <a:rPr lang="cs-CZ" smtClean="0">
                <a:latin typeface="Arial" charset="0"/>
              </a:rPr>
              <a:t>                                </a:t>
            </a:r>
            <a:r>
              <a:rPr lang="cs-CZ" smtClean="0"/>
              <a:t>a zjednodušit si tak přístup k dalším nástrojům.</a:t>
            </a:r>
          </a:p>
          <a:p>
            <a:r>
              <a:rPr lang="cs-CZ" smtClean="0"/>
              <a:t>U každého nástroje, pokud na něj najedete myší, najdete ve žlutém rámečku příslušný název. </a:t>
            </a:r>
          </a:p>
        </p:txBody>
      </p:sp>
      <p:sp>
        <p:nvSpPr>
          <p:cNvPr id="17410" name="Nadpis 5"/>
          <p:cNvSpPr>
            <a:spLocks noGrp="1"/>
          </p:cNvSpPr>
          <p:nvPr>
            <p:ph type="title"/>
          </p:nvPr>
        </p:nvSpPr>
        <p:spPr>
          <a:xfrm>
            <a:off x="1042988" y="1052513"/>
            <a:ext cx="7024687" cy="685800"/>
          </a:xfrm>
        </p:spPr>
        <p:txBody>
          <a:bodyPr/>
          <a:lstStyle/>
          <a:p>
            <a:r>
              <a:rPr lang="cs-CZ" smtClean="0"/>
              <a:t>Podskupiny nástrojů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Obrázek 5"/>
          <p:cNvPicPr>
            <a:picLocks noChangeAspect="1" noChangeArrowheads="1"/>
          </p:cNvPicPr>
          <p:nvPr/>
        </p:nvPicPr>
        <p:blipFill>
          <a:blip r:embed="rId2"/>
          <a:srcRect l="4282" t="1376" b="2522"/>
          <a:stretch>
            <a:fillRect/>
          </a:stretch>
        </p:blipFill>
        <p:spPr bwMode="auto">
          <a:xfrm>
            <a:off x="539750" y="549275"/>
            <a:ext cx="4824413" cy="592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4" name="TextovéPole 2"/>
          <p:cNvSpPr txBox="1">
            <a:spLocks noChangeArrowheads="1"/>
          </p:cNvSpPr>
          <p:nvPr/>
        </p:nvSpPr>
        <p:spPr bwMode="auto">
          <a:xfrm>
            <a:off x="5364163" y="908050"/>
            <a:ext cx="30448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Obr. 1 – Nástroje programu </a:t>
            </a:r>
          </a:p>
          <a:p>
            <a:r>
              <a:rPr lang="cs-CZ"/>
              <a:t>              Corel Draw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9504" name="Group 48"/>
          <p:cNvGraphicFramePr>
            <a:graphicFrameLocks noGrp="1"/>
          </p:cNvGraphicFramePr>
          <p:nvPr/>
        </p:nvGraphicFramePr>
        <p:xfrm>
          <a:off x="827088" y="620713"/>
          <a:ext cx="7416800" cy="5675312"/>
        </p:xfrm>
        <a:graphic>
          <a:graphicData uri="http://schemas.openxmlformats.org/drawingml/2006/table">
            <a:tbl>
              <a:tblPr/>
              <a:tblGrid>
                <a:gridCol w="2471737"/>
                <a:gridCol w="2473325"/>
                <a:gridCol w="2471738"/>
              </a:tblGrid>
              <a:tr h="296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Nástroj 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6264" marR="5626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Další skupina 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6264" marR="5626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Základní funkce 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6264" marR="5626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87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475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Výběr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6264" marR="5626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475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6264" marR="5626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AC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475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Označuje a transformuje objekty. 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6264" marR="5626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ACB"/>
                    </a:solidFill>
                  </a:tcPr>
                </a:tc>
              </a:tr>
              <a:tr h="914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475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Tvar 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6264" marR="5626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475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6264" marR="5626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5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475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Mění tvar objektů manipulací jejich uzlovými body nebo jinými ovládacími prvky. 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6264" marR="5626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5E7"/>
                    </a:solidFill>
                  </a:tcPr>
                </a:tc>
              </a:tr>
              <a:tr h="487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475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 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6264" marR="5626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475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Nůž 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6264" marR="5626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AC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475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Oddělí část objektu odříznutím. 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6264" marR="5626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ACB"/>
                    </a:solidFill>
                  </a:tcPr>
                </a:tc>
              </a:tr>
              <a:tr h="487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 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6264" marR="5626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475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Guma 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6264" marR="5626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5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475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Maže části objektů a převede je na křivky. 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6264" marR="5626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5E7"/>
                    </a:solidFill>
                  </a:tcPr>
                </a:tc>
              </a:tr>
              <a:tr h="487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 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6264" marR="5626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475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Rozmazaný štětec 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6264" marR="5626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AC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475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U objektu typu křivka vytvoří efekt rozmazání. 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6264" marR="5626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ACB"/>
                    </a:solidFill>
                  </a:tcPr>
                </a:tc>
              </a:tr>
              <a:tr h="487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 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6264" marR="5626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475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Zdrsněný štětec 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6264" marR="5626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5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475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U objektu typu křivka vytvoří efekt zdrsnění. 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6264" marR="5626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5E7"/>
                    </a:solidFill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 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6264" marR="5626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475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Volná transformace 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6264" marR="5626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AC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475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Transformuje objekty točení, zvětšením, zrcadlením ap. 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6264" marR="5626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ACB"/>
                    </a:solidFill>
                  </a:tcPr>
                </a:tc>
              </a:tr>
              <a:tr h="6810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Lupa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6264" marR="5626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475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6264" marR="5626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5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475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Mění zobrazení objektů přiblížením nebo oddálením. 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6264" marR="5626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5E7"/>
                    </a:solidFill>
                  </a:tcPr>
                </a:tc>
              </a:tr>
              <a:tr h="487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 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6264" marR="5626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475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Ruka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6264" marR="5626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AC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475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Posouvá stránkou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             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v kreslicím okně. 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6264" marR="5626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ACB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524" name="Group 44"/>
          <p:cNvGraphicFramePr>
            <a:graphicFrameLocks noGrp="1"/>
          </p:cNvGraphicFramePr>
          <p:nvPr/>
        </p:nvGraphicFramePr>
        <p:xfrm>
          <a:off x="827088" y="620713"/>
          <a:ext cx="7561262" cy="5732462"/>
        </p:xfrm>
        <a:graphic>
          <a:graphicData uri="http://schemas.openxmlformats.org/drawingml/2006/table">
            <a:tbl>
              <a:tblPr/>
              <a:tblGrid>
                <a:gridCol w="2520950"/>
                <a:gridCol w="2519362"/>
                <a:gridCol w="2520950"/>
              </a:tblGrid>
              <a:tr h="174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Nástroj 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9047" marR="5904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Další skupina 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9047" marR="5904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Základní funkce 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9047" marR="5904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46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475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Ruční režim 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9047" marR="5904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475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9047" marR="5904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AC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475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Kreslí křivky a různé tvary jako pomocí tužky. 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9047" marR="5904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ACB"/>
                    </a:solidFill>
                  </a:tcPr>
                </a:tc>
              </a:tr>
              <a:tr h="1104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 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9047" marR="5904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475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Bezierův režim 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9047" marR="5904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5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475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Kreslí křivky a různé tvary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     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s možností ovlivňovat výslednou hladkost. 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9047" marR="5904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5E7"/>
                    </a:solidFill>
                  </a:tcPr>
                </a:tc>
              </a:tr>
              <a:tr h="917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 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9047" marR="5904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475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Malířské techniky 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9047" marR="5904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AC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475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Napodobuje různé výtvarné nástroje, nanáší předdefinované obrázky apod. 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9047" marR="5904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ACB"/>
                    </a:solidFill>
                  </a:tcPr>
                </a:tc>
              </a:tr>
              <a:tr h="546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 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9047" marR="5904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475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Pero 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9047" marR="5904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5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475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Kreslí křivky podobně jako Bezierův režim. 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9047" marR="5904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5E7"/>
                    </a:solidFill>
                  </a:tcPr>
                </a:tc>
              </a:tr>
              <a:tr h="546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 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9047" marR="5904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475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Nástroj lomená čára 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9047" marR="5904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AC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475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Kreslí křivky složené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         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z přímých úseků. 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9047" marR="5904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ACB"/>
                    </a:solidFill>
                  </a:tcPr>
                </a:tc>
              </a:tr>
              <a:tr h="7318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 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9047" marR="5904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475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Křivka se třemi body 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9047" marR="5904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5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475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Kreslí křivky metodou tříbodového kreslení. 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9047" marR="5904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5E7"/>
                    </a:solidFill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 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9047" marR="5904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475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Interaktivní spojovací čára 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9047" marR="5904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AC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475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Kreslí spojovací čáry mezi objekty. 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9047" marR="5904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ACB"/>
                    </a:solidFill>
                  </a:tcPr>
                </a:tc>
              </a:tr>
              <a:tr h="546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 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9047" marR="5904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475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Kótování 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9047" marR="5904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5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475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Kreslí kótovací a vynášecí čáry u objektů. 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9047" marR="5904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5E7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39750" y="115888"/>
          <a:ext cx="8353425" cy="653891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783706"/>
                <a:gridCol w="2784611"/>
                <a:gridCol w="2784611"/>
              </a:tblGrid>
              <a:tr h="6340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Nástroj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339" marR="4733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Další skupina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339" marR="4733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Základní funkce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339" marR="47339" marT="0" marB="0"/>
                </a:tc>
              </a:tr>
              <a:tr h="46198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Obdélník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339" marR="4733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339" marR="4733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 Kreslí obdélníky a čtverce různých velikostí.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339" marR="47339" marT="0" marB="0"/>
                </a:tc>
              </a:tr>
              <a:tr h="6149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339" marR="4733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Obdélník se třemi body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339" marR="4733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Kreslí obdélníky a čtverce metodou tříbodového kreslení.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339" marR="47339" marT="0" marB="0"/>
                </a:tc>
              </a:tr>
              <a:tr h="46198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Elipsa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339" marR="4733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339" marR="4733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Kreslí elipsy a kružnice různých velikostí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339" marR="47339" marT="0" marB="0"/>
                </a:tc>
              </a:tr>
              <a:tr h="6929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339" marR="4733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Elipsa se třemi body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339" marR="4733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Kreslí elipsy a kružnice různých velikostí metodou tříbodového kreslení.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339" marR="47339" marT="0" marB="0"/>
                </a:tc>
              </a:tr>
              <a:tr h="6149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Mnohoúhelník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339" marR="4733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339" marR="4733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Kreslí mnohoúhelníky a hvězdy o různém počtu stran.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339" marR="47339" marT="0" marB="0"/>
                </a:tc>
              </a:tr>
              <a:tr h="6929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339" marR="4733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Milimetrový papír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339" marR="4733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Kreslí tabulku s různým počtem řádků a různým počtem sloupců.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339" marR="47339" marT="0" marB="0"/>
                </a:tc>
              </a:tr>
              <a:tr h="2477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339" marR="4733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Spirála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339" marR="4733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Kreslí různé typy spirál.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339" marR="47339" marT="0" marB="0"/>
                </a:tc>
              </a:tr>
              <a:tr h="46198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Základní tvary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339" marR="4733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339" marR="4733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Kreslí objekty různých předdefinovaných tvarů.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339" marR="47339" marT="0" marB="0"/>
                </a:tc>
              </a:tr>
              <a:tr h="2477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339" marR="4733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Šipky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339" marR="4733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Kreslí různé tvary šipek.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339" marR="47339" marT="0" marB="0"/>
                </a:tc>
              </a:tr>
              <a:tr h="46198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339" marR="4733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Vývojové diagramy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339" marR="4733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Kreslí tvary podobné částím vývojových diagramů.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339" marR="47339" marT="0" marB="0"/>
                </a:tc>
              </a:tr>
              <a:tr h="2477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339" marR="4733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Hvězdy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339" marR="4733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Kreslí různé druhy hvězd.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339" marR="47339" marT="0" marB="0"/>
                </a:tc>
              </a:tr>
              <a:tr h="4955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339" marR="4733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Odkazovací čáry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339" marR="4733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 dirty="0">
                          <a:effectLst/>
                        </a:rPr>
                        <a:t>Kreslí různé druhy „bublin“ používaných k popiskům.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339" marR="47339" marT="0" marB="0"/>
                </a:tc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39750" y="908050"/>
          <a:ext cx="8135938" cy="531177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711713"/>
                <a:gridCol w="2712595"/>
                <a:gridCol w="2712595"/>
              </a:tblGrid>
              <a:tr h="2233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Nástroj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17" marR="5141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Další skupina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17" marR="5141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Základní funkce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17" marR="51417" marT="0" marB="0"/>
                </a:tc>
              </a:tr>
              <a:tr h="5698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Text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17" marR="5141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17" marR="5141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Nástroj pro vkládání řetězcového a odstavcového textu.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17" marR="51417" marT="0" marB="0"/>
                </a:tc>
              </a:tr>
              <a:tr h="3388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Interaktivní přechod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17" marR="5141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17" marR="5141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Provádí přechod mezi dvěma objekty.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17" marR="51417" marT="0" marB="0"/>
                </a:tc>
              </a:tr>
              <a:tr h="6853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17" marR="5141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Interaktivní kontura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17" marR="5141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Provádí přechod mezi obrysy a výplněmi jednoho objektu.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17" marR="51417" marT="0" marB="0"/>
                </a:tc>
              </a:tr>
              <a:tr h="5698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17" marR="5141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Interaktivní deformace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17" marR="5141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Několika způsoby interaktivně deformuje objekt.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17" marR="51417" marT="0" marB="0"/>
                </a:tc>
              </a:tr>
              <a:tr h="5698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17" marR="5141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Interaktivní obálka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17" marR="5141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Interaktivně deformuje objekt nebo objekty pomocí tzv. obálky.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17" marR="51417" marT="0" marB="0"/>
                </a:tc>
              </a:tr>
              <a:tr h="2812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17" marR="5141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Interaktivní vysunutí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17" marR="5141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Přidává na objekt 3D efekt.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17" marR="51417" marT="0" marB="0"/>
                </a:tc>
              </a:tr>
              <a:tr h="2234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17" marR="5141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Interaktivní stín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17" marR="5141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Přidává objektu stín.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17" marR="51417" marT="0" marB="0"/>
                </a:tc>
              </a:tr>
              <a:tr h="4543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17" marR="5141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Interaktivní průhlednost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17" marR="5141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Interaktivně aplikuje průhlednost na objekt.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17" marR="51417" marT="0" marB="0"/>
                </a:tc>
              </a:tr>
              <a:tr h="3388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Kapátko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17" marR="5141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17" marR="5141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Snímá barvu výplně z objektu.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17" marR="51417" marT="0" marB="0"/>
                </a:tc>
              </a:tr>
              <a:tr h="4543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17" marR="5141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Plechovka barvy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17" marR="5141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 dirty="0">
                          <a:effectLst/>
                        </a:rPr>
                        <a:t>Aplikuje barvu nabranou kapátkem jako výplň objektu.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17" marR="51417" marT="0" marB="0"/>
                </a:tc>
              </a:tr>
            </a:tbl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755650" y="908050"/>
          <a:ext cx="7561263" cy="528955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519733"/>
                <a:gridCol w="2520554"/>
                <a:gridCol w="2520554"/>
              </a:tblGrid>
              <a:tr h="23292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Nástroj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529" marR="655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Další skupina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529" marR="655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Základní funkce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529" marR="65529" marT="0" marB="0"/>
                </a:tc>
              </a:tr>
              <a:tr h="9591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Dialogové okno Obrysové pero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529" marR="655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529" marR="655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Aktivuje dialogové okno pro úpravu různých parametrů obrysu.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529" marR="65529" marT="0" marB="0"/>
                </a:tc>
              </a:tr>
              <a:tr h="9591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529" marR="655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Dialogové okno Barva obrysu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529" marR="655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Aktivuje dialogové okno, kde můžete namíchat barvu obrysu.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529" marR="65529" marT="0" marB="0"/>
                </a:tc>
              </a:tr>
              <a:tr h="4716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529" marR="655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Bez obrysu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529" marR="655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Odstraní obrys z vybraného objektu.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529" marR="65529" marT="0" marB="0"/>
                </a:tc>
              </a:tr>
              <a:tr h="9591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529" marR="655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Vlasový obrys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529" marR="655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Aplikuje vlasově tenký obrys na vybraný objekt nebo objekty.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529" marR="65529" marT="0" marB="0"/>
                </a:tc>
              </a:tr>
              <a:tr h="9591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529" marR="655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Různě odstupňované obrysy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529" marR="655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Aplikuje na obrys různé tloušťky (1/2, 1, 2, 8, 16, 24 bodů.).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529" marR="65529" marT="0" marB="0"/>
                </a:tc>
              </a:tr>
              <a:tr h="7153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529" marR="655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Ukotvitelný panel Barva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529" marR="655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 dirty="0">
                          <a:effectLst/>
                        </a:rPr>
                        <a:t>Otevře tzv. </a:t>
                      </a:r>
                      <a:r>
                        <a:rPr lang="cs-CZ" sz="1400" dirty="0" err="1">
                          <a:effectLst/>
                        </a:rPr>
                        <a:t>Ukotvitelný</a:t>
                      </a:r>
                      <a:r>
                        <a:rPr lang="cs-CZ" sz="1400" dirty="0">
                          <a:effectLst/>
                        </a:rPr>
                        <a:t> panel s možností namíchání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529" marR="65529" marT="0" marB="0"/>
                </a:tc>
              </a:tr>
            </a:tbl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39750" y="333375"/>
          <a:ext cx="8010525" cy="650081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69672"/>
                <a:gridCol w="2670541"/>
                <a:gridCol w="2670541"/>
              </a:tblGrid>
              <a:tr h="223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Nástroj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858" marR="408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Další skupina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858" marR="408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Základní funkce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858" marR="40858" marT="0" marB="0"/>
                </a:tc>
              </a:tr>
              <a:tr h="1833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Výplň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858" marR="408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858" marR="408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858" marR="40858" marT="0" marB="0"/>
                </a:tc>
              </a:tr>
              <a:tr h="9244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858" marR="408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Dialogové okno Barva výplně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858" marR="408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Aktivuje dialogové okno, ve kterém můžete různými způsoby namíchat barvu pro výplně objektů.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858" marR="40858" marT="0" marB="0"/>
                </a:tc>
              </a:tr>
              <a:tr h="7371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858" marR="408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Dialogové okno Přechodová výplň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858" marR="408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Aktivuje dialogové okno, ve kterém můžete připravit různé druhy přechodových výplní.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858" marR="40858" marT="0" marB="0"/>
                </a:tc>
              </a:tr>
              <a:tr h="5500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858" marR="408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Dialogové okno Vzorová výplň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858" marR="408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Aktivuje dialogové okno, pro nastavení různých druhů vzorových výplní.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858" marR="40858" marT="0" marB="0"/>
                </a:tc>
              </a:tr>
              <a:tr h="7371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858" marR="408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Dialogové okno Texturová výplň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858" marR="408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Aktivuje dialogové okno, kde můžete nastavit různé druhy texturových výplní objektu.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858" marR="40858" marT="0" marB="0"/>
                </a:tc>
              </a:tr>
              <a:tr h="7371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858" marR="408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Dialogové okno Postscriptová výplň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858" marR="408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Aktivuje dialogové okno, kde můžete nastavit různé postscriptové výplně objektu.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858" marR="40858" marT="0" marB="0"/>
                </a:tc>
              </a:tr>
              <a:tr h="1833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858" marR="408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Bez výplně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858" marR="408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Odstraní výplň z objektu.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858" marR="40858" marT="0" marB="0"/>
                </a:tc>
              </a:tr>
              <a:tr h="7371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858" marR="408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Ukotvitelný panel Barva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858" marR="408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Vyvolá Ukotvitelný panel, kde můžete namíchat barvu pro výplň či obrys objektu.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858" marR="40858" marT="0" marB="0"/>
                </a:tc>
              </a:tr>
              <a:tr h="54979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Interaktivní výplň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858" marR="408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858" marR="408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Interaktivně vyplňuje objekty různými typy výplní.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858" marR="40858" marT="0" marB="0"/>
                </a:tc>
              </a:tr>
              <a:tr h="54979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858" marR="408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>
                          <a:effectLst/>
                        </a:rPr>
                        <a:t>Interaktivní síťová výplň 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858" marR="408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480"/>
                        </a:spcAft>
                      </a:pPr>
                      <a:r>
                        <a:rPr lang="cs-CZ" sz="1400" dirty="0">
                          <a:effectLst/>
                        </a:rPr>
                        <a:t>Vyplňuje objekty zvláštním typem přechodové výplně.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858" marR="40858" marT="0" marB="0"/>
                </a:tc>
              </a:tr>
            </a:tbl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>
          <a:xfrm>
            <a:off x="1044575" y="549275"/>
            <a:ext cx="7024688" cy="1143000"/>
          </a:xfrm>
        </p:spPr>
        <p:txBody>
          <a:bodyPr/>
          <a:lstStyle/>
          <a:p>
            <a:pPr eaLnBrk="1" hangingPunct="1"/>
            <a:r>
              <a:rPr lang="cs-CZ" smtClean="0"/>
              <a:t>Použité zdroje</a:t>
            </a: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>
          <a:xfrm>
            <a:off x="611188" y="1773238"/>
            <a:ext cx="8086725" cy="4406900"/>
          </a:xfrm>
        </p:spPr>
        <p:txBody>
          <a:bodyPr/>
          <a:lstStyle/>
          <a:p>
            <a:pPr eaLnBrk="1" hangingPunct="1"/>
            <a:r>
              <a:rPr lang="cs-CZ" sz="2000" smtClean="0">
                <a:latin typeface="Franklin Gothic Book" pitchFamily="34" charset="0"/>
              </a:rPr>
              <a:t>Obr. 1 – Archiv autora – Obr6.</a:t>
            </a:r>
          </a:p>
          <a:p>
            <a:pPr eaLnBrk="1" hangingPunct="1"/>
            <a:endParaRPr lang="cs-CZ" sz="2000" smtClean="0">
              <a:latin typeface="Franklin Gothic Book" pitchFamily="34" charset="0"/>
            </a:endParaRPr>
          </a:p>
          <a:p>
            <a:pPr eaLnBrk="1" hangingPunct="1"/>
            <a:endParaRPr lang="cs-CZ" sz="2000" smtClean="0">
              <a:latin typeface="Franklin Gothic Book" pitchFamily="34" charset="0"/>
            </a:endParaRPr>
          </a:p>
          <a:p>
            <a:pPr eaLnBrk="1" hangingPunct="1"/>
            <a:endParaRPr lang="cs-CZ" sz="2000" smtClean="0">
              <a:latin typeface="Franklin Gothic Book" pitchFamily="34" charset="0"/>
            </a:endParaRPr>
          </a:p>
          <a:p>
            <a:pPr eaLnBrk="1" hangingPunct="1"/>
            <a:endParaRPr lang="cs-CZ" sz="2000" smtClean="0">
              <a:latin typeface="Franklin Gothic Book" pitchFamily="34" charset="0"/>
            </a:endParaRPr>
          </a:p>
          <a:p>
            <a:pPr eaLnBrk="1" hangingPunct="1"/>
            <a:endParaRPr lang="cs-CZ" sz="2000" smtClean="0">
              <a:latin typeface="Franklin Gothic Book" pitchFamily="34" charset="0"/>
            </a:endParaRPr>
          </a:p>
          <a:p>
            <a:pPr eaLnBrk="1" hangingPunct="1"/>
            <a:endParaRPr lang="cs-CZ" sz="2000" smtClean="0">
              <a:latin typeface="Franklin Gothic Book" pitchFamily="34" charset="0"/>
            </a:endParaRPr>
          </a:p>
          <a:p>
            <a:pPr eaLnBrk="1" hangingPunct="1"/>
            <a:endParaRPr lang="cs-CZ" sz="2000" smtClean="0">
              <a:latin typeface="Franklin Gothic Book" pitchFamily="34" charset="0"/>
            </a:endParaRPr>
          </a:p>
          <a:p>
            <a:pPr eaLnBrk="1" hangingPunct="1"/>
            <a:endParaRPr lang="cs-CZ" sz="2000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Mgr. Radek </a:t>
            </a:r>
            <a:r>
              <a:rPr lang="cs-CZ" sz="1400" i="1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Hoszowski</a:t>
            </a:r>
            <a:endParaRPr lang="cs-CZ" sz="1400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5604" name="Obdélník 4"/>
          <p:cNvSpPr>
            <a:spLocks noChangeArrowheads="1"/>
          </p:cNvSpPr>
          <p:nvPr/>
        </p:nvSpPr>
        <p:spPr bwMode="auto">
          <a:xfrm>
            <a:off x="755650" y="549275"/>
            <a:ext cx="6442075" cy="738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 </a:t>
            </a:r>
            <a:r>
              <a:rPr lang="cs-CZ" sz="2400">
                <a:latin typeface="Franklin Gothic Book" pitchFamily="34" charset="0"/>
              </a:rPr>
              <a:t>Veškeré použité obrázky (kliparty) pocházejí  …</a:t>
            </a:r>
          </a:p>
          <a:p>
            <a:endParaRPr lang="cs-CZ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4003</TotalTime>
  <Words>721</Words>
  <Application>Microsoft Office PowerPoint</Application>
  <PresentationFormat>On-screen Show (4:3)</PresentationFormat>
  <Paragraphs>222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13</vt:i4>
      </vt:variant>
    </vt:vector>
  </HeadingPairs>
  <TitlesOfParts>
    <vt:vector size="23" baseType="lpstr">
      <vt:lpstr>Arial</vt:lpstr>
      <vt:lpstr>Century Gothic</vt:lpstr>
      <vt:lpstr>Wingdings 2</vt:lpstr>
      <vt:lpstr>Calibri</vt:lpstr>
      <vt:lpstr>Times New Roman</vt:lpstr>
      <vt:lpstr>Franklin Gothic Book</vt:lpstr>
      <vt:lpstr>Austin</vt:lpstr>
      <vt:lpstr>Austin</vt:lpstr>
      <vt:lpstr>Austin</vt:lpstr>
      <vt:lpstr>Austin</vt:lpstr>
      <vt:lpstr>Snímek 1</vt:lpstr>
      <vt:lpstr>Výukový materiál</vt:lpstr>
      <vt:lpstr>Snímek 3</vt:lpstr>
      <vt:lpstr>Okno nástrojů</vt:lpstr>
      <vt:lpstr>Podskupiny nástrojů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DUM</cp:lastModifiedBy>
  <cp:revision>223</cp:revision>
  <dcterms:created xsi:type="dcterms:W3CDTF">2011-04-17T19:50:20Z</dcterms:created>
  <dcterms:modified xsi:type="dcterms:W3CDTF">2013-05-29T20:51:18Z</dcterms:modified>
</cp:coreProperties>
</file>