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6"/>
  </p:notesMasterIdLst>
  <p:sldIdLst>
    <p:sldId id="274" r:id="rId2"/>
    <p:sldId id="256" r:id="rId3"/>
    <p:sldId id="257" r:id="rId4"/>
    <p:sldId id="258" r:id="rId5"/>
    <p:sldId id="275" r:id="rId6"/>
    <p:sldId id="276" r:id="rId7"/>
    <p:sldId id="277" r:id="rId8"/>
    <p:sldId id="278" r:id="rId9"/>
    <p:sldId id="280" r:id="rId10"/>
    <p:sldId id="281" r:id="rId11"/>
    <p:sldId id="282" r:id="rId12"/>
    <p:sldId id="283" r:id="rId13"/>
    <p:sldId id="284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27305C-E818-4D34-A11E-9493CB67C94E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55AC78-5541-46B9-944F-42430C7134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2830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5AC78-5541-46B9-944F-42430C71344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0066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5AC78-5541-46B9-944F-42430C71344F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331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7A76A-66C0-475F-B2B8-62888F02B083}" type="datetime1">
              <a:rPr lang="cs-CZ" smtClean="0"/>
              <a:t>30.5.2013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866167-1C17-4543-8E68-EADFB04B2D7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5CC56-B966-4D55-ABA9-579C7C342805}" type="datetime1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69B3F-F5D6-4C5C-B5B2-2883CA5A24B1}" type="datetime1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866167-1C17-4543-8E68-EADFB04B2D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F70CB-0F94-4AC6-AD63-BAC897B7B69A}" type="datetime1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04B92-F0CD-4CC0-A878-4846A9A026F4}" type="datetime1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BD574-3FB3-4141-9E99-F00AFE3A8F98}" type="datetime1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E2CAC-3737-43CE-90E3-34D8D828506D}" type="datetime1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67E21-4059-42F0-B54A-57B0E686AAE3}" type="datetime1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0516-121F-4366-8FAB-F87517BDA010}" type="datetime1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866167-1C17-4543-8E68-EADFB04B2D7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00A8A-E992-4A84-8F43-3A3DB2154EAA}" type="datetime1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E74A70-6926-4496-B113-C29F788E2C29}" type="datetime1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DF39893-D130-4286-A802-0B06D172BC66}" type="datetime1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866167-1C17-4543-8E68-EADFB04B2D7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6257397"/>
              </p:ext>
            </p:extLst>
          </p:nvPr>
        </p:nvGraphicFramePr>
        <p:xfrm>
          <a:off x="755576" y="635012"/>
          <a:ext cx="7632848" cy="567430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177500"/>
                <a:gridCol w="5455348"/>
              </a:tblGrid>
              <a:tr h="4556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Číslo projektu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CZ.1.07/1.5.00/34.0029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556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Číslo materiálu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VY_32_ </a:t>
                      </a:r>
                      <a:r>
                        <a:rPr lang="cs-CZ" sz="1400" dirty="0" smtClean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INOVACE_16-19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556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Název školy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Střední průmyslová škola stavební, Resslova 2,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České Budějovice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556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Autor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Mgr. Dana Mužíková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556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Tematický celek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Základy práva – </a:t>
                      </a:r>
                      <a:r>
                        <a:rPr lang="cs-CZ" sz="1400" dirty="0" smtClean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trestní </a:t>
                      </a: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právo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556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Ročník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3. a 4.</a:t>
                      </a:r>
                      <a:r>
                        <a:rPr lang="cs-CZ" sz="1400" dirty="0" smtClean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 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556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Datum tvorby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27. 3. 2013 </a:t>
                      </a: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(ne později než datum ověření)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101440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Anotace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  <a:ea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  <a:ea typeface="Times New Roman"/>
                        </a:rPr>
                        <a:t>, při které se společně opakují a  rozšiřují vědomosti z oblasti trestního práva.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101440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Metodický pokyn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  <a:ea typeface="Times New Roman"/>
                        </a:rPr>
                        <a:t>Lze použít před testem</a:t>
                      </a:r>
                      <a:r>
                        <a:rPr lang="cs-CZ" sz="1400" baseline="0" dirty="0" smtClean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  <a:ea typeface="Times New Roman"/>
                        </a:rPr>
                        <a:t> nebo jako zopakování na začátku hodiny v průběhu probírání tematického celku trestní právo. 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55686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1"/>
                          </a:solidFill>
                          <a:effectLst/>
                          <a:latin typeface="Arial Narrow" pitchFamily="34" charset="0"/>
                        </a:rPr>
                        <a:t>Pokud není uvedeno jinak, použitý materiál je z vlastních zdrojů autora</a:t>
                      </a:r>
                      <a:endParaRPr lang="cs-CZ" sz="1400" dirty="0">
                        <a:solidFill>
                          <a:schemeClr val="accent1"/>
                        </a:solidFill>
                        <a:effectLst/>
                        <a:latin typeface="Arial Narrow" pitchFamily="34" charset="0"/>
                        <a:ea typeface="Times New Roman"/>
                      </a:endParaRPr>
                    </a:p>
                  </a:txBody>
                  <a:tcPr marL="48929" marR="48929" marT="0" marB="0"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957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z="4800" dirty="0" smtClean="0">
              <a:latin typeface="Arial Narrow" pitchFamily="34" charset="0"/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3140968"/>
            <a:ext cx="3313355" cy="2592288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  <a:latin typeface="Arial Narrow" pitchFamily="34" charset="0"/>
                <a:ea typeface="Times New Roman"/>
              </a:rPr>
              <a:t/>
            </a:r>
            <a:br>
              <a:rPr lang="cs-CZ" sz="4800" b="1" dirty="0" smtClean="0">
                <a:solidFill>
                  <a:srgbClr val="C00000"/>
                </a:solidFill>
                <a:latin typeface="Arial Narrow" pitchFamily="34" charset="0"/>
                <a:ea typeface="Times New Roman"/>
              </a:rPr>
            </a:br>
            <a:r>
              <a:rPr lang="cs-CZ" sz="4800" b="1" dirty="0" smtClean="0">
                <a:solidFill>
                  <a:schemeClr val="accent1"/>
                </a:solidFill>
                <a:latin typeface="Arial Narrow" pitchFamily="34" charset="0"/>
                <a:ea typeface="Times New Roman"/>
              </a:rPr>
              <a:t>TRESTNÍ</a:t>
            </a:r>
            <a:r>
              <a:rPr lang="cs-CZ" sz="4800" b="1" dirty="0" smtClean="0">
                <a:solidFill>
                  <a:srgbClr val="C00000"/>
                </a:solidFill>
                <a:effectLst/>
                <a:latin typeface="Arial Narrow" pitchFamily="34" charset="0"/>
                <a:ea typeface="Times New Roman"/>
              </a:rPr>
              <a:t> </a:t>
            </a:r>
            <a:r>
              <a:rPr lang="cs-CZ" sz="4800" b="1" dirty="0" smtClean="0">
                <a:solidFill>
                  <a:schemeClr val="accent1"/>
                </a:solidFill>
                <a:effectLst/>
                <a:latin typeface="Arial Narrow" pitchFamily="34" charset="0"/>
                <a:ea typeface="Times New Roman"/>
              </a:rPr>
              <a:t>PRÁVO</a:t>
            </a:r>
            <a:r>
              <a:rPr lang="cs-CZ" sz="4800" dirty="0" smtClean="0">
                <a:solidFill>
                  <a:srgbClr val="C00000"/>
                </a:solidFill>
                <a:effectLst/>
                <a:latin typeface="Arial Narrow" pitchFamily="34" charset="0"/>
                <a:ea typeface="Times New Roman"/>
              </a:rPr>
              <a:t/>
            </a:r>
            <a:br>
              <a:rPr lang="cs-CZ" sz="4800" dirty="0" smtClean="0">
                <a:solidFill>
                  <a:srgbClr val="C00000"/>
                </a:solidFill>
                <a:effectLst/>
                <a:latin typeface="Arial Narrow" pitchFamily="34" charset="0"/>
                <a:ea typeface="Times New Roman"/>
              </a:rPr>
            </a:br>
            <a:endParaRPr lang="cs-CZ" sz="4800" dirty="0">
              <a:solidFill>
                <a:srgbClr val="C00000"/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3307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80728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effectLst/>
                <a:latin typeface="Times New Roman"/>
                <a:ea typeface="Times New Roman"/>
              </a:rPr>
              <a:t/>
            </a:r>
            <a:br>
              <a:rPr lang="cs-CZ" dirty="0" smtClean="0">
                <a:effectLst/>
                <a:latin typeface="Times New Roman"/>
                <a:ea typeface="Times New Roman"/>
              </a:rPr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3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16632"/>
            <a:ext cx="9036496" cy="6741368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4000" b="1" dirty="0" smtClean="0">
                <a:solidFill>
                  <a:schemeClr val="accent1"/>
                </a:solidFill>
                <a:latin typeface="Calibri" pitchFamily="34" charset="0"/>
              </a:rPr>
              <a:t>Co </a:t>
            </a:r>
            <a:r>
              <a:rPr lang="cs-CZ" sz="4000" b="1" dirty="0">
                <a:solidFill>
                  <a:schemeClr val="accent1"/>
                </a:solidFill>
                <a:latin typeface="Calibri" pitchFamily="34" charset="0"/>
              </a:rPr>
              <a:t>je trestný čin, </a:t>
            </a:r>
            <a:r>
              <a:rPr lang="cs-CZ" sz="4000" b="1" dirty="0" smtClean="0">
                <a:solidFill>
                  <a:schemeClr val="accent1"/>
                </a:solidFill>
                <a:latin typeface="Calibri" pitchFamily="34" charset="0"/>
              </a:rPr>
              <a:t>je uvedeno</a:t>
            </a:r>
            <a:r>
              <a:rPr lang="cs-CZ" sz="4000" b="1" dirty="0">
                <a:solidFill>
                  <a:schemeClr val="accent1"/>
                </a:solidFill>
                <a:latin typeface="Calibri" pitchFamily="34" charset="0"/>
              </a:rPr>
              <a:t>:</a:t>
            </a:r>
            <a:r>
              <a:rPr lang="cs-CZ" sz="4000" dirty="0" smtClean="0">
                <a:solidFill>
                  <a:schemeClr val="accent1"/>
                </a:solidFill>
                <a:latin typeface="Calibri" pitchFamily="34" charset="0"/>
              </a:rPr>
              <a:t>    </a:t>
            </a:r>
          </a:p>
          <a:p>
            <a:pPr marL="0" lvl="0" indent="0">
              <a:buNone/>
            </a:pPr>
            <a:r>
              <a:rPr lang="cs-CZ" sz="1600" dirty="0" smtClean="0">
                <a:latin typeface="Calibri" pitchFamily="34" charset="0"/>
              </a:rPr>
              <a:t>  </a:t>
            </a:r>
          </a:p>
          <a:p>
            <a:pPr marL="0" lvl="0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1) v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 trestním zákoně č. 140/1961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Sb.</a:t>
            </a:r>
          </a:p>
          <a:p>
            <a:pPr marL="0" lvl="0" indent="0">
              <a:buNone/>
            </a:pPr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0" lvl="0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2) ve vyhlášce  Ministerstva  spravedlnosti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    č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.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48/1992,  kterou  se  stanoví 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seznam </a:t>
            </a:r>
            <a:endParaRPr lang="cs-CZ" sz="36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0" lvl="0" indent="0">
              <a:buNone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    jednání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se společenskou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nebezpečností 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    větší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než nepatrnou</a:t>
            </a:r>
          </a:p>
          <a:p>
            <a:pPr lvl="1"/>
            <a:endParaRPr lang="cs-CZ" sz="12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3)  v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 zákoně o přestupcích č. 200/1990 Sb.</a:t>
            </a:r>
          </a:p>
          <a:p>
            <a:pPr lvl="1"/>
            <a:endParaRPr lang="cs-CZ" sz="12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4)  v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 nařízení vlády č. 78/1997 Sb., kterým se </a:t>
            </a:r>
            <a:endParaRPr lang="cs-CZ" sz="36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 provádí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trestní zákon</a:t>
            </a:r>
          </a:p>
          <a:p>
            <a:pPr marL="0" indent="0">
              <a:buNone/>
            </a:pPr>
            <a:r>
              <a:rPr lang="cs-CZ" sz="3600" dirty="0">
                <a:latin typeface="Calibri" pitchFamily="34" charset="0"/>
              </a:rPr>
              <a:t> 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10267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1584176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/>
                <a:latin typeface="Arial Narrow" pitchFamily="34" charset="0"/>
                <a:ea typeface="Times New Roman"/>
                <a:cs typeface="Arial" pitchFamily="34" charset="0"/>
              </a:rPr>
              <a:t/>
            </a:r>
            <a:b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/>
                <a:latin typeface="Arial Narrow" pitchFamily="34" charset="0"/>
                <a:ea typeface="Times New Roman"/>
                <a:cs typeface="Arial" pitchFamily="34" charset="0"/>
              </a:rPr>
            </a:b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/>
                <a:latin typeface="Arial Narrow" pitchFamily="34" charset="0"/>
                <a:ea typeface="Times New Roman"/>
                <a:cs typeface="Arial" pitchFamily="34" charset="0"/>
              </a:rPr>
              <a:t/>
            </a:r>
            <a:b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/>
                <a:latin typeface="Arial Narrow" pitchFamily="34" charset="0"/>
                <a:ea typeface="Times New Roman"/>
                <a:cs typeface="Arial" pitchFamily="34" charset="0"/>
              </a:rPr>
            </a:br>
            <a:r>
              <a:rPr lang="cs-CZ" sz="4400" b="1" dirty="0">
                <a:solidFill>
                  <a:schemeClr val="accent4">
                    <a:lumMod val="75000"/>
                  </a:schemeClr>
                </a:solidFill>
                <a:latin typeface="Arial Narrow" pitchFamily="34" charset="0"/>
                <a:ea typeface="Times New Roman"/>
                <a:cs typeface="Arial" pitchFamily="34" charset="0"/>
              </a:rPr>
              <a:t/>
            </a:r>
            <a:br>
              <a:rPr lang="cs-CZ" sz="4400" b="1" dirty="0">
                <a:solidFill>
                  <a:schemeClr val="accent4">
                    <a:lumMod val="75000"/>
                  </a:schemeClr>
                </a:solidFill>
                <a:latin typeface="Arial Narrow" pitchFamily="34" charset="0"/>
                <a:ea typeface="Times New Roman"/>
                <a:cs typeface="Arial" pitchFamily="34" charset="0"/>
              </a:rPr>
            </a:b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latin typeface="Arial Narrow" pitchFamily="34" charset="0"/>
                <a:ea typeface="Times New Roman"/>
                <a:cs typeface="Arial" pitchFamily="34" charset="0"/>
              </a:rPr>
              <a:t/>
            </a:r>
            <a:b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latin typeface="Arial Narrow" pitchFamily="34" charset="0"/>
                <a:ea typeface="Times New Roman"/>
                <a:cs typeface="Arial" pitchFamily="34" charset="0"/>
              </a:rPr>
            </a:br>
            <a:endParaRPr lang="cs-CZ" sz="4400" dirty="0">
              <a:solidFill>
                <a:schemeClr val="accent4">
                  <a:lumMod val="75000"/>
                </a:schemeClr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4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16632"/>
            <a:ext cx="8928992" cy="6624736"/>
          </a:xfrm>
        </p:spPr>
        <p:txBody>
          <a:bodyPr>
            <a:normAutofit/>
          </a:bodyPr>
          <a:lstStyle/>
          <a:p>
            <a:pPr marL="320040" lvl="1" indent="0">
              <a:buNone/>
            </a:pPr>
            <a:endParaRPr lang="cs-CZ" sz="40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4000" b="1" dirty="0" smtClean="0">
                <a:solidFill>
                  <a:schemeClr val="accent1"/>
                </a:solidFill>
                <a:latin typeface="Calibri" pitchFamily="34" charset="0"/>
              </a:rPr>
              <a:t>Za </a:t>
            </a:r>
            <a:r>
              <a:rPr lang="cs-CZ" sz="4000" b="1" dirty="0">
                <a:solidFill>
                  <a:schemeClr val="accent1"/>
                </a:solidFill>
                <a:latin typeface="Calibri" pitchFamily="34" charset="0"/>
              </a:rPr>
              <a:t>spáchání trestného činu v ČR </a:t>
            </a:r>
            <a:r>
              <a:rPr lang="cs-CZ" sz="4000" b="1" u="sng" dirty="0">
                <a:solidFill>
                  <a:schemeClr val="accent1"/>
                </a:solidFill>
                <a:latin typeface="Calibri" pitchFamily="34" charset="0"/>
              </a:rPr>
              <a:t>nelze</a:t>
            </a:r>
            <a:r>
              <a:rPr lang="cs-CZ" sz="4000" b="1" dirty="0">
                <a:solidFill>
                  <a:schemeClr val="accent1"/>
                </a:solidFill>
                <a:latin typeface="Calibri" pitchFamily="34" charset="0"/>
              </a:rPr>
              <a:t> uložit:</a:t>
            </a:r>
          </a:p>
          <a:p>
            <a:pPr marL="0" indent="0">
              <a:buNone/>
            </a:pPr>
            <a:endParaRPr lang="cs-CZ" sz="3200" dirty="0"/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1)   trest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propadnutí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majetku</a:t>
            </a:r>
          </a:p>
          <a:p>
            <a:pPr marL="1062990" lvl="1" indent="-742950">
              <a:buAutoNum type="arabicParenR"/>
            </a:pPr>
            <a:endParaRPr lang="cs-CZ" sz="12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2)   trest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nepodmíněného odnětí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svobody</a:t>
            </a:r>
          </a:p>
          <a:p>
            <a:pPr marL="1062990" lvl="1" indent="-742950">
              <a:buAutoNum type="arabicParenR" startAt="2"/>
            </a:pPr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3)   trest smrti</a:t>
            </a:r>
          </a:p>
          <a:p>
            <a:pPr marL="1062990" lvl="1" indent="-742950">
              <a:buAutoNum type="arabicParenR" startAt="3"/>
            </a:pPr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4)   trest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zákazu pobytu</a:t>
            </a:r>
          </a:p>
          <a:p>
            <a:pPr marL="0" indent="0">
              <a:buClr>
                <a:srgbClr val="C00000"/>
              </a:buClr>
              <a:buNone/>
            </a:pPr>
            <a:endParaRPr lang="cs-CZ" sz="36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3851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570186"/>
          </a:xfrm>
        </p:spPr>
        <p:txBody>
          <a:bodyPr>
            <a:noAutofit/>
          </a:bodyPr>
          <a:lstStyle/>
          <a:p>
            <a:pPr lvl="0" algn="ctr"/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>Trestný </a:t>
            </a: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>čin </a:t>
            </a:r>
            <a:r>
              <a:rPr lang="cs-CZ" b="1" u="sng" dirty="0">
                <a:solidFill>
                  <a:schemeClr val="accent1"/>
                </a:solidFill>
                <a:latin typeface="Calibri" pitchFamily="34" charset="0"/>
              </a:rPr>
              <a:t>nemůže</a:t>
            </a: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> spáchat:</a:t>
            </a:r>
            <a:br>
              <a:rPr lang="cs-CZ" b="1" dirty="0">
                <a:solidFill>
                  <a:schemeClr val="accent1"/>
                </a:solidFill>
                <a:latin typeface="Calibri" pitchFamily="34" charset="0"/>
              </a:rPr>
            </a:br>
            <a:endParaRPr lang="cs-CZ" b="1" dirty="0">
              <a:solidFill>
                <a:schemeClr val="accent1"/>
              </a:solidFill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5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1988840"/>
            <a:ext cx="7772400" cy="4030960"/>
          </a:xfrm>
        </p:spPr>
        <p:txBody>
          <a:bodyPr/>
          <a:lstStyle/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1)   občan ČR</a:t>
            </a:r>
          </a:p>
          <a:p>
            <a:pPr marL="1062990" lvl="1" indent="-742950">
              <a:buAutoNum type="arabicParenR"/>
            </a:pPr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2)   cizinec</a:t>
            </a:r>
          </a:p>
          <a:p>
            <a:pPr marL="1062990" lvl="1" indent="-742950">
              <a:buAutoNum type="arabicParenR" startAt="2"/>
            </a:pPr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3)   poslanec</a:t>
            </a:r>
          </a:p>
          <a:p>
            <a:pPr marL="1062990" lvl="1" indent="-742950">
              <a:buAutoNum type="arabicParenR" startAt="3"/>
            </a:pPr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4)   akciová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společnost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2792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9036496" cy="2218258"/>
          </a:xfrm>
        </p:spPr>
        <p:txBody>
          <a:bodyPr>
            <a:normAutofit/>
          </a:bodyPr>
          <a:lstStyle/>
          <a:p>
            <a:pPr lvl="0" algn="ctr"/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>Tzv. „presumpce neviny“ znamená, že je každý považován za nevinného, dokud:</a:t>
            </a:r>
            <a:br>
              <a:rPr lang="cs-CZ" b="1" dirty="0">
                <a:solidFill>
                  <a:schemeClr val="accent1"/>
                </a:solidFill>
                <a:latin typeface="Calibri" pitchFamily="34" charset="0"/>
              </a:rPr>
            </a:br>
            <a:endParaRPr lang="cs-CZ" b="1" dirty="0">
              <a:solidFill>
                <a:schemeClr val="accent1"/>
              </a:solidFill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6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07504" y="1772816"/>
            <a:ext cx="9145016" cy="5085184"/>
          </a:xfrm>
        </p:spPr>
        <p:txBody>
          <a:bodyPr>
            <a:normAutofit/>
          </a:bodyPr>
          <a:lstStyle/>
          <a:p>
            <a:pPr marL="320040" lvl="1" indent="0">
              <a:buNone/>
            </a:pPr>
            <a:endParaRPr lang="cs-CZ" sz="2000" dirty="0"/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1) o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jeho vině nerozhodne pravomocně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soud</a:t>
            </a:r>
          </a:p>
          <a:p>
            <a:pPr marL="1062990" lvl="1" indent="-742950">
              <a:buAutoNum type="arabicParenR"/>
            </a:pPr>
            <a:endParaRPr lang="cs-CZ" sz="12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2) ho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policie neobviní ze spáchání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trestného</a:t>
            </a: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 činu</a:t>
            </a:r>
          </a:p>
          <a:p>
            <a:pPr marL="1062990" lvl="1" indent="-742950">
              <a:buAutoNum type="arabicParenR" startAt="2"/>
            </a:pPr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3) státní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zástupce nevznese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obžalobu</a:t>
            </a:r>
          </a:p>
          <a:p>
            <a:pPr marL="1062990" lvl="1" indent="-742950">
              <a:buAutoNum type="arabicParenR" startAt="3"/>
            </a:pPr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4) dokud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soud na předběžném projednání </a:t>
            </a:r>
            <a:endParaRPr lang="cs-CZ" sz="36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neschválí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postavení obviněného před soud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9011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2016224"/>
          </a:xfrm>
        </p:spPr>
        <p:txBody>
          <a:bodyPr>
            <a:noAutofit/>
          </a:bodyPr>
          <a:lstStyle/>
          <a:p>
            <a:pPr lvl="0" algn="ctr"/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>V</a:t>
            </a: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> českém trestním právu nikdy </a:t>
            </a:r>
            <a:r>
              <a:rPr lang="cs-CZ" b="1" u="sng" dirty="0">
                <a:solidFill>
                  <a:schemeClr val="accent1"/>
                </a:solidFill>
                <a:latin typeface="Calibri" pitchFamily="34" charset="0"/>
              </a:rPr>
              <a:t>nerozhoduje</a:t>
            </a: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> o vině obžalovaného:</a:t>
            </a:r>
            <a:br>
              <a:rPr lang="cs-CZ" b="1" dirty="0">
                <a:solidFill>
                  <a:schemeClr val="accent1"/>
                </a:solidFill>
                <a:latin typeface="Calibri" pitchFamily="34" charset="0"/>
              </a:rPr>
            </a:br>
            <a:endParaRPr lang="cs-CZ" b="1" dirty="0">
              <a:solidFill>
                <a:schemeClr val="accent1"/>
              </a:solidFill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7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07504" y="1484784"/>
            <a:ext cx="9036496" cy="4752528"/>
          </a:xfrm>
        </p:spPr>
        <p:txBody>
          <a:bodyPr>
            <a:normAutofit/>
          </a:bodyPr>
          <a:lstStyle/>
          <a:p>
            <a:pPr lvl="1"/>
            <a:endParaRPr lang="cs-CZ" sz="36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1. 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amosoudce</a:t>
            </a:r>
          </a:p>
          <a:p>
            <a:pPr lvl="1"/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2.  soudní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senát složený ze tří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soudců</a:t>
            </a:r>
          </a:p>
          <a:p>
            <a:pPr lvl="1"/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3.  soudní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senát složený ze soudce a dvou </a:t>
            </a:r>
            <a:endParaRPr lang="cs-CZ" sz="36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 přísedících</a:t>
            </a:r>
          </a:p>
          <a:p>
            <a:pPr lvl="1"/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4.  porota</a:t>
            </a:r>
            <a:endParaRPr lang="cs-CZ" sz="36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endParaRPr lang="cs-CZ" sz="36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9012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1282154"/>
          </a:xfrm>
        </p:spPr>
        <p:txBody>
          <a:bodyPr>
            <a:noAutofit/>
          </a:bodyPr>
          <a:lstStyle/>
          <a:p>
            <a:pPr lvl="0" algn="ctr"/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>Domovní prohlídka:</a:t>
            </a:r>
            <a:br>
              <a:rPr lang="cs-CZ" b="1" dirty="0">
                <a:solidFill>
                  <a:schemeClr val="accent1"/>
                </a:solidFill>
                <a:latin typeface="Calibri" pitchFamily="34" charset="0"/>
              </a:rPr>
            </a:br>
            <a:endParaRPr lang="cs-CZ" b="1" dirty="0">
              <a:solidFill>
                <a:schemeClr val="accent1"/>
              </a:solidFill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8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79512" y="980728"/>
            <a:ext cx="8784976" cy="5184576"/>
          </a:xfrm>
        </p:spPr>
        <p:txBody>
          <a:bodyPr>
            <a:normAutofit/>
          </a:bodyPr>
          <a:lstStyle/>
          <a:p>
            <a:pPr lvl="1"/>
            <a:endParaRPr lang="cs-CZ" sz="36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1.   je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možná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kdykoliv</a:t>
            </a:r>
          </a:p>
          <a:p>
            <a:pPr marL="1062990" lvl="1" indent="-742950">
              <a:buAutoNum type="arabicPeriod"/>
            </a:pPr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2.   je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možná jen se souhlasem státního </a:t>
            </a:r>
            <a:endParaRPr lang="cs-CZ" sz="36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 zástupce</a:t>
            </a:r>
          </a:p>
          <a:p>
            <a:pPr lvl="1"/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3.   je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možná jen se souhlasem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soudu</a:t>
            </a:r>
          </a:p>
          <a:p>
            <a:pPr lvl="1"/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4.   není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možná nikdy</a:t>
            </a:r>
          </a:p>
          <a:p>
            <a:endParaRPr lang="cs-CZ" sz="36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894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-108837"/>
            <a:ext cx="9361040" cy="2241693"/>
          </a:xfrm>
        </p:spPr>
        <p:txBody>
          <a:bodyPr>
            <a:noAutofit/>
          </a:bodyPr>
          <a:lstStyle/>
          <a:p>
            <a:pPr lvl="0" algn="ctr"/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>Podmíněný </a:t>
            </a: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>trest odnětí svobody znamená, že není nutné jít do vězení, pokud:</a:t>
            </a:r>
            <a:br>
              <a:rPr lang="cs-CZ" b="1" dirty="0">
                <a:solidFill>
                  <a:schemeClr val="accent1"/>
                </a:solidFill>
                <a:latin typeface="Calibri" pitchFamily="34" charset="0"/>
              </a:rPr>
            </a:br>
            <a:endParaRPr lang="cs-CZ" b="1" dirty="0">
              <a:solidFill>
                <a:schemeClr val="accent1"/>
              </a:solidFill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9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928992" cy="4608512"/>
          </a:xfrm>
        </p:spPr>
        <p:txBody>
          <a:bodyPr>
            <a:normAutofit/>
          </a:bodyPr>
          <a:lstStyle/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1.  složíme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soudem stanovenou peněžitou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</a:t>
            </a:r>
          </a:p>
          <a:p>
            <a:pPr marL="320040" lvl="1" indent="0">
              <a:buNone/>
            </a:pPr>
            <a:r>
              <a:rPr lang="cs-CZ" sz="12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           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kauci</a:t>
            </a:r>
          </a:p>
          <a:p>
            <a:pPr marL="320040" lvl="1" indent="0">
              <a:buNone/>
            </a:pPr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2.  po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stanovenou dobu vedeme řádný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život</a:t>
            </a:r>
          </a:p>
          <a:p>
            <a:pPr lvl="1"/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3.  absolvujeme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uložené ústavní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léčení</a:t>
            </a:r>
          </a:p>
          <a:p>
            <a:pPr lvl="1"/>
            <a:endParaRPr lang="cs-CZ" sz="12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4.  odpracujeme-li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předepsaný počet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hodin</a:t>
            </a:r>
          </a:p>
          <a:p>
            <a:pPr marL="320040" lvl="1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 obecně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prospěšných prací</a:t>
            </a:r>
          </a:p>
          <a:p>
            <a:endParaRPr lang="cs-CZ" sz="36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387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252520" cy="2060848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>Rozhodněte, zda mohou české orgány činné v trestním řízení stíhat pachatele, jde-li o:</a:t>
            </a:r>
            <a:endParaRPr lang="cs-CZ" b="1" dirty="0">
              <a:solidFill>
                <a:schemeClr val="accent1"/>
              </a:solidFill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10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0" y="1777462"/>
            <a:ext cx="9144000" cy="508053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zahraničního velvyslance</a:t>
            </a:r>
          </a:p>
          <a:p>
            <a:endParaRPr lang="cs-CZ" sz="6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osobu mladší 15 let</a:t>
            </a:r>
          </a:p>
          <a:p>
            <a:endParaRPr lang="cs-CZ" sz="6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českého občana, který čin spáchal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 v zahraničí    </a:t>
            </a:r>
          </a:p>
          <a:p>
            <a:endParaRPr lang="cs-CZ" sz="6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osobu zbavenou způsobilosti k právním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  úkonům</a:t>
            </a:r>
          </a:p>
          <a:p>
            <a:endParaRPr lang="cs-CZ" sz="6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 prezidenta České republiky </a:t>
            </a:r>
            <a:endParaRPr lang="cs-CZ" sz="36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1026" name="Picture 2" descr="C:\Users\Projekt\AppData\Local\Microsoft\Windows\Temporary Internet Files\Content.IE5\YVLV21P1\MC9004247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467869"/>
            <a:ext cx="563567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rojekt\AppData\Local\Microsoft\Windows\Temporary Internet Files\Content.IE5\YVLV21P1\MC9004247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5591" y="4041068"/>
            <a:ext cx="563567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ásobení 5"/>
          <p:cNvSpPr/>
          <p:nvPr/>
        </p:nvSpPr>
        <p:spPr>
          <a:xfrm>
            <a:off x="5767536" y="1844824"/>
            <a:ext cx="576064" cy="566772"/>
          </a:xfrm>
          <a:prstGeom prst="mathMultiply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/>
              </a:solidFill>
            </a:endParaRPr>
          </a:p>
        </p:txBody>
      </p:sp>
      <p:sp>
        <p:nvSpPr>
          <p:cNvPr id="9" name="Násobení 8"/>
          <p:cNvSpPr/>
          <p:nvPr/>
        </p:nvSpPr>
        <p:spPr>
          <a:xfrm>
            <a:off x="4665779" y="2636912"/>
            <a:ext cx="576064" cy="566772"/>
          </a:xfrm>
          <a:prstGeom prst="mathMultiply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6084168" y="6218656"/>
            <a:ext cx="576064" cy="576064"/>
          </a:xfrm>
          <a:prstGeom prst="mathMultiply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842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1944216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>Mohlo v uvedeném případě dojít ke spáchání trestného činu?</a:t>
            </a:r>
            <a:endParaRPr lang="cs-CZ" b="1" dirty="0">
              <a:solidFill>
                <a:schemeClr val="accent1"/>
              </a:solidFill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11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611560" y="2204864"/>
            <a:ext cx="8208912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Tomáš Nový (16 let) si od svého stejně    starého  spolužáka  vynutil  mobil  pod  pohrůžkou, že mu jinak „dá nakládačku“.</a:t>
            </a:r>
          </a:p>
          <a:p>
            <a:endParaRPr lang="cs-CZ" sz="5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endParaRPr lang="cs-CZ" sz="500" b="1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5" name="Picture 2" descr="C:\Users\Projekt\AppData\Local\Microsoft\Windows\Temporary Internet Files\Content.IE5\YVLV21P1\MC9004247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968010"/>
            <a:ext cx="1152128" cy="103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4005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12968" cy="1772816"/>
          </a:xfrm>
        </p:spPr>
        <p:txBody>
          <a:bodyPr>
            <a:noAutofit/>
          </a:bodyPr>
          <a:lstStyle/>
          <a:p>
            <a:pPr algn="ctr"/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>Mohlo v 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>uvedeném případě </a:t>
            </a: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>dojít ke spáchání trestného činu?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12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611560" y="1988840"/>
            <a:ext cx="7931224" cy="3960440"/>
          </a:xfrm>
        </p:spPr>
        <p:txBody>
          <a:bodyPr/>
          <a:lstStyle/>
          <a:p>
            <a:pPr marL="0" indent="0">
              <a:buNone/>
            </a:pPr>
            <a:endParaRPr lang="cs-CZ" sz="36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Josef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Paleček (27 let) se v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hospodě  opil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tak, že o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sobě ani nevěděl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. </a:t>
            </a:r>
            <a:r>
              <a:rPr lang="cs-CZ" sz="3600" b="1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Cestou domů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rozbil kamenem  výlohu  obchodu, čímž  způsobil škodu 10.000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Kč.   </a:t>
            </a:r>
            <a:endParaRPr lang="cs-CZ" sz="36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endParaRPr lang="cs-CZ" dirty="0"/>
          </a:p>
        </p:txBody>
      </p:sp>
      <p:pic>
        <p:nvPicPr>
          <p:cNvPr id="5" name="Picture 2" descr="C:\Users\Projekt\AppData\Local\Microsoft\Windows\Temporary Internet Files\Content.IE5\YVLV21P1\MC9004247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157192"/>
            <a:ext cx="1152128" cy="1030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061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570186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/>
            </a:r>
            <a:b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</a:b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>Mohlo </a:t>
            </a: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>v 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</a:rPr>
              <a:t>uvedeném případě </a:t>
            </a:r>
            <a:r>
              <a:rPr lang="cs-CZ" b="1" dirty="0">
                <a:solidFill>
                  <a:schemeClr val="accent1"/>
                </a:solidFill>
                <a:latin typeface="Calibri" pitchFamily="34" charset="0"/>
              </a:rPr>
              <a:t>dojít ke spáchání trestného činu?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13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827584" y="2420888"/>
            <a:ext cx="7704856" cy="3598912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Pavla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Krátká (21 let) byla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přepadena 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v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  parku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člověkem, který ji chtěl znásilnit.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Bránila  se  </a:t>
            </a:r>
            <a:r>
              <a:rPr lang="cs-CZ" sz="3600" b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a  </a:t>
            </a:r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útočníkovi  zlomila  ruku.</a:t>
            </a:r>
            <a:endParaRPr lang="cs-CZ" sz="3600" b="1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5" name="Násobení 4"/>
          <p:cNvSpPr/>
          <p:nvPr/>
        </p:nvSpPr>
        <p:spPr>
          <a:xfrm>
            <a:off x="3923928" y="4581128"/>
            <a:ext cx="1152128" cy="1152128"/>
          </a:xfrm>
          <a:prstGeom prst="mathMultiply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215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57606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  <a:latin typeface="Arial Narrow" pitchFamily="34" charset="0"/>
              </a:rPr>
              <a:t>Zdroje: </a:t>
            </a:r>
            <a:endParaRPr lang="cs-CZ" sz="3600" b="1" dirty="0">
              <a:solidFill>
                <a:schemeClr val="accent1"/>
              </a:solidFill>
              <a:latin typeface="Arial Narrow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66167-1C17-4543-8E68-EADFB04B2D7D}" type="slidenum">
              <a:rPr lang="cs-CZ" smtClean="0"/>
              <a:t>14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8322484" cy="4464496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400" dirty="0" smtClean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RYSKA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, Radovan; </a:t>
            </a:r>
            <a:r>
              <a:rPr lang="cs-CZ" sz="2400" i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Právo </a:t>
            </a:r>
            <a:r>
              <a:rPr lang="cs-CZ" sz="2400" i="1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pro střední </a:t>
            </a:r>
            <a:r>
              <a:rPr lang="cs-CZ" sz="2400" i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školy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, FORTUNA Praha 2010,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ISBN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978-80 7373-010-9</a:t>
            </a:r>
          </a:p>
          <a:p>
            <a:endParaRPr lang="cs-CZ" sz="2400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r>
              <a:rPr lang="cs-CZ" sz="24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RYSKA, Radovan; </a:t>
            </a:r>
            <a:r>
              <a:rPr lang="cs-CZ" sz="2400" i="1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Příklady z právní praxe pro střední školy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,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FORTUNA Praha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2003,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ISBN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80-7168-875-4</a:t>
            </a:r>
            <a:endParaRPr lang="cs-CZ" sz="2400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endParaRPr lang="cs-CZ" sz="2400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  <a:p>
            <a:endParaRPr lang="cs-CZ" sz="2400" dirty="0">
              <a:solidFill>
                <a:schemeClr val="accent5">
                  <a:lumMod val="50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5266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1370</TotalTime>
  <Words>457</Words>
  <Application>Microsoft Office PowerPoint</Application>
  <PresentationFormat>Předvádění na obrazovce (4:3)</PresentationFormat>
  <Paragraphs>140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Prezentace aplikace PowerPoint</vt:lpstr>
      <vt:lpstr> TRESTNÍ PRÁVO </vt:lpstr>
      <vt:lpstr> </vt:lpstr>
      <vt:lpstr>    </vt:lpstr>
      <vt:lpstr>  Trestný čin nemůže spáchat: </vt:lpstr>
      <vt:lpstr>Tzv. „presumpce neviny“ znamená, že je každý považován za nevinného, dokud: </vt:lpstr>
      <vt:lpstr>   V českém trestním právu nikdy nerozhoduje o vině obžalovaného: </vt:lpstr>
      <vt:lpstr>Domovní prohlídka: </vt:lpstr>
      <vt:lpstr>    Podmíněný trest odnětí svobody znamená, že není nutné jít do vězení, pokud: </vt:lpstr>
      <vt:lpstr>Rozhodněte, zda mohou české orgány činné v trestním řízení stíhat pachatele, jde-li o:</vt:lpstr>
      <vt:lpstr>    Mohlo v uvedeném případě dojít ke spáchání trestného činu?</vt:lpstr>
      <vt:lpstr>Mohlo v uvedeném případě dojít ke spáchání trestného činu?</vt:lpstr>
      <vt:lpstr> Mohlo v uvedeném případě dojít ke spáchání trestného činu?</vt:lpstr>
      <vt:lpstr>Zdroje: 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TRESTNÍ PRÁVO</dc:title>
  <dc:creator>Alena Stachová</dc:creator>
  <cp:lastModifiedBy>Alena Stachová</cp:lastModifiedBy>
  <cp:revision>113</cp:revision>
  <dcterms:created xsi:type="dcterms:W3CDTF">2012-11-22T07:07:40Z</dcterms:created>
  <dcterms:modified xsi:type="dcterms:W3CDTF">2013-05-30T07:32:51Z</dcterms:modified>
</cp:coreProperties>
</file>