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8" r:id="rId3"/>
    <p:sldId id="257" r:id="rId4"/>
    <p:sldId id="258" r:id="rId5"/>
    <p:sldId id="259" r:id="rId6"/>
    <p:sldId id="260" r:id="rId7"/>
    <p:sldId id="261" r:id="rId8"/>
    <p:sldId id="262" r:id="rId9"/>
    <p:sldId id="280" r:id="rId10"/>
    <p:sldId id="263" r:id="rId11"/>
    <p:sldId id="279" r:id="rId12"/>
    <p:sldId id="264" r:id="rId13"/>
    <p:sldId id="286" r:id="rId14"/>
    <p:sldId id="268" r:id="rId15"/>
    <p:sldId id="281" r:id="rId16"/>
    <p:sldId id="285" r:id="rId17"/>
    <p:sldId id="282" r:id="rId18"/>
    <p:sldId id="283" r:id="rId19"/>
    <p:sldId id="265" r:id="rId20"/>
    <p:sldId id="276" r:id="rId21"/>
    <p:sldId id="266" r:id="rId22"/>
    <p:sldId id="277" r:id="rId23"/>
    <p:sldId id="267" r:id="rId24"/>
    <p:sldId id="278" r:id="rId25"/>
    <p:sldId id="275" r:id="rId26"/>
    <p:sldId id="269" r:id="rId27"/>
    <p:sldId id="287" r:id="rId28"/>
    <p:sldId id="270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EF46E-1E52-4237-ADEF-CF90D1B7EBE8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79125-1C19-4C03-9115-1D3F9C105E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7106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EF46E-1E52-4237-ADEF-CF90D1B7EBE8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79125-1C19-4C03-9115-1D3F9C105E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985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EF46E-1E52-4237-ADEF-CF90D1B7EBE8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79125-1C19-4C03-9115-1D3F9C105E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5631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EF46E-1E52-4237-ADEF-CF90D1B7EBE8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79125-1C19-4C03-9115-1D3F9C105E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638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EF46E-1E52-4237-ADEF-CF90D1B7EBE8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79125-1C19-4C03-9115-1D3F9C105E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8729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EF46E-1E52-4237-ADEF-CF90D1B7EBE8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79125-1C19-4C03-9115-1D3F9C105E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692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EF46E-1E52-4237-ADEF-CF90D1B7EBE8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79125-1C19-4C03-9115-1D3F9C105E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8312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EF46E-1E52-4237-ADEF-CF90D1B7EBE8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79125-1C19-4C03-9115-1D3F9C105E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065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EF46E-1E52-4237-ADEF-CF90D1B7EBE8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79125-1C19-4C03-9115-1D3F9C105E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654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EF46E-1E52-4237-ADEF-CF90D1B7EBE8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79125-1C19-4C03-9115-1D3F9C105E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8059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3EF46E-1E52-4237-ADEF-CF90D1B7EBE8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79125-1C19-4C03-9115-1D3F9C105E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8920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3EF46E-1E52-4237-ADEF-CF90D1B7EBE8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D79125-1C19-4C03-9115-1D3F9C105E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55000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lexandr_Sergejevi%C4%8D_Pu%C5%A1kin" TargetMode="External"/><Relationship Id="rId2" Type="http://schemas.openxmlformats.org/officeDocument/2006/relationships/hyperlink" Target="http://ru.wikipedia.org/wiki/%D0%9F%D1%83%D1%88%D0%BA%D0%B8%D0%BD,_%D0%90%D0%BB%D0%B5%D0%BA%D1%81%D0%B0%D0%BD%D0%B4%D1%80_%D0%A1%D0%B5%D1%80%D0%B3%D0%B5%D0%B5%D0%B2%D0%B8%D1%8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76672"/>
            <a:ext cx="7772400" cy="1470025"/>
          </a:xfrm>
        </p:spPr>
        <p:txBody>
          <a:bodyPr/>
          <a:lstStyle/>
          <a:p>
            <a:r>
              <a:rPr lang="cs-CZ" dirty="0" smtClean="0"/>
              <a:t>Šablona 32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19572" y="2924944"/>
            <a:ext cx="7304856" cy="1104528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VY_32_INOVACE_18_31_A. S. Puškin</a:t>
            </a:r>
            <a:endParaRPr lang="cs-CZ" sz="3600" b="1" dirty="0"/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30800"/>
            <a:ext cx="9144000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05911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A. S. Puškin</a:t>
            </a:r>
            <a:endParaRPr lang="cs-CZ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Anotace:</a:t>
            </a:r>
            <a:r>
              <a:rPr lang="cs-CZ" dirty="0" smtClean="0"/>
              <a:t> Prezentace může sloužit jako výkladové učivo</a:t>
            </a:r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Autor: </a:t>
            </a:r>
            <a:r>
              <a:rPr lang="cs-CZ" dirty="0" smtClean="0"/>
              <a:t>Mgr. Lenka </a:t>
            </a:r>
            <a:r>
              <a:rPr lang="cs-CZ" dirty="0" err="1" smtClean="0"/>
              <a:t>Kajabová</a:t>
            </a:r>
            <a:endParaRPr lang="cs-CZ" dirty="0" smtClean="0"/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Jazyk: </a:t>
            </a:r>
            <a:r>
              <a:rPr lang="cs-CZ" dirty="0" smtClean="0"/>
              <a:t>Ruština</a:t>
            </a:r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Očekávaný výstup: </a:t>
            </a:r>
            <a:r>
              <a:rPr lang="cs-CZ" dirty="0" smtClean="0"/>
              <a:t>obohacení a rozšíření učiva</a:t>
            </a:r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Speciální vzdělávací potřeby: </a:t>
            </a:r>
            <a:r>
              <a:rPr lang="cs-CZ" dirty="0" smtClean="0"/>
              <a:t>dataprojektor, interaktivní tabule</a:t>
            </a:r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Klíčová slova: </a:t>
            </a:r>
            <a:r>
              <a:rPr lang="cs-CZ" dirty="0" smtClean="0"/>
              <a:t>Puškin, ruští spisovatelé</a:t>
            </a:r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Cílová skupina: </a:t>
            </a:r>
            <a:r>
              <a:rPr lang="cs-CZ" dirty="0" smtClean="0"/>
              <a:t>žák</a:t>
            </a:r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Stupeň a typ vzdělávání: </a:t>
            </a:r>
            <a:r>
              <a:rPr lang="cs-CZ" dirty="0" smtClean="0"/>
              <a:t>základní vzdělávání – druhý stupeň</a:t>
            </a:r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Typická věková skupina: </a:t>
            </a:r>
            <a:r>
              <a:rPr lang="cs-CZ" dirty="0" smtClean="0"/>
              <a:t>12 – 15 let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6190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628800"/>
            <a:ext cx="8517632" cy="1143000"/>
          </a:xfrm>
        </p:spPr>
        <p:txBody>
          <a:bodyPr>
            <a:normAutofit fontScale="90000"/>
          </a:bodyPr>
          <a:lstStyle/>
          <a:p>
            <a:r>
              <a:rPr lang="vi-VN" sz="73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Алекса́ндр Серге́евич Пу́шкин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</a:b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(</a:t>
            </a:r>
            <a:r>
              <a:rPr lang="az-Cyrl-A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1799 Москва - 1837 Санкт-Петербург</a:t>
            </a:r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)</a:t>
            </a:r>
            <a:b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</a:br>
            <a:endParaRPr lang="cs-CZ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789040"/>
            <a:ext cx="8229600" cy="233712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 smtClean="0">
                <a:solidFill>
                  <a:srgbClr val="FFC000"/>
                </a:solidFill>
              </a:rPr>
              <a:t>- </a:t>
            </a:r>
            <a:r>
              <a:rPr lang="ru-RU" sz="3600" b="1" dirty="0" smtClean="0">
                <a:solidFill>
                  <a:srgbClr val="FFC000"/>
                </a:solidFill>
              </a:rPr>
              <a:t>русский поэт, драматург и прозаик</a:t>
            </a:r>
            <a:endParaRPr lang="cs-CZ" sz="3600" b="1" dirty="0" smtClean="0">
              <a:solidFill>
                <a:srgbClr val="FFC000"/>
              </a:solidFill>
            </a:endParaRPr>
          </a:p>
          <a:p>
            <a:pPr marL="0" indent="0" algn="ctr">
              <a:buNone/>
            </a:pPr>
            <a:r>
              <a:rPr lang="cs-CZ" sz="3600" b="1" dirty="0" smtClean="0">
                <a:solidFill>
                  <a:srgbClr val="FFC000"/>
                </a:solidFill>
              </a:rPr>
              <a:t>- </a:t>
            </a:r>
            <a:r>
              <a:rPr lang="ru-RU" sz="3600" b="1" dirty="0" smtClean="0">
                <a:solidFill>
                  <a:srgbClr val="FFC000"/>
                </a:solidFill>
              </a:rPr>
              <a:t>происходил из разветвлённого нетитулованного дворянского рода</a:t>
            </a:r>
            <a:endParaRPr lang="cs-CZ" sz="36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6817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-137057"/>
            <a:ext cx="6037200" cy="70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2256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ru-RU" sz="3600" b="1" dirty="0" smtClean="0">
                <a:solidFill>
                  <a:srgbClr val="FFC000"/>
                </a:solidFill>
              </a:rPr>
              <a:t>Шесть лет Пушкин провёл в </a:t>
            </a:r>
            <a:r>
              <a:rPr lang="ru-RU" sz="3600" b="1" dirty="0" smtClean="0">
                <a:solidFill>
                  <a:srgbClr val="FFC000"/>
                </a:solidFill>
              </a:rPr>
              <a:t> </a:t>
            </a:r>
            <a:r>
              <a:rPr lang="ru-RU" sz="3600" b="1" dirty="0" smtClean="0">
                <a:solidFill>
                  <a:srgbClr val="FFC000"/>
                </a:solidFill>
              </a:rPr>
              <a:t>царскосельском лицее</a:t>
            </a:r>
            <a:r>
              <a:rPr lang="cs-CZ" sz="3600" b="1" dirty="0" smtClean="0">
                <a:solidFill>
                  <a:srgbClr val="FFC000"/>
                </a:solidFill>
              </a:rPr>
              <a:t>.</a:t>
            </a:r>
          </a:p>
          <a:p>
            <a:pPr algn="ctr"/>
            <a:r>
              <a:rPr lang="ru-RU" sz="3600" b="1" dirty="0" smtClean="0">
                <a:solidFill>
                  <a:srgbClr val="FFC000"/>
                </a:solidFill>
              </a:rPr>
              <a:t>В лицейский период Пушкиным было создано много стихотворных произведений.</a:t>
            </a:r>
            <a:endParaRPr lang="cs-CZ" sz="3600" b="1" dirty="0" smtClean="0">
              <a:solidFill>
                <a:srgbClr val="FFC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337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54" y="0"/>
            <a:ext cx="4238625" cy="552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3963" y="1152525"/>
            <a:ext cx="43243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6626" y="5535829"/>
            <a:ext cx="3608680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600" b="1" dirty="0" smtClean="0"/>
              <a:t>Пушкин-ребёнок</a:t>
            </a:r>
            <a:endParaRPr lang="cs-CZ" sz="3600" b="1" dirty="0" smtClean="0"/>
          </a:p>
          <a:p>
            <a:pPr algn="ctr"/>
            <a:r>
              <a:rPr lang="cs-CZ" sz="3600" b="1" dirty="0" smtClean="0"/>
              <a:t>1800-1802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392114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404664"/>
            <a:ext cx="9433515" cy="61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6807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az-Cyrl-AZ" b="1" dirty="0" smtClean="0"/>
              <a:t>На юге (1820—1824</a:t>
            </a:r>
            <a:r>
              <a:rPr lang="cs-CZ" b="1" dirty="0" smtClean="0"/>
              <a:t>)</a:t>
            </a:r>
            <a:r>
              <a:rPr lang="az-Cyrl-AZ" b="1" dirty="0" smtClean="0"/>
              <a:t/>
            </a:r>
            <a:br>
              <a:rPr lang="az-Cyrl-AZ" b="1" dirty="0" smtClean="0"/>
            </a:br>
            <a:r>
              <a:rPr lang="cs-CZ" b="1" dirty="0" smtClean="0"/>
              <a:t>(</a:t>
            </a:r>
            <a:r>
              <a:rPr lang="az-Cyrl-AZ" b="1" dirty="0" smtClean="0"/>
              <a:t>Крым, Кишинёв</a:t>
            </a:r>
            <a:r>
              <a:rPr lang="cs-CZ" b="1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25963"/>
          </a:xfrm>
        </p:spPr>
        <p:txBody>
          <a:bodyPr>
            <a:normAutofit fontScale="77500" lnSpcReduction="20000"/>
          </a:bodyPr>
          <a:lstStyle/>
          <a:p>
            <a:pPr algn="ctr"/>
            <a:r>
              <a:rPr lang="ru-RU" b="1" dirty="0" smtClean="0">
                <a:solidFill>
                  <a:srgbClr val="FFC000"/>
                </a:solidFill>
              </a:rPr>
              <a:t>Весной </a:t>
            </a:r>
            <a:r>
              <a:rPr lang="cs-CZ" b="1" dirty="0" smtClean="0">
                <a:solidFill>
                  <a:srgbClr val="FFC000"/>
                </a:solidFill>
              </a:rPr>
              <a:t>1820 </a:t>
            </a:r>
            <a:r>
              <a:rPr lang="az-Cyrl-AZ" b="1" dirty="0" smtClean="0">
                <a:solidFill>
                  <a:srgbClr val="FFC000"/>
                </a:solidFill>
              </a:rPr>
              <a:t>года</a:t>
            </a:r>
            <a:r>
              <a:rPr lang="ru-RU" b="1" dirty="0" smtClean="0">
                <a:solidFill>
                  <a:srgbClr val="FFC000"/>
                </a:solidFill>
              </a:rPr>
              <a:t> Пушкина вызвали к военному генерал губернатору Петербурга графу М. А. Милорадовичу для объяснения по поводу содержания его стихотворений (в том числе эпиграмм </a:t>
            </a:r>
            <a:r>
              <a:rPr lang="ru-RU" b="1" dirty="0" smtClean="0">
                <a:solidFill>
                  <a:srgbClr val="FFC000"/>
                </a:solidFill>
              </a:rPr>
              <a:t>на </a:t>
            </a:r>
            <a:r>
              <a:rPr lang="ru-RU" b="1" dirty="0" smtClean="0">
                <a:solidFill>
                  <a:srgbClr val="FFC000"/>
                </a:solidFill>
              </a:rPr>
              <a:t>самого Александра I), несовместимых со статусом государственного чиновника. Шла речь о его высылке в Сибирь или заточении в Соловецкий монастырь. Лишь благодаря хлопотам друзей, прежде всего Карамзина, удалось добиться смягчения наказания. Его перевели из столицы на юг в кишинёвскую канцелярию И. Н. Инзова. Четырёхлетнее пребывание Пушкина на юге — новый романтический этап развития его как поэта.</a:t>
            </a: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3535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4000"/>
            <a:ext cx="5827592" cy="680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7978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0192" y="476672"/>
            <a:ext cx="9297640" cy="590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7729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pPr algn="ctr"/>
            <a:r>
              <a:rPr lang="ru-RU" b="1" dirty="0" smtClean="0">
                <a:solidFill>
                  <a:srgbClr val="FFC000"/>
                </a:solidFill>
              </a:rPr>
              <a:t>8 сентября</a:t>
            </a:r>
            <a:r>
              <a:rPr lang="cs-CZ" b="1" dirty="0" smtClean="0">
                <a:solidFill>
                  <a:srgbClr val="FFC000"/>
                </a:solidFill>
              </a:rPr>
              <a:t> 1826</a:t>
            </a:r>
            <a:r>
              <a:rPr lang="ru-RU" b="1" dirty="0" smtClean="0">
                <a:solidFill>
                  <a:srgbClr val="FFC000"/>
                </a:solidFill>
              </a:rPr>
              <a:t> Пушкин доставлен к царю Николаю</a:t>
            </a:r>
            <a:r>
              <a:rPr lang="cs-CZ" b="1" dirty="0" smtClean="0">
                <a:solidFill>
                  <a:srgbClr val="FFC000"/>
                </a:solidFill>
              </a:rPr>
              <a:t> I. </a:t>
            </a:r>
            <a:r>
              <a:rPr lang="ru-RU" b="1" dirty="0" smtClean="0">
                <a:solidFill>
                  <a:srgbClr val="FFC000"/>
                </a:solidFill>
              </a:rPr>
              <a:t>для личной аудиенции. Поэту по возвращении из ссылки гарантировалось личное высочайшее покровительство и освобождение от обычной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az-Cyrl-AZ" b="1" dirty="0" smtClean="0">
                <a:solidFill>
                  <a:srgbClr val="FFC000"/>
                </a:solidFill>
              </a:rPr>
              <a:t>цензуры</a:t>
            </a: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494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6" y="-18000"/>
            <a:ext cx="4740870" cy="68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283968" y="5877272"/>
            <a:ext cx="396948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3600" b="1" dirty="0" smtClean="0">
                <a:solidFill>
                  <a:srgbClr val="FFC000"/>
                </a:solidFill>
              </a:rPr>
              <a:t>Рукопись Пушкина</a:t>
            </a:r>
            <a:endParaRPr lang="cs-CZ" sz="3600" b="1" dirty="0">
              <a:solidFill>
                <a:srgbClr val="FFC000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1353" y="1368000"/>
            <a:ext cx="4110856" cy="410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8900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ru-RU" b="1" dirty="0" smtClean="0">
                <a:solidFill>
                  <a:srgbClr val="FFC000"/>
                </a:solidFill>
              </a:rPr>
              <a:t>18 февраля 1831 венчается с Натальей Гончаровой в московской церкви</a:t>
            </a:r>
            <a:endParaRPr lang="cs-CZ" b="1" dirty="0" smtClean="0">
              <a:solidFill>
                <a:srgbClr val="FFC000"/>
              </a:solidFill>
            </a:endParaRPr>
          </a:p>
          <a:p>
            <a:pPr algn="ctr"/>
            <a:r>
              <a:rPr lang="ru-RU" b="1" dirty="0" smtClean="0">
                <a:solidFill>
                  <a:srgbClr val="FFC000"/>
                </a:solidFill>
              </a:rPr>
              <a:t>При обмене колец кольцо Пушкина упало на пол. Потом у него погасла свеча. Он побледнел и сказал: «Всё — плохие предзнаменования!».</a:t>
            </a: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8334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53" y="0"/>
            <a:ext cx="4327226" cy="69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0" y="908720"/>
            <a:ext cx="4330021" cy="4738538"/>
          </a:xfrm>
        </p:spPr>
        <p:txBody>
          <a:bodyPr/>
          <a:lstStyle/>
          <a:p>
            <a:r>
              <a:rPr lang="ru-RU" b="1" dirty="0" smtClean="0">
                <a:solidFill>
                  <a:srgbClr val="FFC000"/>
                </a:solidFill>
              </a:rPr>
              <a:t>Памятник Пушкину и Гончаровой на Арбате</a:t>
            </a: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2641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az-Cyrl-AZ" b="1" dirty="0" smtClean="0"/>
              <a:t/>
            </a:r>
            <a:br>
              <a:rPr lang="az-Cyrl-A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ru-RU" b="1" dirty="0" smtClean="0">
                <a:solidFill>
                  <a:srgbClr val="FFC000"/>
                </a:solidFill>
              </a:rPr>
              <a:t>Дуэль с Дантесом состоялась 27 января на Чёрной речке. Пушкин был ранен: пуля перебила шейку бедра и проникла в живот. Для того времени ранение было смертельным.</a:t>
            </a: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2249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620688"/>
            <a:ext cx="4765530" cy="590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3264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99695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ru-RU" b="1" dirty="0" smtClean="0">
                <a:solidFill>
                  <a:srgbClr val="FFC000"/>
                </a:solidFill>
                <a:effectLst/>
              </a:rPr>
              <a:t>Поэт просил прощения за нарушение царского запрета на дуэли:</a:t>
            </a:r>
            <a:br>
              <a:rPr lang="ru-RU" b="1" dirty="0" smtClean="0">
                <a:solidFill>
                  <a:srgbClr val="FFC000"/>
                </a:solidFill>
                <a:effectLst/>
              </a:rPr>
            </a:br>
            <a:r>
              <a:rPr lang="ru-RU" b="1" dirty="0" smtClean="0">
                <a:solidFill>
                  <a:srgbClr val="FFC000"/>
                </a:solidFill>
              </a:rPr>
              <a:t>…жду царского слова, чтобы умереть спокойно…</a:t>
            </a:r>
            <a:br>
              <a:rPr lang="ru-RU" b="1" dirty="0" smtClean="0">
                <a:solidFill>
                  <a:srgbClr val="FFC000"/>
                </a:solidFill>
              </a:rPr>
            </a:b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9498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az-Cyrl-AZ" b="1" dirty="0" smtClean="0"/>
              <a:t>Николай</a:t>
            </a:r>
            <a:r>
              <a:rPr lang="cs-CZ" b="1" dirty="0" smtClean="0"/>
              <a:t> I.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25963"/>
          </a:xfrm>
        </p:spPr>
        <p:txBody>
          <a:bodyPr/>
          <a:lstStyle/>
          <a:p>
            <a:pPr algn="ctr"/>
            <a:r>
              <a:rPr lang="ru-RU" b="1" dirty="0" smtClean="0">
                <a:solidFill>
                  <a:srgbClr val="FFC000"/>
                </a:solidFill>
              </a:rPr>
              <a:t>Если Бог не велит нам уже свидеться на здешнем свете, посылаю тебе моё прощение и мой последний совет умереть христианином. О жене и детях не беспокойся, я беру их на свои руки.</a:t>
            </a: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900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az-Cyrl-AZ" sz="6000" b="1" dirty="0" smtClean="0"/>
              <a:t>Поэмы</a:t>
            </a:r>
            <a:r>
              <a:rPr lang="az-Cyrl-AZ" b="1" dirty="0" smtClean="0"/>
              <a:t/>
            </a:r>
            <a:br>
              <a:rPr lang="az-Cyrl-A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40000" lnSpcReduction="20000"/>
          </a:bodyPr>
          <a:lstStyle/>
          <a:p>
            <a:endParaRPr lang="cs-CZ" dirty="0" smtClean="0"/>
          </a:p>
          <a:p>
            <a:pPr algn="ctr"/>
            <a:r>
              <a:rPr lang="ru-RU" sz="4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400" b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ru-RU" sz="44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Руслан и Людмила (1817—1820</a:t>
            </a:r>
            <a:r>
              <a:rPr lang="cs-CZ" sz="44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)</a:t>
            </a:r>
            <a:endParaRPr lang="ru-RU" sz="4400" b="1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ru-RU" sz="4400" b="1" dirty="0" smtClean="0">
                <a:latin typeface="Arial" pitchFamily="34" charset="0"/>
                <a:cs typeface="Arial" pitchFamily="34" charset="0"/>
              </a:rPr>
              <a:t>    * </a:t>
            </a:r>
            <a:r>
              <a:rPr lang="ru-RU" sz="44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Кавказский пленник (1820—1821)</a:t>
            </a:r>
          </a:p>
          <a:p>
            <a:pPr algn="ctr"/>
            <a:r>
              <a:rPr lang="ru-RU" sz="4400" b="1" dirty="0" smtClean="0">
                <a:latin typeface="Arial" pitchFamily="34" charset="0"/>
                <a:cs typeface="Arial" pitchFamily="34" charset="0"/>
              </a:rPr>
              <a:t>    * Гавриилиада (1821)</a:t>
            </a:r>
          </a:p>
          <a:p>
            <a:pPr algn="ctr"/>
            <a:r>
              <a:rPr lang="ru-RU" sz="4400" b="1" dirty="0" smtClean="0">
                <a:latin typeface="Arial" pitchFamily="34" charset="0"/>
                <a:cs typeface="Arial" pitchFamily="34" charset="0"/>
              </a:rPr>
              <a:t>    * Вадим (1821—1822)</a:t>
            </a:r>
          </a:p>
          <a:p>
            <a:pPr algn="ctr"/>
            <a:r>
              <a:rPr lang="ru-RU" sz="4400" b="1" dirty="0" smtClean="0">
                <a:latin typeface="Arial" pitchFamily="34" charset="0"/>
                <a:cs typeface="Arial" pitchFamily="34" charset="0"/>
              </a:rPr>
              <a:t>    * Братья разбойники (1821—1822)</a:t>
            </a:r>
          </a:p>
          <a:p>
            <a:pPr algn="ctr"/>
            <a:r>
              <a:rPr lang="ru-RU" sz="4400" b="1" dirty="0" smtClean="0">
                <a:latin typeface="Arial" pitchFamily="34" charset="0"/>
                <a:cs typeface="Arial" pitchFamily="34" charset="0"/>
              </a:rPr>
              <a:t>    * </a:t>
            </a:r>
            <a:r>
              <a:rPr lang="ru-RU" sz="44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Бахчисарайский фонтан (1821—1823)</a:t>
            </a:r>
          </a:p>
          <a:p>
            <a:pPr algn="ctr"/>
            <a:r>
              <a:rPr lang="ru-RU" sz="4400" b="1" dirty="0" smtClean="0">
                <a:latin typeface="Arial" pitchFamily="34" charset="0"/>
                <a:cs typeface="Arial" pitchFamily="34" charset="0"/>
              </a:rPr>
              <a:t>    * </a:t>
            </a:r>
            <a:r>
              <a:rPr lang="ru-RU" sz="44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Цыганы (1824)</a:t>
            </a:r>
          </a:p>
          <a:p>
            <a:pPr algn="ctr"/>
            <a:r>
              <a:rPr lang="ru-RU" sz="4400" b="1" dirty="0" smtClean="0">
                <a:latin typeface="Arial" pitchFamily="34" charset="0"/>
                <a:cs typeface="Arial" pitchFamily="34" charset="0"/>
              </a:rPr>
              <a:t>    * Граф Нулин (1825), факсимильное воспроизведение первого издания 1827 года</a:t>
            </a:r>
          </a:p>
          <a:p>
            <a:pPr algn="ctr"/>
            <a:r>
              <a:rPr lang="ru-RU" sz="4400" b="1" dirty="0" smtClean="0">
                <a:latin typeface="Arial" pitchFamily="34" charset="0"/>
                <a:cs typeface="Arial" pitchFamily="34" charset="0"/>
              </a:rPr>
              <a:t>    * Полтава (1828—1829)</a:t>
            </a:r>
          </a:p>
          <a:p>
            <a:pPr algn="ctr"/>
            <a:r>
              <a:rPr lang="ru-RU" sz="4400" b="1" dirty="0" smtClean="0">
                <a:latin typeface="Arial" pitchFamily="34" charset="0"/>
                <a:cs typeface="Arial" pitchFamily="34" charset="0"/>
              </a:rPr>
              <a:t>    * Тазит (1829—1830)</a:t>
            </a:r>
          </a:p>
          <a:p>
            <a:pPr algn="ctr"/>
            <a:r>
              <a:rPr lang="ru-RU" sz="4400" b="1" dirty="0" smtClean="0">
                <a:latin typeface="Arial" pitchFamily="34" charset="0"/>
                <a:cs typeface="Arial" pitchFamily="34" charset="0"/>
              </a:rPr>
              <a:t>    * Домик в Коломне (1830)</a:t>
            </a:r>
            <a:endParaRPr lang="cs-CZ" sz="44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ru-RU" sz="4400" b="1" dirty="0" smtClean="0">
                <a:latin typeface="Arial" pitchFamily="34" charset="0"/>
                <a:cs typeface="Arial" pitchFamily="34" charset="0"/>
              </a:rPr>
              <a:t> Езерский (1832)</a:t>
            </a:r>
          </a:p>
          <a:p>
            <a:pPr algn="ctr"/>
            <a:r>
              <a:rPr lang="ru-RU" sz="4400" b="1" dirty="0" smtClean="0">
                <a:latin typeface="Arial" pitchFamily="34" charset="0"/>
                <a:cs typeface="Arial" pitchFamily="34" charset="0"/>
              </a:rPr>
              <a:t>    * Анджело (1833)</a:t>
            </a:r>
          </a:p>
          <a:p>
            <a:pPr algn="ctr"/>
            <a:r>
              <a:rPr lang="ru-RU" sz="4400" b="1" dirty="0" smtClean="0">
                <a:latin typeface="Arial" pitchFamily="34" charset="0"/>
                <a:cs typeface="Arial" pitchFamily="34" charset="0"/>
              </a:rPr>
              <a:t>    * </a:t>
            </a:r>
            <a:r>
              <a:rPr lang="ru-RU" sz="44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Медный всадник (1833)</a:t>
            </a:r>
            <a:r>
              <a:rPr lang="ru-RU" sz="44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44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9335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0"/>
            <a:ext cx="3404088" cy="69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45" t="-1982" r="20545" b="1982"/>
          <a:stretch/>
        </p:blipFill>
        <p:spPr bwMode="auto">
          <a:xfrm>
            <a:off x="4427984" y="764704"/>
            <a:ext cx="4488873" cy="559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287793" y="230092"/>
            <a:ext cx="476925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az-Cyrl-AZ" sz="28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Памятник Пушкину в Москве</a:t>
            </a:r>
            <a:endParaRPr lang="cs-CZ" sz="2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C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97577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az-Cyrl-AZ" b="1" dirty="0" smtClean="0"/>
              <a:t>Роман в стихах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748680"/>
          </a:xfrm>
        </p:spPr>
        <p:txBody>
          <a:bodyPr/>
          <a:lstStyle/>
          <a:p>
            <a:pPr algn="ctr"/>
            <a:r>
              <a:rPr lang="az-Cyrl-AZ" b="1" dirty="0" smtClean="0">
                <a:solidFill>
                  <a:srgbClr val="FFC000"/>
                </a:solidFill>
              </a:rPr>
              <a:t>Евгений Онегин (1823—1832)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177281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az-Cyrl-AZ" b="1" dirty="0" smtClean="0"/>
              <a:t>Драматические произведения</a:t>
            </a:r>
            <a:endParaRPr lang="cs-CZ" b="1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2915816"/>
            <a:ext cx="8229600" cy="353752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ru-RU" b="1" dirty="0" smtClean="0">
                <a:solidFill>
                  <a:srgbClr val="FFC000"/>
                </a:solidFill>
              </a:rPr>
              <a:t>Борис Годунов (1825)</a:t>
            </a:r>
          </a:p>
          <a:p>
            <a:pPr algn="ctr"/>
            <a:r>
              <a:rPr lang="ru-RU" b="1" dirty="0" smtClean="0"/>
              <a:t>Скупой рыцарь (1830)</a:t>
            </a:r>
            <a:r>
              <a:rPr lang="cs-CZ" b="1" dirty="0" smtClean="0"/>
              <a:t> – </a:t>
            </a:r>
            <a:r>
              <a:rPr lang="cs-CZ" b="1" dirty="0"/>
              <a:t>S</a:t>
            </a:r>
            <a:r>
              <a:rPr lang="cs-CZ" b="1" dirty="0" smtClean="0"/>
              <a:t>koupý rytíř</a:t>
            </a:r>
            <a:endParaRPr lang="ru-RU" b="1" dirty="0" smtClean="0"/>
          </a:p>
          <a:p>
            <a:pPr algn="ctr"/>
            <a:r>
              <a:rPr lang="ru-RU" b="1" dirty="0" smtClean="0">
                <a:solidFill>
                  <a:srgbClr val="FFC000"/>
                </a:solidFill>
              </a:rPr>
              <a:t>Моцарт и Сальери (1830)</a:t>
            </a:r>
          </a:p>
          <a:p>
            <a:pPr algn="ctr"/>
            <a:r>
              <a:rPr lang="ru-RU" b="1" dirty="0" smtClean="0">
                <a:solidFill>
                  <a:srgbClr val="FFC000"/>
                </a:solidFill>
              </a:rPr>
              <a:t> </a:t>
            </a:r>
            <a:r>
              <a:rPr lang="ru-RU" b="1" dirty="0" smtClean="0"/>
              <a:t>Каменный гость (1830) </a:t>
            </a:r>
            <a:endParaRPr lang="cs-CZ" b="1" dirty="0" smtClean="0"/>
          </a:p>
          <a:p>
            <a:pPr algn="ctr"/>
            <a:r>
              <a:rPr lang="ru-RU" b="1" dirty="0" smtClean="0"/>
              <a:t>Пир во время чумы (1830)</a:t>
            </a:r>
            <a:r>
              <a:rPr lang="cs-CZ" b="1" dirty="0" smtClean="0"/>
              <a:t>-Hostina v době moru</a:t>
            </a:r>
            <a:endParaRPr lang="ru-RU" b="1" dirty="0" smtClean="0"/>
          </a:p>
          <a:p>
            <a:pPr algn="ctr"/>
            <a:r>
              <a:rPr lang="ru-RU" b="1" dirty="0" smtClean="0">
                <a:solidFill>
                  <a:srgbClr val="FFC000"/>
                </a:solidFill>
              </a:rPr>
              <a:t> Русалка (1829—1832</a:t>
            </a:r>
          </a:p>
          <a:p>
            <a:pPr algn="ctr"/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907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875" y="980728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az-Cyrl-AZ" b="1" dirty="0" smtClean="0">
                <a:solidFill>
                  <a:srgbClr val="FFC000"/>
                </a:solidFill>
              </a:rPr>
              <a:t>Памятник Пушкину в Риме</a:t>
            </a: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6651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az-Cyrl-AZ" sz="5300" b="1" dirty="0" smtClean="0">
                <a:solidFill>
                  <a:srgbClr val="FFC000"/>
                </a:solidFill>
              </a:rPr>
              <a:t>Проза</a:t>
            </a:r>
            <a:r>
              <a:rPr lang="cs-CZ" sz="5300" b="1" dirty="0" smtClean="0"/>
              <a:t/>
            </a:r>
            <a:br>
              <a:rPr lang="cs-CZ" sz="5300" b="1" dirty="0" smtClean="0"/>
            </a:br>
            <a:r>
              <a:rPr lang="az-Cyrl-AZ" b="1" dirty="0" smtClean="0"/>
              <a:t>(некотор</a:t>
            </a:r>
            <a:r>
              <a:rPr lang="ru-RU" b="1" dirty="0" smtClean="0"/>
              <a:t>ая</a:t>
            </a:r>
            <a:r>
              <a:rPr lang="az-Cyrl-AZ" b="1" dirty="0" smtClean="0"/>
              <a:t>)</a:t>
            </a:r>
            <a:br>
              <a:rPr lang="az-Cyrl-A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25963"/>
          </a:xfrm>
        </p:spPr>
        <p:txBody>
          <a:bodyPr/>
          <a:lstStyle/>
          <a:p>
            <a:pPr algn="ctr"/>
            <a:r>
              <a:rPr lang="ru-RU" b="1" dirty="0" smtClean="0">
                <a:solidFill>
                  <a:srgbClr val="FFC000"/>
                </a:solidFill>
              </a:rPr>
              <a:t>Роман в письмах (1829)</a:t>
            </a:r>
          </a:p>
          <a:p>
            <a:pPr algn="ctr"/>
            <a:r>
              <a:rPr lang="ru-RU" b="1" dirty="0" smtClean="0"/>
              <a:t>Выстрел</a:t>
            </a:r>
          </a:p>
          <a:p>
            <a:pPr algn="ctr"/>
            <a:r>
              <a:rPr lang="ru-RU" b="1" dirty="0" smtClean="0"/>
              <a:t>Метель</a:t>
            </a:r>
          </a:p>
          <a:p>
            <a:pPr algn="ctr"/>
            <a:r>
              <a:rPr lang="ru-RU" b="1" dirty="0" smtClean="0">
                <a:solidFill>
                  <a:srgbClr val="FFC000"/>
                </a:solidFill>
              </a:rPr>
              <a:t>Египетские ночи (1835)</a:t>
            </a:r>
          </a:p>
          <a:p>
            <a:pPr algn="ctr"/>
            <a:r>
              <a:rPr lang="ru-RU" b="1" dirty="0" smtClean="0">
                <a:solidFill>
                  <a:srgbClr val="FFC000"/>
                </a:solidFill>
              </a:rPr>
              <a:t>Капитанская дочка (1836)</a:t>
            </a: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4545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1132100"/>
            <a:ext cx="38862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ru-RU" b="1" dirty="0" smtClean="0"/>
              <a:t>Памятник Пушкину на площади Искусств, Санкт Петербург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748808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az-Cyrl-AZ" sz="6700" b="1" dirty="0" smtClean="0">
                <a:solidFill>
                  <a:srgbClr val="FFC000"/>
                </a:solidFill>
              </a:rPr>
              <a:t>Сказки</a:t>
            </a:r>
            <a:r>
              <a:rPr lang="cs-CZ" sz="6700" b="1" dirty="0" smtClean="0">
                <a:solidFill>
                  <a:srgbClr val="FFC000"/>
                </a:solidFill>
              </a:rPr>
              <a:t/>
            </a:r>
            <a:br>
              <a:rPr lang="cs-CZ" sz="6700" b="1" dirty="0" smtClean="0">
                <a:solidFill>
                  <a:srgbClr val="FFC000"/>
                </a:solidFill>
              </a:rPr>
            </a:br>
            <a:r>
              <a:rPr lang="az-Cyrl-AZ" sz="6700" b="1" dirty="0" smtClean="0">
                <a:solidFill>
                  <a:srgbClr val="FFC000"/>
                </a:solidFill>
              </a:rPr>
              <a:t>(некоторые)</a:t>
            </a:r>
            <a:r>
              <a:rPr lang="az-Cyrl-AZ" b="1" dirty="0" smtClean="0">
                <a:solidFill>
                  <a:srgbClr val="FFC000"/>
                </a:solidFill>
              </a:rPr>
              <a:t/>
            </a:r>
            <a:br>
              <a:rPr lang="az-Cyrl-AZ" b="1" dirty="0" smtClean="0">
                <a:solidFill>
                  <a:srgbClr val="FFC000"/>
                </a:solidFill>
              </a:rPr>
            </a:b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4525963"/>
          </a:xfrm>
        </p:spPr>
        <p:txBody>
          <a:bodyPr/>
          <a:lstStyle/>
          <a:p>
            <a:pPr algn="ctr"/>
            <a:r>
              <a:rPr lang="ru-RU" b="1" dirty="0" smtClean="0"/>
              <a:t>Жених (1825)</a:t>
            </a:r>
          </a:p>
          <a:p>
            <a:pPr algn="ctr"/>
            <a:r>
              <a:rPr lang="ru-RU" b="1" dirty="0" smtClean="0">
                <a:solidFill>
                  <a:srgbClr val="FFC000"/>
                </a:solidFill>
              </a:rPr>
              <a:t>Сказка о рыбаке и рыбке (1833)</a:t>
            </a:r>
          </a:p>
          <a:p>
            <a:pPr algn="ctr"/>
            <a:r>
              <a:rPr lang="ru-RU" b="1" dirty="0" smtClean="0"/>
              <a:t>Сказка о мёртвой царевне и семи богатырях (1833)</a:t>
            </a:r>
          </a:p>
          <a:p>
            <a:pPr algn="ctr"/>
            <a:r>
              <a:rPr lang="ru-RU" b="1" dirty="0" smtClean="0">
                <a:solidFill>
                  <a:srgbClr val="FFC000"/>
                </a:solidFill>
              </a:rPr>
              <a:t>Сказка о золотом петушке (1834)</a:t>
            </a: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1618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-2348"/>
            <a:ext cx="4551120" cy="705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8505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1730"/>
            <a:ext cx="9607502" cy="770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07773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ctr"/>
            <a:r>
              <a:rPr lang="en-US" dirty="0">
                <a:hlinkClick r:id="rId2"/>
              </a:rPr>
              <a:t>Wikipedia: the free encyclopedia [online]. San Francisco (CA): Wikimedia Foundation, 2001- [cit. 2012-02-28</a:t>
            </a:r>
            <a:r>
              <a:rPr lang="en-US" dirty="0" smtClean="0">
                <a:hlinkClick r:id="rId2"/>
              </a:rPr>
              <a:t>]</a:t>
            </a:r>
            <a:endParaRPr lang="cs-CZ" smtClean="0">
              <a:hlinkClick r:id="rId2"/>
            </a:endParaRPr>
          </a:p>
          <a:p>
            <a:pPr algn="ctr"/>
            <a:endParaRPr lang="cs-CZ" smtClean="0">
              <a:hlinkClick r:id="rId2"/>
            </a:endParaRPr>
          </a:p>
          <a:p>
            <a:pPr algn="ctr"/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://www.translit.ru/ [online]. 2002 [cit. 2011-05-09]. </a:t>
            </a:r>
            <a:r>
              <a:rPr lang="ru-RU" dirty="0">
                <a:hlinkClick r:id="rId2"/>
              </a:rPr>
              <a:t>транслитерация - переводчик с транслита. </a:t>
            </a:r>
            <a:r>
              <a:rPr lang="cs-CZ" dirty="0">
                <a:hlinkClick r:id="rId2"/>
              </a:rPr>
              <a:t>Dostupné z WWW: &lt;translit.ru&gt;.</a:t>
            </a:r>
          </a:p>
          <a:p>
            <a:pPr algn="ctr"/>
            <a:endParaRPr lang="cs-CZ" dirty="0" smtClean="0">
              <a:hlinkClick r:id="rId2"/>
            </a:endParaRPr>
          </a:p>
          <a:p>
            <a:pPr algn="ctr"/>
            <a:r>
              <a:rPr lang="cs-CZ" dirty="0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://ru.wikipedia.org/wiki/%D0%9F%D1%83%D1%88%D0%BA%D0%B8%D0%BD,_%D0%90%D0%BB%D0%B5%D0%BA%D1%81%D0%B0%D0%BD%D0%B4%D1%80_%D0%A1%D0%B5%D1%80%D0%B3%D0%B5%D0%B5%D0%B2%D0%B8%D1%87</a:t>
            </a:r>
            <a:endParaRPr lang="cs-CZ" dirty="0" smtClean="0"/>
          </a:p>
          <a:p>
            <a:pPr algn="ctr"/>
            <a:r>
              <a:rPr lang="cs-CZ" dirty="0" smtClean="0">
                <a:hlinkClick r:id="rId3"/>
              </a:rPr>
              <a:t>http://cs.wikipedia.org/wiki/Alexandr_Sergejevi%C4%8D_Pu%C5%A1kin</a:t>
            </a:r>
            <a:endParaRPr lang="cs-CZ" dirty="0" smtClean="0"/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3914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349</TotalTime>
  <Words>598</Words>
  <Application>Microsoft Office PowerPoint</Application>
  <PresentationFormat>Předvádění na obrazovce (4:3)</PresentationFormat>
  <Paragraphs>78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systému Office</vt:lpstr>
      <vt:lpstr>Šablona 32</vt:lpstr>
      <vt:lpstr>A. S. Puškin</vt:lpstr>
      <vt:lpstr>Алекса́ндр Серге́евич Пу́шкин (1799 Москва - 1837 Санкт-Петербург) </vt:lpstr>
      <vt:lpstr>Prezentace aplikace PowerPoint</vt:lpstr>
      <vt:lpstr>Prezentace aplikace PowerPoint</vt:lpstr>
      <vt:lpstr>Prezentace aplikace PowerPoint</vt:lpstr>
      <vt:lpstr>Prezentace aplikace PowerPoint</vt:lpstr>
      <vt:lpstr>На юге (1820—1824) (Крым, Кишинёв)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Памятник Пушкину и Гончаровой на Арбате</vt:lpstr>
      <vt:lpstr>  </vt:lpstr>
      <vt:lpstr>Prezentace aplikace PowerPoint</vt:lpstr>
      <vt:lpstr>Поэт просил прощения за нарушение царского запрета на дуэли: …жду царского слова, чтобы умереть спокойно… </vt:lpstr>
      <vt:lpstr>Николай I.</vt:lpstr>
      <vt:lpstr>Поэмы </vt:lpstr>
      <vt:lpstr>Prezentace aplikace PowerPoint</vt:lpstr>
      <vt:lpstr>Роман в стихах</vt:lpstr>
      <vt:lpstr>Памятник Пушкину в Риме</vt:lpstr>
      <vt:lpstr>Проза (некоторая) </vt:lpstr>
      <vt:lpstr>Памятник Пушкину на площади Искусств, Санкт Петербург</vt:lpstr>
      <vt:lpstr>Сказки (некоторые) </vt:lpstr>
      <vt:lpstr>Prezentace aplikace PowerPoint</vt:lpstr>
      <vt:lpstr>Prezentace aplikace PowerPoint</vt:lpstr>
      <vt:lpstr>Zdroje: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32</dc:title>
  <dc:creator>Admin</dc:creator>
  <cp:lastModifiedBy>Admin</cp:lastModifiedBy>
  <cp:revision>78</cp:revision>
  <dcterms:created xsi:type="dcterms:W3CDTF">2011-10-02T13:37:39Z</dcterms:created>
  <dcterms:modified xsi:type="dcterms:W3CDTF">2012-02-28T21:12:06Z</dcterms:modified>
</cp:coreProperties>
</file>