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notesMasterIdLst>
    <p:notesMasterId r:id="rId13"/>
  </p:notesMasterIdLst>
  <p:sldIdLst>
    <p:sldId id="269" r:id="rId2"/>
    <p:sldId id="274" r:id="rId3"/>
    <p:sldId id="259" r:id="rId4"/>
    <p:sldId id="270" r:id="rId5"/>
    <p:sldId id="261" r:id="rId6"/>
    <p:sldId id="262" r:id="rId7"/>
    <p:sldId id="266" r:id="rId8"/>
    <p:sldId id="263" r:id="rId9"/>
    <p:sldId id="265" r:id="rId10"/>
    <p:sldId id="267" r:id="rId11"/>
    <p:sldId id="27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8F43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1" dirty="0" smtClean="0"/>
            <a:t>VY_52_INOVACE_04_VLA+PŘÍ_19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Ludmila Kašpárková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rgbClr val="FF0000"/>
              </a:solidFill>
            </a:rPr>
            <a:t>VLA – 4.A – Karel IV. 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93A9FC4-39A5-46B5-847F-145F93D0B3C5}" type="presOf" srcId="{D1B46980-6531-4606-95E6-44980827E919}" destId="{2BE915AB-18AA-4053-B92C-3BFC9ED204BB}" srcOrd="1" destOrd="0" presId="urn:microsoft.com/office/officeart/2005/8/layout/target3"/>
    <dgm:cxn modelId="{7464ECE2-D458-4E75-BAAB-1569D6971904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E2DF94B-A17F-4174-ADC4-8320E17E56B7}" type="presOf" srcId="{B651F6E3-6281-48DB-9319-2AEAFDAE7572}" destId="{619D679B-A015-4ECF-8348-D1034C574F40}" srcOrd="0" destOrd="0" presId="urn:microsoft.com/office/officeart/2005/8/layout/target3"/>
    <dgm:cxn modelId="{925F95D8-2B5B-4EC1-81CA-23358229BB73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BE8123C-DE67-4EF0-8496-E5A4F8FDE5F3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1A1F2BA-A75E-455D-9C21-08679D4B5867}" type="presOf" srcId="{4C35D32F-0EAB-4CD7-82EE-45574DC2A586}" destId="{890E4F0B-2866-4A3F-A3C7-2A14B1797930}" srcOrd="1" destOrd="0" presId="urn:microsoft.com/office/officeart/2005/8/layout/target3"/>
    <dgm:cxn modelId="{8F39A0ED-5C0B-4D8A-B7D4-872495867F6D}" type="presOf" srcId="{757F3AB3-0718-4624-B441-E567A8F0AB56}" destId="{333A1088-737F-45CB-B68E-254E46348037}" srcOrd="0" destOrd="0" presId="urn:microsoft.com/office/officeart/2005/8/layout/target3"/>
    <dgm:cxn modelId="{7D1880D7-5624-4BBC-8842-8FBF859A4338}" type="presOf" srcId="{D1D4F407-5343-4D3F-B5B9-D407B03CAEB4}" destId="{D005CE8C-CC26-4C3E-AC11-E15060ECD759}" srcOrd="0" destOrd="0" presId="urn:microsoft.com/office/officeart/2005/8/layout/target3"/>
    <dgm:cxn modelId="{9496999E-7208-488D-AAAB-AA0264DCDD9B}" type="presOf" srcId="{B651F6E3-6281-48DB-9319-2AEAFDAE7572}" destId="{6BB5E863-4638-4E1D-BFDE-399D028AC4ED}" srcOrd="1" destOrd="0" presId="urn:microsoft.com/office/officeart/2005/8/layout/target3"/>
    <dgm:cxn modelId="{CC87B339-53FE-4CEE-9E3E-2FCF0C213DD2}" type="presOf" srcId="{D1B46980-6531-4606-95E6-44980827E919}" destId="{6140AFEC-043D-4C43-A2F9-D0F5331DF3A3}" srcOrd="0" destOrd="0" presId="urn:microsoft.com/office/officeart/2005/8/layout/target3"/>
    <dgm:cxn modelId="{C64FFC40-74A1-46E0-A385-25D3281D45D1}" type="presOf" srcId="{D8197B8C-B260-4A16-BDF4-0947B075E274}" destId="{5A5FFA88-C948-4069-8E93-59FA12366E83}" srcOrd="1" destOrd="0" presId="urn:microsoft.com/office/officeart/2005/8/layout/target3"/>
    <dgm:cxn modelId="{58F16342-460E-42A2-A457-71506B4EF7E0}" type="presParOf" srcId="{333A1088-737F-45CB-B68E-254E46348037}" destId="{F5ABB229-8D3B-4694-996A-96F23CF14429}" srcOrd="0" destOrd="0" presId="urn:microsoft.com/office/officeart/2005/8/layout/target3"/>
    <dgm:cxn modelId="{4E7748BA-E444-43D9-9AA3-4447225FB43F}" type="presParOf" srcId="{333A1088-737F-45CB-B68E-254E46348037}" destId="{F41139FD-01EE-4571-8B17-4FB00FC51163}" srcOrd="1" destOrd="0" presId="urn:microsoft.com/office/officeart/2005/8/layout/target3"/>
    <dgm:cxn modelId="{CD929848-9C86-4A70-9F43-7048551F7DDC}" type="presParOf" srcId="{333A1088-737F-45CB-B68E-254E46348037}" destId="{D005CE8C-CC26-4C3E-AC11-E15060ECD759}" srcOrd="2" destOrd="0" presId="urn:microsoft.com/office/officeart/2005/8/layout/target3"/>
    <dgm:cxn modelId="{9FECD619-0318-480B-9F5B-7297385C075D}" type="presParOf" srcId="{333A1088-737F-45CB-B68E-254E46348037}" destId="{2C702D82-9B77-49B7-9568-BB8EB47C3372}" srcOrd="3" destOrd="0" presId="urn:microsoft.com/office/officeart/2005/8/layout/target3"/>
    <dgm:cxn modelId="{B23B5EC3-846F-4C3B-8EEB-52A83973DA65}" type="presParOf" srcId="{333A1088-737F-45CB-B68E-254E46348037}" destId="{A52A0455-90FF-4808-ABD0-F02540D31D5A}" srcOrd="4" destOrd="0" presId="urn:microsoft.com/office/officeart/2005/8/layout/target3"/>
    <dgm:cxn modelId="{0B59C730-9890-4C43-8BF5-95F3F7C3C26A}" type="presParOf" srcId="{333A1088-737F-45CB-B68E-254E46348037}" destId="{6140AFEC-043D-4C43-A2F9-D0F5331DF3A3}" srcOrd="5" destOrd="0" presId="urn:microsoft.com/office/officeart/2005/8/layout/target3"/>
    <dgm:cxn modelId="{36C3D33B-EC01-4369-9A2B-C22532FFF23B}" type="presParOf" srcId="{333A1088-737F-45CB-B68E-254E46348037}" destId="{9358AC05-5D7D-4327-9F80-1AD486AEA664}" srcOrd="6" destOrd="0" presId="urn:microsoft.com/office/officeart/2005/8/layout/target3"/>
    <dgm:cxn modelId="{39076851-0F88-4EE8-AE5E-10DE492C9CE3}" type="presParOf" srcId="{333A1088-737F-45CB-B68E-254E46348037}" destId="{313FC574-E1CD-4FB4-B054-0B805CE0447D}" srcOrd="7" destOrd="0" presId="urn:microsoft.com/office/officeart/2005/8/layout/target3"/>
    <dgm:cxn modelId="{9841F02E-616C-4E39-8173-3FDFE9BE4FE4}" type="presParOf" srcId="{333A1088-737F-45CB-B68E-254E46348037}" destId="{619D679B-A015-4ECF-8348-D1034C574F40}" srcOrd="8" destOrd="0" presId="urn:microsoft.com/office/officeart/2005/8/layout/target3"/>
    <dgm:cxn modelId="{BCC0AB31-FF07-4B4E-83A0-4DBAD04485AE}" type="presParOf" srcId="{333A1088-737F-45CB-B68E-254E46348037}" destId="{322283A8-4A27-4CDA-BAE3-F381106A9174}" srcOrd="9" destOrd="0" presId="urn:microsoft.com/office/officeart/2005/8/layout/target3"/>
    <dgm:cxn modelId="{C272FC83-013F-4464-AC89-8B3B9C13EF7A}" type="presParOf" srcId="{333A1088-737F-45CB-B68E-254E46348037}" destId="{FFC9F71D-1B4F-4AD9-A4A6-86ADEFC8AF5C}" srcOrd="10" destOrd="0" presId="urn:microsoft.com/office/officeart/2005/8/layout/target3"/>
    <dgm:cxn modelId="{E654F2D3-F98E-4982-A87D-41E43B8E0EA2}" type="presParOf" srcId="{333A1088-737F-45CB-B68E-254E46348037}" destId="{25B08C86-7E15-44DC-BE7F-FFB55DD49D12}" srcOrd="11" destOrd="0" presId="urn:microsoft.com/office/officeart/2005/8/layout/target3"/>
    <dgm:cxn modelId="{127695B6-8772-44EA-BC40-9D8392181951}" type="presParOf" srcId="{333A1088-737F-45CB-B68E-254E46348037}" destId="{76644BE8-9D7C-4C09-B250-3D10AF48CBB7}" srcOrd="12" destOrd="0" presId="urn:microsoft.com/office/officeart/2005/8/layout/target3"/>
    <dgm:cxn modelId="{7E17105C-7828-4745-B66E-9C1AB2624537}" type="presParOf" srcId="{333A1088-737F-45CB-B68E-254E46348037}" destId="{EE85B701-7295-41C0-BA7A-34D3756A2AE6}" srcOrd="13" destOrd="0" presId="urn:microsoft.com/office/officeart/2005/8/layout/target3"/>
    <dgm:cxn modelId="{C85722DC-5A75-473F-9242-B80FD1905A1F}" type="presParOf" srcId="{333A1088-737F-45CB-B68E-254E46348037}" destId="{8BEBB6EC-1DAA-4CAC-8A25-BC0FCBD5DBD5}" srcOrd="14" destOrd="0" presId="urn:microsoft.com/office/officeart/2005/8/layout/target3"/>
    <dgm:cxn modelId="{C9885AE4-42DD-4022-BFFD-726692789740}" type="presParOf" srcId="{333A1088-737F-45CB-B68E-254E46348037}" destId="{AED2198E-93D5-4001-81B4-73124B309672}" srcOrd="15" destOrd="0" presId="urn:microsoft.com/office/officeart/2005/8/layout/target3"/>
    <dgm:cxn modelId="{1B19FB94-4736-4C25-B0E5-9D1A890A23B6}" type="presParOf" srcId="{333A1088-737F-45CB-B68E-254E46348037}" destId="{2BE915AB-18AA-4053-B92C-3BFC9ED204BB}" srcOrd="16" destOrd="0" presId="urn:microsoft.com/office/officeart/2005/8/layout/target3"/>
    <dgm:cxn modelId="{6B028884-E36C-496B-852E-AD1248A2587F}" type="presParOf" srcId="{333A1088-737F-45CB-B68E-254E46348037}" destId="{6BB5E863-4638-4E1D-BFDE-399D028AC4ED}" srcOrd="17" destOrd="0" presId="urn:microsoft.com/office/officeart/2005/8/layout/target3"/>
    <dgm:cxn modelId="{413CAF93-CE8C-496B-A716-9A9A87945B68}" type="presParOf" srcId="{333A1088-737F-45CB-B68E-254E46348037}" destId="{5A5FFA88-C948-4069-8E93-59FA12366E83}" srcOrd="18" destOrd="0" presId="urn:microsoft.com/office/officeart/2005/8/layout/target3"/>
    <dgm:cxn modelId="{C5DDF099-854B-4655-A76D-B8AECA3D43F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Ludmila Kašpárková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1" kern="1200" dirty="0" smtClean="0"/>
            <a:t>VY_52_INOVACE_04_VLA+PŘÍ_19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rgbClr val="FF0000"/>
              </a:solidFill>
            </a:rPr>
            <a:t>VLA – 4.A – Karel IV. 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EA77E2-DFBE-408F-93E7-9FA3A034B098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657A31-4714-4259-B823-BA663E5867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31240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C08E2-B587-4273-A7C0-A1674201D808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83476AE-6B59-49E4-98A4-668CD847D9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C08E2-B587-4273-A7C0-A1674201D808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83476AE-6B59-49E4-98A4-668CD847D9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C08E2-B587-4273-A7C0-A1674201D808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476AE-6B59-49E4-98A4-668CD847D9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C08E2-B587-4273-A7C0-A1674201D808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476AE-6B59-49E4-98A4-668CD847D9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C08E2-B587-4273-A7C0-A1674201D808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83476AE-6B59-49E4-98A4-668CD847D9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C08E2-B587-4273-A7C0-A1674201D808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476AE-6B59-49E4-98A4-668CD847D9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C08E2-B587-4273-A7C0-A1674201D808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476AE-6B59-49E4-98A4-668CD847D9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C08E2-B587-4273-A7C0-A1674201D808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476AE-6B59-49E4-98A4-668CD847D9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C08E2-B587-4273-A7C0-A1674201D808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476AE-6B59-49E4-98A4-668CD847D9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C08E2-B587-4273-A7C0-A1674201D808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476AE-6B59-49E4-98A4-668CD847D9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C08E2-B587-4273-A7C0-A1674201D808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476AE-6B59-49E4-98A4-668CD847D9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B2C08E2-B587-4273-A7C0-A1674201D808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3476AE-6B59-49E4-98A4-668CD847D9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oklad.cz/vyletni-trasy/na-hrad-karlstejn" TargetMode="External"/><Relationship Id="rId7" Type="http://schemas.openxmlformats.org/officeDocument/2006/relationships/hyperlink" Target="http://cs.wikipedia.org/wiki/Karel_IV" TargetMode="External"/><Relationship Id="rId2" Type="http://schemas.openxmlformats.org/officeDocument/2006/relationships/hyperlink" Target="http://gop.pilsedu.cz:8080/redakcni_systemy/wiki/index.php/Karel_IV.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ucebnice-dejepisu.ic.cz/0507-vrcholny-stredovek-karel-iv-ctvrty.php" TargetMode="External"/><Relationship Id="rId5" Type="http://schemas.openxmlformats.org/officeDocument/2006/relationships/hyperlink" Target="http://www.listar.cz/2007/svaty_vit_opet_patri_statu_20070220.htm" TargetMode="External"/><Relationship Id="rId4" Type="http://schemas.openxmlformats.org/officeDocument/2006/relationships/hyperlink" Target="http://www.atlasceska.cz/praha/karluv-mos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solidFill>
                  <a:schemeClr val="tx1"/>
                </a:solidFill>
              </a:rPr>
              <a:t>Materiál je určen pro žáky 4. ročníku, je určen k procvičování učiva.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Materiál obsahuje prezentaci se snímky významných děl Karla IV., dále dva pracovní listy určené ke skupinové práci a jeden pracovní list jako bonus určený k samostatné práci pro aktivní žáky. Doplněno řešením.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Žáci poznávají a pojmenovávají významná díla, do vět doplňují údaje z nabídky slov pod textem, hledají odpovědi na otázky v textu.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Klíčová slova: středověk, panovník, práce s textem, čtení s </a:t>
            </a:r>
            <a:r>
              <a:rPr lang="cs-CZ" sz="1800" dirty="0" smtClean="0">
                <a:solidFill>
                  <a:schemeClr val="tx1"/>
                </a:solidFill>
              </a:rPr>
              <a:t>porozuměním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Žáci pracovali aktivně a se zaujetím.</a:t>
            </a:r>
            <a:endParaRPr lang="cs-CZ" sz="18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500" b="1" dirty="0" smtClean="0">
                <a:solidFill>
                  <a:srgbClr val="FF8F43"/>
                </a:solidFill>
              </a:rPr>
              <a:t>Karel</a:t>
            </a:r>
            <a:r>
              <a:rPr lang="cs-CZ" sz="4500" dirty="0" smtClean="0">
                <a:solidFill>
                  <a:srgbClr val="FF8F43"/>
                </a:solidFill>
              </a:rPr>
              <a:t> </a:t>
            </a:r>
            <a:r>
              <a:rPr lang="cs-CZ" sz="4500" b="1" dirty="0" smtClean="0">
                <a:solidFill>
                  <a:srgbClr val="FF8F43"/>
                </a:solidFill>
              </a:rPr>
              <a:t>IV.</a:t>
            </a:r>
            <a:r>
              <a:rPr lang="cs-CZ" b="1" dirty="0" smtClean="0"/>
              <a:t>                            </a:t>
            </a:r>
            <a:r>
              <a:rPr lang="cs-CZ" b="1" cap="none" dirty="0" smtClean="0"/>
              <a:t>Procvičování učiva</a:t>
            </a:r>
            <a:br>
              <a:rPr lang="cs-CZ" b="1" cap="none" dirty="0" smtClean="0"/>
            </a:br>
            <a:endParaRPr lang="cs-CZ" b="1" cap="none" dirty="0">
              <a:solidFill>
                <a:srgbClr val="FF8F4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narodil se </a:t>
            </a:r>
            <a:r>
              <a:rPr lang="cs-CZ" b="1" dirty="0" smtClean="0">
                <a:solidFill>
                  <a:srgbClr val="FF8F43"/>
                </a:solidFill>
              </a:rPr>
              <a:t>14.5. 1316 </a:t>
            </a:r>
            <a:r>
              <a:rPr lang="cs-CZ" dirty="0" smtClean="0"/>
              <a:t> v Praze</a:t>
            </a:r>
          </a:p>
          <a:p>
            <a:r>
              <a:rPr lang="cs-CZ" dirty="0" smtClean="0"/>
              <a:t>zemřel 29.11. 1378, dožil se </a:t>
            </a:r>
            <a:r>
              <a:rPr lang="cs-CZ" b="1" dirty="0" smtClean="0">
                <a:solidFill>
                  <a:srgbClr val="FF8F43"/>
                </a:solidFill>
              </a:rPr>
              <a:t>62 let </a:t>
            </a:r>
          </a:p>
          <a:p>
            <a:r>
              <a:rPr lang="cs-CZ" dirty="0" smtClean="0"/>
              <a:t>syn </a:t>
            </a:r>
            <a:r>
              <a:rPr lang="cs-CZ" b="1" dirty="0" smtClean="0"/>
              <a:t>Elišky Přemyslovny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  a</a:t>
            </a:r>
            <a:r>
              <a:rPr lang="cs-CZ" b="1" dirty="0" smtClean="0"/>
              <a:t> Jana Lucemburského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</a:t>
            </a:r>
          </a:p>
        </p:txBody>
      </p:sp>
      <p:pic>
        <p:nvPicPr>
          <p:cNvPr id="4" name="Picture 2" descr="C:\Documents and Settings\Sendi\Plocha\Karel IV. 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780928"/>
            <a:ext cx="2664296" cy="3503952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5" name="TextovéPole 4"/>
          <p:cNvSpPr txBox="1"/>
          <p:nvPr/>
        </p:nvSpPr>
        <p:spPr>
          <a:xfrm>
            <a:off x="6516216" y="6237312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ransition spd="slow" advTm="10000">
    <p:pull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                                     </a:t>
            </a:r>
            <a:r>
              <a:rPr lang="cs-CZ" cap="none" dirty="0" smtClean="0"/>
              <a:t>Významná díla Karla IV.</a:t>
            </a:r>
            <a:endParaRPr lang="cs-CZ" cap="none" dirty="0"/>
          </a:p>
        </p:txBody>
      </p:sp>
      <p:pic>
        <p:nvPicPr>
          <p:cNvPr id="2050" name="Picture 2" descr="C:\Documents and Settings\Sendi\Plocha\Karlstejn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60648"/>
            <a:ext cx="3995936" cy="2918184"/>
          </a:xfrm>
          <a:prstGeom prst="rect">
            <a:avLst/>
          </a:prstGeom>
          <a:noFill/>
        </p:spPr>
      </p:pic>
      <p:pic>
        <p:nvPicPr>
          <p:cNvPr id="2051" name="Picture 3" descr="C:\Documents and Settings\Sendi\Plocha\katedrala_sv_vit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484784"/>
            <a:ext cx="3301963" cy="4536504"/>
          </a:xfrm>
          <a:prstGeom prst="rect">
            <a:avLst/>
          </a:prstGeom>
          <a:noFill/>
        </p:spPr>
      </p:pic>
      <p:pic>
        <p:nvPicPr>
          <p:cNvPr id="2052" name="Picture 4" descr="C:\Documents and Settings\Sendi\Plocha\s6931_karluv_most (1)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3284984"/>
            <a:ext cx="4032448" cy="2688299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0" y="3140968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55776" y="6165304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04248" y="6237312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none" baseline="30000" dirty="0" smtClean="0"/>
              <a:t>                                                                               Procvičování č.1</a:t>
            </a:r>
            <a:endParaRPr lang="cs-CZ" b="1" cap="none" baseline="30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000" dirty="0" smtClean="0"/>
              <a:t>Karel IV. byl vychován na dvoře </a:t>
            </a:r>
            <a:r>
              <a:rPr lang="cs-CZ" sz="2000" b="1" dirty="0" smtClean="0"/>
              <a:t>…………..……………… </a:t>
            </a:r>
            <a:r>
              <a:rPr lang="cs-CZ" sz="2000" dirty="0" smtClean="0"/>
              <a:t>krále, byl vzdělaný, ovládal </a:t>
            </a:r>
            <a:r>
              <a:rPr lang="cs-CZ" sz="2000" b="1" dirty="0" smtClean="0"/>
              <a:t>.........</a:t>
            </a:r>
            <a:r>
              <a:rPr lang="cs-CZ" sz="2000" dirty="0" smtClean="0"/>
              <a:t> jazyků.</a:t>
            </a:r>
          </a:p>
          <a:p>
            <a:r>
              <a:rPr lang="cs-CZ" sz="2000" dirty="0" smtClean="0"/>
              <a:t>Vojenské a vladařské </a:t>
            </a:r>
            <a:r>
              <a:rPr lang="cs-CZ" sz="2000" b="1" dirty="0" smtClean="0"/>
              <a:t>………….…………….</a:t>
            </a:r>
            <a:r>
              <a:rPr lang="cs-CZ" sz="2000" dirty="0" smtClean="0"/>
              <a:t> získal v Itálii.</a:t>
            </a:r>
          </a:p>
          <a:p>
            <a:r>
              <a:rPr lang="cs-CZ" sz="2000" dirty="0" smtClean="0"/>
              <a:t>Po návratu do Prahy obnovil v zemi </a:t>
            </a:r>
            <a:r>
              <a:rPr lang="cs-CZ" sz="2000" b="1" dirty="0" smtClean="0"/>
              <a:t>……..………………</a:t>
            </a:r>
            <a:r>
              <a:rPr lang="cs-CZ" sz="2000" dirty="0" smtClean="0"/>
              <a:t> , vykupoval zpět zastavené </a:t>
            </a:r>
            <a:r>
              <a:rPr lang="cs-CZ" sz="2000" b="1" dirty="0" smtClean="0"/>
              <a:t>…………………</a:t>
            </a:r>
            <a:r>
              <a:rPr lang="cs-CZ" sz="2000" dirty="0" smtClean="0"/>
              <a:t> statky, trestal zločiny. </a:t>
            </a:r>
          </a:p>
          <a:p>
            <a:r>
              <a:rPr lang="cs-CZ" sz="2000" dirty="0" smtClean="0"/>
              <a:t>Nechal zhotovit  </a:t>
            </a:r>
            <a:r>
              <a:rPr lang="cs-CZ" sz="2000" b="1" dirty="0" smtClean="0"/>
              <a:t>……………………</a:t>
            </a:r>
            <a:r>
              <a:rPr lang="cs-CZ" sz="2000" dirty="0" smtClean="0"/>
              <a:t> klenoty českých králů. </a:t>
            </a:r>
          </a:p>
          <a:p>
            <a:r>
              <a:rPr lang="cs-CZ" sz="2000" dirty="0" smtClean="0"/>
              <a:t>Podařilo se mu </a:t>
            </a:r>
            <a:r>
              <a:rPr lang="cs-CZ" sz="2000" b="1" dirty="0" smtClean="0"/>
              <a:t>………………..</a:t>
            </a:r>
            <a:r>
              <a:rPr lang="cs-CZ" sz="2000" dirty="0" smtClean="0"/>
              <a:t> mír,  spory řešil jednáním.</a:t>
            </a:r>
          </a:p>
          <a:p>
            <a:r>
              <a:rPr lang="cs-CZ" sz="2000" dirty="0" smtClean="0"/>
              <a:t>Byl zvolen císařem </a:t>
            </a:r>
            <a:r>
              <a:rPr lang="cs-CZ" sz="2000" b="1" dirty="0" smtClean="0"/>
              <a:t>……………..…...</a:t>
            </a:r>
            <a:r>
              <a:rPr lang="cs-CZ" sz="2000" dirty="0" smtClean="0"/>
              <a:t> a králem </a:t>
            </a:r>
            <a:r>
              <a:rPr lang="cs-CZ" sz="2000" b="1" dirty="0" smtClean="0"/>
              <a:t>………....…..</a:t>
            </a:r>
          </a:p>
          <a:p>
            <a:r>
              <a:rPr lang="cs-CZ" sz="2000" dirty="0" smtClean="0"/>
              <a:t>Byl nazván</a:t>
            </a:r>
            <a:r>
              <a:rPr lang="cs-CZ" sz="2000" b="1" dirty="0" smtClean="0"/>
              <a:t> …………………………………..</a:t>
            </a:r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 lvl="0">
              <a:buNone/>
            </a:pPr>
            <a:r>
              <a:rPr lang="cs-CZ" sz="2000" i="1" u="sng" dirty="0" smtClean="0"/>
              <a:t>Nabídka slov: </a:t>
            </a:r>
          </a:p>
          <a:p>
            <a:pPr lvl="0">
              <a:buNone/>
            </a:pPr>
            <a:r>
              <a:rPr lang="cs-CZ" sz="2000" dirty="0" smtClean="0"/>
              <a:t>    pořádek, královské, českým, francouzského, </a:t>
            </a:r>
          </a:p>
          <a:p>
            <a:pPr lvl="0">
              <a:buNone/>
            </a:pPr>
            <a:r>
              <a:rPr lang="cs-CZ" sz="2000" dirty="0" smtClean="0"/>
              <a:t>    „Otcem vlasti“, zkušenosti, pět, německým, korunovační,  zajistit </a:t>
            </a:r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/>
          </a:p>
        </p:txBody>
      </p:sp>
      <p:pic>
        <p:nvPicPr>
          <p:cNvPr id="5" name="Picture 3" descr="C:\Documents and Settings\Sendi\Plocha\korun.klenoty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2996952"/>
            <a:ext cx="2304256" cy="2304256"/>
          </a:xfrm>
          <a:prstGeom prst="rect">
            <a:avLst/>
          </a:prstGeom>
          <a:noFill/>
          <a:effectLst>
            <a:softEdge rad="127000"/>
          </a:effectLst>
        </p:spPr>
      </p:pic>
      <p:sp>
        <p:nvSpPr>
          <p:cNvPr id="6" name="TextovéPole 5"/>
          <p:cNvSpPr txBox="1"/>
          <p:nvPr/>
        </p:nvSpPr>
        <p:spPr>
          <a:xfrm>
            <a:off x="7858148" y="5286388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</p:cSld>
  <p:clrMapOvr>
    <a:masterClrMapping/>
  </p:clrMapOvr>
  <p:transition spd="slow" advTm="30000">
    <p:pull dir="l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none" baseline="30000" dirty="0" smtClean="0"/>
              <a:t>                                                                              Procvičování č. 2</a:t>
            </a:r>
            <a:endParaRPr lang="cs-CZ" b="1" cap="none" baseline="30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None/>
            </a:pPr>
            <a:r>
              <a:rPr lang="cs-CZ" sz="2000" b="1" dirty="0" smtClean="0">
                <a:solidFill>
                  <a:srgbClr val="FF8F43"/>
                </a:solidFill>
              </a:rPr>
              <a:t>Nejvýznamnější stavební díla:</a:t>
            </a:r>
          </a:p>
          <a:p>
            <a:r>
              <a:rPr lang="cs-CZ" sz="2000" dirty="0" smtClean="0"/>
              <a:t>gotická </a:t>
            </a:r>
            <a:r>
              <a:rPr lang="cs-CZ" sz="2000" b="1" dirty="0" smtClean="0"/>
              <a:t>katedrála …………..…….…….</a:t>
            </a:r>
          </a:p>
          <a:p>
            <a:r>
              <a:rPr lang="cs-CZ" sz="2000" dirty="0" smtClean="0"/>
              <a:t>kamenný most (</a:t>
            </a:r>
            <a:r>
              <a:rPr lang="cs-CZ" sz="2000" b="1" dirty="0" smtClean="0"/>
              <a:t>………………………....</a:t>
            </a:r>
            <a:r>
              <a:rPr lang="cs-CZ" sz="2000" dirty="0" smtClean="0"/>
              <a:t>)</a:t>
            </a:r>
          </a:p>
          <a:p>
            <a:r>
              <a:rPr lang="cs-CZ" sz="2000" dirty="0" smtClean="0"/>
              <a:t>založil </a:t>
            </a:r>
            <a:r>
              <a:rPr lang="cs-CZ" sz="2000" b="1" dirty="0" smtClean="0"/>
              <a:t>Nové Město ………………….….</a:t>
            </a:r>
          </a:p>
          <a:p>
            <a:r>
              <a:rPr lang="cs-CZ" sz="2000" b="1" dirty="0" smtClean="0"/>
              <a:t>hrad ………………………</a:t>
            </a:r>
          </a:p>
          <a:p>
            <a:r>
              <a:rPr lang="cs-CZ" sz="2000" dirty="0" smtClean="0"/>
              <a:t>založil v Praze univerzitu (</a:t>
            </a:r>
            <a:r>
              <a:rPr lang="cs-CZ" sz="2000" b="1" dirty="0" smtClean="0"/>
              <a:t>………….……………………..………</a:t>
            </a:r>
            <a:r>
              <a:rPr lang="cs-CZ" sz="2000" dirty="0" smtClean="0"/>
              <a:t>.)</a:t>
            </a:r>
          </a:p>
          <a:p>
            <a:r>
              <a:rPr lang="cs-CZ" sz="2000" dirty="0" smtClean="0"/>
              <a:t>nechal postavit nové domy, kostely a </a:t>
            </a:r>
            <a:r>
              <a:rPr lang="cs-CZ" sz="2000" b="1" dirty="0" smtClean="0"/>
              <a:t>……………………….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i="1" u="sng" dirty="0" smtClean="0"/>
              <a:t>Nabídka slov: 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kláštery, sv. Víta, Karlštejn, Karlova univerzita, pražské, Karlův most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spd="slow" advTm="15000">
    <p:blinds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500" b="1" cap="none" dirty="0" smtClean="0"/>
              <a:t>                                                                             </a:t>
            </a:r>
            <a:r>
              <a:rPr lang="cs-CZ" sz="2800" b="1" cap="none" dirty="0" smtClean="0"/>
              <a:t>Pro bystré hlavičky</a:t>
            </a:r>
            <a:endParaRPr lang="cs-CZ" sz="2800" b="1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000" b="1" dirty="0" smtClean="0"/>
              <a:t>Manželky Karla IV.  </a:t>
            </a:r>
            <a:r>
              <a:rPr lang="cs-CZ" sz="2000" dirty="0" smtClean="0"/>
              <a:t>a jejich děti</a:t>
            </a:r>
          </a:p>
          <a:p>
            <a:r>
              <a:rPr lang="cs-CZ" sz="2000" dirty="0" smtClean="0"/>
              <a:t>Blanka z </a:t>
            </a:r>
            <a:r>
              <a:rPr lang="cs-CZ" sz="2000" dirty="0" err="1" smtClean="0"/>
              <a:t>Valois</a:t>
            </a:r>
            <a:r>
              <a:rPr lang="cs-CZ" sz="2000" dirty="0" smtClean="0"/>
              <a:t> (dvě dcery)</a:t>
            </a:r>
          </a:p>
          <a:p>
            <a:r>
              <a:rPr lang="cs-CZ" sz="2000" dirty="0" smtClean="0"/>
              <a:t>Anna Falcká (jeden syn)</a:t>
            </a:r>
          </a:p>
          <a:p>
            <a:r>
              <a:rPr lang="cs-CZ" sz="2000" dirty="0" smtClean="0"/>
              <a:t>Anna </a:t>
            </a:r>
            <a:r>
              <a:rPr lang="cs-CZ" sz="2000" dirty="0" err="1" smtClean="0"/>
              <a:t>Svídnická</a:t>
            </a:r>
            <a:r>
              <a:rPr lang="cs-CZ" sz="2000" dirty="0" smtClean="0"/>
              <a:t> (dcera a syn)</a:t>
            </a:r>
          </a:p>
          <a:p>
            <a:r>
              <a:rPr lang="cs-CZ" sz="2000" dirty="0" smtClean="0"/>
              <a:t>Alžběta Pomořanská (dvě dcery, čtyři synové)</a:t>
            </a:r>
          </a:p>
          <a:p>
            <a:pPr>
              <a:buNone/>
            </a:pPr>
            <a:r>
              <a:rPr lang="cs-CZ" sz="2000" dirty="0" smtClean="0">
                <a:solidFill>
                  <a:srgbClr val="FF8F43"/>
                </a:solidFill>
              </a:rPr>
              <a:t>    -------------------------------------------------------------------------------------------------------------------------------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FF8F43"/>
                </a:solidFill>
              </a:rPr>
              <a:t>Otázky:</a:t>
            </a:r>
            <a:endParaRPr lang="cs-CZ" sz="2000" b="1" dirty="0" smtClean="0"/>
          </a:p>
          <a:p>
            <a:r>
              <a:rPr lang="cs-CZ" sz="2000" dirty="0" smtClean="0"/>
              <a:t>Jak se jmenovala </a:t>
            </a:r>
            <a:r>
              <a:rPr lang="cs-CZ" sz="2000" b="1" dirty="0" smtClean="0"/>
              <a:t>první manželka </a:t>
            </a:r>
            <a:r>
              <a:rPr lang="cs-CZ" sz="2000" dirty="0" smtClean="0"/>
              <a:t>Karla IV. (sňatek uzavřeli v 7 letech </a:t>
            </a:r>
          </a:p>
          <a:p>
            <a:pPr>
              <a:buNone/>
            </a:pPr>
            <a:r>
              <a:rPr lang="cs-CZ" sz="2000" dirty="0" smtClean="0"/>
              <a:t>      na královském dvoře ve Francii)? </a:t>
            </a:r>
            <a:r>
              <a:rPr lang="cs-CZ" sz="2000" b="1" dirty="0" smtClean="0"/>
              <a:t>………………………………………………………..….</a:t>
            </a:r>
          </a:p>
          <a:p>
            <a:r>
              <a:rPr lang="cs-CZ" sz="2000" dirty="0" smtClean="0"/>
              <a:t>Kolik měl Karel IV. manželských </a:t>
            </a:r>
            <a:r>
              <a:rPr lang="cs-CZ" sz="2000" b="1" dirty="0" smtClean="0"/>
              <a:t>dcer a synů</a:t>
            </a:r>
            <a:r>
              <a:rPr lang="cs-CZ" sz="2000" dirty="0" smtClean="0"/>
              <a:t>.?</a:t>
            </a:r>
            <a:r>
              <a:rPr lang="cs-CZ" sz="2000" b="1" dirty="0" smtClean="0"/>
              <a:t> ………………………………………….</a:t>
            </a:r>
          </a:p>
          <a:p>
            <a:r>
              <a:rPr lang="cs-CZ" sz="2000" dirty="0" smtClean="0"/>
              <a:t>Kolik měl </a:t>
            </a:r>
            <a:r>
              <a:rPr lang="cs-CZ" sz="2000" b="1" dirty="0" smtClean="0"/>
              <a:t>celkem dětí</a:t>
            </a:r>
            <a:r>
              <a:rPr lang="cs-CZ" sz="2000" dirty="0" smtClean="0"/>
              <a:t> se svými čtyřmi ženami? </a:t>
            </a:r>
            <a:r>
              <a:rPr lang="cs-CZ" sz="2000" b="1" dirty="0" smtClean="0"/>
              <a:t>………………………………………..</a:t>
            </a:r>
          </a:p>
          <a:p>
            <a:r>
              <a:rPr lang="cs-CZ" sz="2000" dirty="0" smtClean="0"/>
              <a:t>Která manželka Karla IV. </a:t>
            </a:r>
            <a:r>
              <a:rPr lang="cs-CZ" sz="2000" b="1" dirty="0" smtClean="0"/>
              <a:t>není vyobrazena </a:t>
            </a:r>
            <a:r>
              <a:rPr lang="cs-CZ" sz="2000" dirty="0" smtClean="0"/>
              <a:t>na fotografii? ……………………….....</a:t>
            </a:r>
          </a:p>
          <a:p>
            <a:pPr>
              <a:buNone/>
            </a:pPr>
            <a:r>
              <a:rPr lang="cs-CZ" sz="2000" dirty="0" smtClean="0"/>
              <a:t>      ……………………………………</a:t>
            </a:r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5" descr="C:\Documents and Settings\Sendi\Plocha\blanka-z-valoi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124744"/>
            <a:ext cx="1235075" cy="1646237"/>
          </a:xfrm>
          <a:prstGeom prst="rect">
            <a:avLst/>
          </a:prstGeom>
          <a:noFill/>
        </p:spPr>
      </p:pic>
      <p:pic>
        <p:nvPicPr>
          <p:cNvPr id="5" name="Picture 6" descr="C:\Documents and Settings\Sendi\Plocha\anna-falc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340768"/>
            <a:ext cx="1252537" cy="1646237"/>
          </a:xfrm>
          <a:prstGeom prst="rect">
            <a:avLst/>
          </a:prstGeom>
          <a:noFill/>
        </p:spPr>
      </p:pic>
      <p:pic>
        <p:nvPicPr>
          <p:cNvPr id="6" name="Picture 4" descr="C:\Documents and Settings\Sendi\Plocha\anna-svidnick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1628800"/>
            <a:ext cx="1289050" cy="164623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143636" y="3071810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</p:cSld>
  <p:clrMapOvr>
    <a:masterClrMapping/>
  </p:clrMapOvr>
  <p:transition spd="slow" advTm="15000">
    <p:wheel spokes="8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none" baseline="30000" dirty="0" smtClean="0"/>
              <a:t>                                                              Řešení k</a:t>
            </a:r>
            <a:r>
              <a:rPr lang="cs-CZ" b="1" cap="none" dirty="0" smtClean="0"/>
              <a:t> </a:t>
            </a:r>
            <a:r>
              <a:rPr lang="cs-CZ" b="1" cap="none" baseline="30000" dirty="0" smtClean="0"/>
              <a:t>procvičování č.1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200" dirty="0" smtClean="0"/>
              <a:t>Karel IV. byl vychován na dvoře </a:t>
            </a:r>
            <a:r>
              <a:rPr lang="cs-CZ" sz="2200" u="sng" dirty="0" smtClean="0"/>
              <a:t>francouzského</a:t>
            </a:r>
            <a:r>
              <a:rPr lang="cs-CZ" sz="2200" dirty="0" smtClean="0"/>
              <a:t> krále, byl vzdělaný, ovládal </a:t>
            </a:r>
            <a:r>
              <a:rPr lang="cs-CZ" sz="2200" u="sng" dirty="0" smtClean="0"/>
              <a:t>pět</a:t>
            </a:r>
            <a:r>
              <a:rPr lang="cs-CZ" sz="2200" dirty="0" smtClean="0"/>
              <a:t> jazyků.</a:t>
            </a:r>
          </a:p>
          <a:p>
            <a:r>
              <a:rPr lang="cs-CZ" sz="2200" dirty="0" smtClean="0"/>
              <a:t>Vojenské a vladařské zkušenosti </a:t>
            </a:r>
            <a:r>
              <a:rPr lang="cs-CZ" sz="2200" u="sng" dirty="0" smtClean="0"/>
              <a:t>získal </a:t>
            </a:r>
            <a:r>
              <a:rPr lang="cs-CZ" sz="2200" dirty="0" smtClean="0"/>
              <a:t>v Itálii.</a:t>
            </a:r>
          </a:p>
          <a:p>
            <a:r>
              <a:rPr lang="cs-CZ" sz="2200" dirty="0" smtClean="0"/>
              <a:t>Po návratu do Prahy obnovil v zemi </a:t>
            </a:r>
            <a:r>
              <a:rPr lang="cs-CZ" sz="2200" u="sng" dirty="0" smtClean="0"/>
              <a:t>pořádek</a:t>
            </a:r>
            <a:r>
              <a:rPr lang="cs-CZ" sz="2200" dirty="0" smtClean="0"/>
              <a:t>, vykupoval zpět zastavené </a:t>
            </a:r>
            <a:r>
              <a:rPr lang="cs-CZ" sz="2200" u="sng" dirty="0" smtClean="0"/>
              <a:t>královské</a:t>
            </a:r>
            <a:r>
              <a:rPr lang="cs-CZ" sz="2200" dirty="0" smtClean="0"/>
              <a:t> statky, trestal zločiny. </a:t>
            </a:r>
          </a:p>
          <a:p>
            <a:r>
              <a:rPr lang="cs-CZ" sz="2200" dirty="0" smtClean="0"/>
              <a:t>Nechal zhotovit </a:t>
            </a:r>
            <a:r>
              <a:rPr lang="cs-CZ" sz="2200" u="sng" dirty="0" smtClean="0"/>
              <a:t>korunovační</a:t>
            </a:r>
            <a:r>
              <a:rPr lang="cs-CZ" sz="2200" dirty="0" smtClean="0"/>
              <a:t> klenoty českých králů. </a:t>
            </a:r>
          </a:p>
          <a:p>
            <a:r>
              <a:rPr lang="cs-CZ" sz="2200" dirty="0" smtClean="0"/>
              <a:t>Podařilo se mu </a:t>
            </a:r>
            <a:r>
              <a:rPr lang="cs-CZ" sz="2200" u="sng" dirty="0" smtClean="0"/>
              <a:t>zajistit</a:t>
            </a:r>
            <a:r>
              <a:rPr lang="cs-CZ" sz="2200" dirty="0" smtClean="0"/>
              <a:t> mír,  spory řešil jednáním.</a:t>
            </a:r>
          </a:p>
          <a:p>
            <a:r>
              <a:rPr lang="cs-CZ" sz="2200" dirty="0" smtClean="0"/>
              <a:t>Byl zvolen císařem </a:t>
            </a:r>
            <a:r>
              <a:rPr lang="cs-CZ" sz="2200" u="sng" dirty="0" smtClean="0"/>
              <a:t>německým</a:t>
            </a:r>
            <a:r>
              <a:rPr lang="cs-CZ" sz="2200" dirty="0" smtClean="0"/>
              <a:t> a králem </a:t>
            </a:r>
            <a:r>
              <a:rPr lang="cs-CZ" sz="2200" u="sng" dirty="0" smtClean="0"/>
              <a:t>českým.</a:t>
            </a:r>
          </a:p>
          <a:p>
            <a:pPr lvl="0"/>
            <a:r>
              <a:rPr lang="cs-CZ" sz="2200" dirty="0" smtClean="0"/>
              <a:t>Byl nazván </a:t>
            </a:r>
            <a:r>
              <a:rPr lang="cs-CZ" sz="2200" u="sng" dirty="0" smtClean="0"/>
              <a:t>„Otcem vlasti“. </a:t>
            </a:r>
          </a:p>
          <a:p>
            <a:pPr lvl="0"/>
            <a:endParaRPr lang="cs-CZ" dirty="0" smtClean="0"/>
          </a:p>
          <a:p>
            <a:pPr lvl="0">
              <a:buNone/>
            </a:pPr>
            <a:r>
              <a:rPr lang="cs-CZ" sz="2100" i="1" u="sng" dirty="0" smtClean="0"/>
              <a:t>Nabídka slov: </a:t>
            </a:r>
          </a:p>
          <a:p>
            <a:pPr lvl="0">
              <a:buNone/>
            </a:pPr>
            <a:r>
              <a:rPr lang="cs-CZ" sz="2100" dirty="0" smtClean="0"/>
              <a:t>    pořádek, královské, českým, francouzského, „Otcem vlasti“, zkušenosti, </a:t>
            </a:r>
          </a:p>
          <a:p>
            <a:pPr lvl="0">
              <a:buNone/>
            </a:pPr>
            <a:r>
              <a:rPr lang="cs-CZ" sz="2100" dirty="0" smtClean="0"/>
              <a:t>    pět, německým, korunovační,  zajistit, 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 advTm="1500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none" baseline="30000" dirty="0" smtClean="0"/>
              <a:t>                                                                Řešení k procvičování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None/>
            </a:pPr>
            <a:r>
              <a:rPr lang="cs-CZ" sz="2000" b="1" dirty="0" smtClean="0">
                <a:solidFill>
                  <a:srgbClr val="FF8F43"/>
                </a:solidFill>
              </a:rPr>
              <a:t>Nejvýznamnější stavební díla:</a:t>
            </a:r>
          </a:p>
          <a:p>
            <a:r>
              <a:rPr lang="cs-CZ" sz="2000" dirty="0" smtClean="0"/>
              <a:t>gotická </a:t>
            </a:r>
            <a:r>
              <a:rPr lang="cs-CZ" sz="2000" b="1" dirty="0" smtClean="0"/>
              <a:t>katedrála </a:t>
            </a:r>
            <a:r>
              <a:rPr lang="cs-CZ" sz="2000" b="1" u="sng" dirty="0" smtClean="0"/>
              <a:t>sv. Víta</a:t>
            </a:r>
            <a:endParaRPr lang="cs-CZ" sz="2000" dirty="0" smtClean="0"/>
          </a:p>
          <a:p>
            <a:r>
              <a:rPr lang="cs-CZ" sz="2000" dirty="0" smtClean="0"/>
              <a:t>kamenný most (</a:t>
            </a:r>
            <a:r>
              <a:rPr lang="cs-CZ" sz="2000" b="1" u="sng" dirty="0" smtClean="0"/>
              <a:t>Karlův most</a:t>
            </a:r>
            <a:r>
              <a:rPr lang="cs-CZ" sz="2000" dirty="0" smtClean="0"/>
              <a:t>)</a:t>
            </a:r>
          </a:p>
          <a:p>
            <a:r>
              <a:rPr lang="cs-CZ" sz="2000" dirty="0" smtClean="0"/>
              <a:t>založil </a:t>
            </a:r>
            <a:r>
              <a:rPr lang="cs-CZ" sz="2000" b="1" dirty="0" smtClean="0"/>
              <a:t>Nové Město </a:t>
            </a:r>
            <a:r>
              <a:rPr lang="cs-CZ" sz="2000" b="1" u="sng" dirty="0" smtClean="0"/>
              <a:t>pražské</a:t>
            </a:r>
            <a:endParaRPr lang="cs-CZ" sz="2000" b="1" dirty="0" smtClean="0"/>
          </a:p>
          <a:p>
            <a:r>
              <a:rPr lang="cs-CZ" sz="2000" b="1" dirty="0" smtClean="0"/>
              <a:t>hrad </a:t>
            </a:r>
            <a:r>
              <a:rPr lang="cs-CZ" sz="2000" b="1" u="sng" dirty="0" smtClean="0"/>
              <a:t>Karlštejn</a:t>
            </a:r>
            <a:endParaRPr lang="cs-CZ" sz="2000" b="1" dirty="0" smtClean="0"/>
          </a:p>
          <a:p>
            <a:r>
              <a:rPr lang="cs-CZ" sz="2000" dirty="0" smtClean="0"/>
              <a:t>založil v Praze univerzitu (</a:t>
            </a:r>
            <a:r>
              <a:rPr lang="cs-CZ" sz="2000" b="1" u="sng" dirty="0" smtClean="0"/>
              <a:t>Karlova univerzita</a:t>
            </a:r>
            <a:r>
              <a:rPr lang="cs-CZ" sz="2000" u="sng" dirty="0" smtClean="0"/>
              <a:t>)</a:t>
            </a:r>
            <a:endParaRPr lang="cs-CZ" sz="2000" dirty="0" smtClean="0"/>
          </a:p>
          <a:p>
            <a:r>
              <a:rPr lang="cs-CZ" sz="2000" dirty="0" smtClean="0"/>
              <a:t>nechal postavit nové domy, kostely a </a:t>
            </a:r>
            <a:r>
              <a:rPr lang="cs-CZ" sz="2000" b="1" u="sng" dirty="0" smtClean="0"/>
              <a:t>kláštery</a:t>
            </a:r>
            <a:endParaRPr lang="cs-CZ" sz="2000" b="1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i="1" u="sng" dirty="0" smtClean="0"/>
              <a:t>Nabídka slov: 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kláštery, sv. Víta, Karlštejn, Karlova univerzita, pražské, Karlův most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 advTm="1500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cap="none" dirty="0" smtClean="0"/>
              <a:t>                                                 Řešení pro bystré hlavičky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b="1" dirty="0" smtClean="0"/>
              <a:t>Manželky Karla IV.  </a:t>
            </a:r>
            <a:r>
              <a:rPr lang="cs-CZ" dirty="0" smtClean="0"/>
              <a:t>a jejich děti</a:t>
            </a:r>
          </a:p>
          <a:p>
            <a:r>
              <a:rPr lang="cs-CZ" dirty="0" smtClean="0"/>
              <a:t>Blanka z </a:t>
            </a:r>
            <a:r>
              <a:rPr lang="cs-CZ" dirty="0" err="1" smtClean="0"/>
              <a:t>Valois</a:t>
            </a:r>
            <a:r>
              <a:rPr lang="cs-CZ" dirty="0" smtClean="0"/>
              <a:t> (dvě dcery)</a:t>
            </a:r>
          </a:p>
          <a:p>
            <a:r>
              <a:rPr lang="cs-CZ" dirty="0" smtClean="0"/>
              <a:t>Anna Falcká (jeden syn)</a:t>
            </a:r>
          </a:p>
          <a:p>
            <a:r>
              <a:rPr lang="cs-CZ" dirty="0" smtClean="0"/>
              <a:t>Anna </a:t>
            </a:r>
            <a:r>
              <a:rPr lang="cs-CZ" dirty="0" err="1" smtClean="0"/>
              <a:t>Svídnická</a:t>
            </a:r>
            <a:r>
              <a:rPr lang="cs-CZ" dirty="0" smtClean="0"/>
              <a:t> (dcera a syn)</a:t>
            </a:r>
          </a:p>
          <a:p>
            <a:r>
              <a:rPr lang="cs-CZ" dirty="0" smtClean="0"/>
              <a:t>Alžběta Pomořanská (dvě dcery, čtyři synové)</a:t>
            </a:r>
          </a:p>
          <a:p>
            <a:pPr>
              <a:buNone/>
            </a:pPr>
            <a:r>
              <a:rPr lang="cs-CZ" dirty="0" smtClean="0">
                <a:solidFill>
                  <a:srgbClr val="FF8F43"/>
                </a:solidFill>
              </a:rPr>
              <a:t>    </a:t>
            </a:r>
            <a:r>
              <a:rPr lang="cs-CZ" dirty="0" smtClean="0">
                <a:solidFill>
                  <a:srgbClr val="FF8F43"/>
                </a:solidFill>
              </a:rPr>
              <a:t>---------------------------------------------------------------------------------------------------------------------</a:t>
            </a:r>
            <a:endParaRPr lang="cs-CZ" dirty="0" smtClean="0">
              <a:solidFill>
                <a:srgbClr val="FF8F43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8F43"/>
                </a:solidFill>
              </a:rPr>
              <a:t>OTÁZKY:</a:t>
            </a:r>
          </a:p>
          <a:p>
            <a:r>
              <a:rPr lang="cs-CZ" i="1" dirty="0" smtClean="0"/>
              <a:t>Jak se jmenovala </a:t>
            </a:r>
            <a:r>
              <a:rPr lang="cs-CZ" b="1" i="1" dirty="0" smtClean="0"/>
              <a:t>první manželka </a:t>
            </a:r>
            <a:r>
              <a:rPr lang="cs-CZ" i="1" dirty="0" smtClean="0"/>
              <a:t>Karla IV. (sňatek uzavřeli v 7 letech </a:t>
            </a:r>
          </a:p>
          <a:p>
            <a:pPr>
              <a:buNone/>
            </a:pPr>
            <a:r>
              <a:rPr lang="cs-CZ" i="1" dirty="0" smtClean="0"/>
              <a:t>      na královském dvoře ve Francii)?                                   </a:t>
            </a:r>
            <a:r>
              <a:rPr lang="cs-CZ" b="1" u="sng" dirty="0" smtClean="0"/>
              <a:t>Blanka z </a:t>
            </a:r>
            <a:r>
              <a:rPr lang="cs-CZ" b="1" u="sng" dirty="0" err="1" smtClean="0"/>
              <a:t>Valois</a:t>
            </a:r>
            <a:r>
              <a:rPr lang="cs-CZ" b="1" u="sng" dirty="0" smtClean="0"/>
              <a:t> </a:t>
            </a:r>
          </a:p>
          <a:p>
            <a:r>
              <a:rPr lang="cs-CZ" i="1" dirty="0" smtClean="0"/>
              <a:t>Kolik měl Karel IV. manželských </a:t>
            </a:r>
            <a:r>
              <a:rPr lang="cs-CZ" b="1" i="1" dirty="0" smtClean="0"/>
              <a:t>dcer a synů</a:t>
            </a:r>
            <a:r>
              <a:rPr lang="cs-CZ" i="1" dirty="0" smtClean="0"/>
              <a:t>.?</a:t>
            </a:r>
            <a:r>
              <a:rPr lang="cs-CZ" b="1" i="1" dirty="0" smtClean="0"/>
              <a:t>              </a:t>
            </a:r>
            <a:r>
              <a:rPr lang="cs-CZ" b="1" u="sng" dirty="0" smtClean="0"/>
              <a:t>5 dcer,  6 synů</a:t>
            </a:r>
            <a:endParaRPr lang="cs-CZ" b="1" i="1" dirty="0" smtClean="0"/>
          </a:p>
          <a:p>
            <a:r>
              <a:rPr lang="cs-CZ" i="1" dirty="0" smtClean="0"/>
              <a:t> Kolik měl </a:t>
            </a:r>
            <a:r>
              <a:rPr lang="cs-CZ" b="1" i="1" dirty="0" smtClean="0"/>
              <a:t>celkem dětí</a:t>
            </a:r>
            <a:r>
              <a:rPr lang="cs-CZ" i="1" dirty="0" smtClean="0"/>
              <a:t> se svými čtyřmi ženami?            </a:t>
            </a:r>
            <a:r>
              <a:rPr lang="cs-CZ" b="1" u="sng" dirty="0" smtClean="0"/>
              <a:t>11dětí</a:t>
            </a:r>
          </a:p>
          <a:p>
            <a:r>
              <a:rPr lang="cs-CZ" b="1" u="sng" dirty="0" smtClean="0"/>
              <a:t> </a:t>
            </a:r>
            <a:r>
              <a:rPr lang="cs-CZ" i="1" dirty="0" smtClean="0"/>
              <a:t>Která manželka Karla IV. </a:t>
            </a:r>
            <a:r>
              <a:rPr lang="cs-CZ" b="1" i="1" dirty="0" smtClean="0"/>
              <a:t>není vyobrazena </a:t>
            </a:r>
            <a:r>
              <a:rPr lang="cs-CZ" i="1" dirty="0" smtClean="0"/>
              <a:t>na fotografii?  </a:t>
            </a:r>
          </a:p>
          <a:p>
            <a:pPr>
              <a:buNone/>
            </a:pPr>
            <a:r>
              <a:rPr lang="cs-CZ" i="1" dirty="0" smtClean="0"/>
              <a:t>                                                                                   </a:t>
            </a:r>
            <a:r>
              <a:rPr lang="cs-CZ" b="1" u="sng" dirty="0" smtClean="0"/>
              <a:t>Alžběta (Eliška) Pomořanská</a:t>
            </a:r>
            <a:endParaRPr lang="cs-CZ" b="1" u="sng" dirty="0"/>
          </a:p>
        </p:txBody>
      </p:sp>
      <p:pic>
        <p:nvPicPr>
          <p:cNvPr id="4" name="Picture 5" descr="C:\Documents and Settings\Sendi\Plocha\blanka-z-valoi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1124744"/>
            <a:ext cx="1235075" cy="1646237"/>
          </a:xfrm>
          <a:prstGeom prst="rect">
            <a:avLst/>
          </a:prstGeom>
          <a:noFill/>
        </p:spPr>
      </p:pic>
      <p:pic>
        <p:nvPicPr>
          <p:cNvPr id="5" name="Picture 6" descr="C:\Documents and Settings\Sendi\Plocha\anna-falc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268760"/>
            <a:ext cx="1252537" cy="1646237"/>
          </a:xfrm>
          <a:prstGeom prst="rect">
            <a:avLst/>
          </a:prstGeom>
          <a:noFill/>
        </p:spPr>
      </p:pic>
      <p:pic>
        <p:nvPicPr>
          <p:cNvPr id="6" name="Picture 4" descr="C:\Documents and Settings\Sendi\Plocha\anna-svidnick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1628800"/>
            <a:ext cx="1289050" cy="164623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796136" y="2852936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</p:cSld>
  <p:clrMapOvr>
    <a:masterClrMapping/>
  </p:clrMapOvr>
  <p:transition spd="slow" advTm="15000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US" sz="1800" dirty="0" smtClean="0">
                <a:hlinkClick r:id="rId2"/>
              </a:rPr>
              <a:t>[</a:t>
            </a:r>
            <a:r>
              <a:rPr lang="cs-CZ" sz="1800" dirty="0" smtClean="0">
                <a:hlinkClick r:id="rId2"/>
              </a:rPr>
              <a:t>obr.1</a:t>
            </a:r>
            <a:r>
              <a:rPr lang="en-US" sz="1800" dirty="0" smtClean="0">
                <a:hlinkClick r:id="rId2"/>
              </a:rPr>
              <a:t>]</a:t>
            </a:r>
            <a:r>
              <a:rPr lang="cs-CZ" sz="1800" dirty="0" smtClean="0"/>
              <a:t>.</a:t>
            </a:r>
            <a:r>
              <a:rPr lang="cs-CZ" sz="1800" dirty="0" smtClean="0">
                <a:hlinkClick r:id="rId2"/>
              </a:rPr>
              <a:t> </a:t>
            </a:r>
            <a:r>
              <a:rPr lang="en-US" sz="1800" dirty="0" smtClean="0">
                <a:hlinkClick r:id="rId2"/>
              </a:rPr>
              <a:t>[</a:t>
            </a:r>
            <a:r>
              <a:rPr lang="en-US" sz="1800" dirty="0" err="1" smtClean="0">
                <a:hlinkClick r:id="rId2"/>
              </a:rPr>
              <a:t>citace</a:t>
            </a:r>
            <a:r>
              <a:rPr lang="en-US" sz="1800" dirty="0" smtClean="0">
                <a:hlinkClick r:id="rId2"/>
              </a:rPr>
              <a:t> 2011</a:t>
            </a:r>
            <a:r>
              <a:rPr lang="cs-CZ" sz="1800" dirty="0" smtClean="0">
                <a:hlinkClick r:id="rId2"/>
              </a:rPr>
              <a:t>-11-02</a:t>
            </a:r>
            <a:r>
              <a:rPr lang="en-US" sz="1800" dirty="0" smtClean="0">
                <a:hlinkClick r:id="rId2"/>
              </a:rPr>
              <a:t>]</a:t>
            </a:r>
            <a:r>
              <a:rPr lang="cs-CZ" sz="1800" dirty="0" smtClean="0">
                <a:hlinkClick r:id="rId2"/>
              </a:rPr>
              <a:t>.Dostupný na www:</a:t>
            </a:r>
          </a:p>
          <a:p>
            <a:pPr>
              <a:buNone/>
            </a:pPr>
            <a:r>
              <a:rPr lang="cs-CZ" sz="1800" dirty="0" smtClean="0">
                <a:hlinkClick r:id="rId2"/>
              </a:rPr>
              <a:t>http://gop.pilsedu.cz:8080/redakcni_systemy/wiki/index.php/Karel_IV.</a:t>
            </a:r>
            <a:endParaRPr lang="cs-CZ" sz="1800" dirty="0" smtClean="0"/>
          </a:p>
          <a:p>
            <a:pPr marL="0" indent="0">
              <a:buNone/>
            </a:pPr>
            <a:r>
              <a:rPr lang="en-US" sz="1800" dirty="0" smtClean="0">
                <a:hlinkClick r:id="rId2"/>
              </a:rPr>
              <a:t>[</a:t>
            </a:r>
            <a:r>
              <a:rPr lang="cs-CZ" sz="1800" dirty="0" smtClean="0">
                <a:hlinkClick r:id="rId2"/>
              </a:rPr>
              <a:t>obr.2</a:t>
            </a:r>
            <a:r>
              <a:rPr lang="en-US" sz="1800" dirty="0" smtClean="0">
                <a:hlinkClick r:id="rId2"/>
              </a:rPr>
              <a:t>]</a:t>
            </a:r>
            <a:r>
              <a:rPr lang="cs-CZ" sz="1800" dirty="0" smtClean="0"/>
              <a:t>.</a:t>
            </a:r>
            <a:r>
              <a:rPr lang="cs-CZ" sz="1800" dirty="0" smtClean="0">
                <a:hlinkClick r:id="rId2"/>
              </a:rPr>
              <a:t> </a:t>
            </a:r>
            <a:r>
              <a:rPr lang="en-US" sz="1800" dirty="0" smtClean="0">
                <a:hlinkClick r:id="rId2"/>
              </a:rPr>
              <a:t>[</a:t>
            </a:r>
            <a:r>
              <a:rPr lang="en-US" sz="1800" dirty="0" err="1" smtClean="0">
                <a:hlinkClick r:id="rId2"/>
              </a:rPr>
              <a:t>citace</a:t>
            </a:r>
            <a:r>
              <a:rPr lang="en-US" sz="1800" dirty="0" smtClean="0">
                <a:hlinkClick r:id="rId2"/>
              </a:rPr>
              <a:t> 2011</a:t>
            </a:r>
            <a:r>
              <a:rPr lang="cs-CZ" sz="1800" dirty="0" smtClean="0">
                <a:hlinkClick r:id="rId2"/>
              </a:rPr>
              <a:t>-11-02</a:t>
            </a:r>
            <a:r>
              <a:rPr lang="en-US" sz="1800" dirty="0" smtClean="0">
                <a:hlinkClick r:id="rId2"/>
              </a:rPr>
              <a:t>]</a:t>
            </a:r>
            <a:r>
              <a:rPr lang="cs-CZ" sz="1800" dirty="0" smtClean="0">
                <a:hlinkClick r:id="rId2"/>
              </a:rPr>
              <a:t>.Dostupný na </a:t>
            </a:r>
            <a:r>
              <a:rPr lang="cs-CZ" sz="1800" dirty="0" smtClean="0">
                <a:hlinkClick r:id="rId2"/>
              </a:rPr>
              <a:t>www: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>
                <a:hlinkClick r:id="rId3"/>
              </a:rPr>
              <a:t>http</a:t>
            </a:r>
            <a:r>
              <a:rPr lang="cs-CZ" sz="1800" dirty="0" smtClean="0">
                <a:hlinkClick r:id="rId3"/>
              </a:rPr>
              <a:t>://</a:t>
            </a:r>
            <a:r>
              <a:rPr lang="cs-CZ" sz="1800" dirty="0" smtClean="0">
                <a:hlinkClick r:id="rId3"/>
              </a:rPr>
              <a:t>www.poklad.</a:t>
            </a:r>
            <a:r>
              <a:rPr lang="cs-CZ" sz="1800" dirty="0" err="1" smtClean="0">
                <a:hlinkClick r:id="rId3"/>
              </a:rPr>
              <a:t>cz</a:t>
            </a:r>
            <a:r>
              <a:rPr lang="cs-CZ" sz="1800" dirty="0" smtClean="0">
                <a:hlinkClick r:id="rId3"/>
              </a:rPr>
              <a:t>/vyletni-trasy/na hrad-</a:t>
            </a:r>
            <a:r>
              <a:rPr lang="cs-CZ" sz="1800" dirty="0" err="1" smtClean="0">
                <a:hlinkClick r:id="rId3"/>
              </a:rPr>
              <a:t>karlstejn</a:t>
            </a:r>
            <a:r>
              <a:rPr lang="cs-CZ" sz="1800" dirty="0" smtClean="0">
                <a:solidFill>
                  <a:srgbClr val="C00000"/>
                </a:solidFill>
              </a:rPr>
              <a:t>/</a:t>
            </a:r>
            <a:endParaRPr lang="cs-CZ" sz="1800" u="sng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en-US" sz="1800" dirty="0" smtClean="0">
                <a:hlinkClick r:id="rId2"/>
              </a:rPr>
              <a:t>[</a:t>
            </a:r>
            <a:r>
              <a:rPr lang="cs-CZ" sz="1800" dirty="0" smtClean="0">
                <a:hlinkClick r:id="rId2"/>
              </a:rPr>
              <a:t>obr.3</a:t>
            </a:r>
            <a:r>
              <a:rPr lang="en-US" sz="1800" dirty="0" smtClean="0">
                <a:hlinkClick r:id="rId2"/>
              </a:rPr>
              <a:t>]</a:t>
            </a:r>
            <a:r>
              <a:rPr lang="cs-CZ" sz="1800" dirty="0" smtClean="0"/>
              <a:t>.</a:t>
            </a:r>
            <a:r>
              <a:rPr lang="cs-CZ" sz="1800" dirty="0" smtClean="0">
                <a:hlinkClick r:id="rId2"/>
              </a:rPr>
              <a:t> </a:t>
            </a:r>
            <a:r>
              <a:rPr lang="en-US" sz="1800" dirty="0" smtClean="0">
                <a:hlinkClick r:id="rId2"/>
              </a:rPr>
              <a:t>[</a:t>
            </a:r>
            <a:r>
              <a:rPr lang="en-US" sz="1800" dirty="0" err="1" smtClean="0">
                <a:hlinkClick r:id="rId2"/>
              </a:rPr>
              <a:t>citace</a:t>
            </a:r>
            <a:r>
              <a:rPr lang="en-US" sz="1800" dirty="0" smtClean="0">
                <a:hlinkClick r:id="rId2"/>
              </a:rPr>
              <a:t> 2011</a:t>
            </a:r>
            <a:r>
              <a:rPr lang="cs-CZ" sz="1800" dirty="0" smtClean="0">
                <a:hlinkClick r:id="rId2"/>
              </a:rPr>
              <a:t>-11-02</a:t>
            </a:r>
            <a:r>
              <a:rPr lang="en-US" sz="1800" dirty="0" smtClean="0">
                <a:hlinkClick r:id="rId2"/>
              </a:rPr>
              <a:t>]</a:t>
            </a:r>
            <a:r>
              <a:rPr lang="cs-CZ" sz="1800" dirty="0" smtClean="0">
                <a:hlinkClick r:id="rId2"/>
              </a:rPr>
              <a:t>.Dostupný na www</a:t>
            </a:r>
            <a:r>
              <a:rPr lang="cs-CZ" sz="1800" dirty="0" smtClean="0">
                <a:hlinkClick r:id="rId2"/>
              </a:rPr>
              <a:t>: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www.</a:t>
            </a:r>
            <a:r>
              <a:rPr lang="cs-CZ" sz="1800" dirty="0" err="1" smtClean="0">
                <a:hlinkClick r:id="rId4"/>
              </a:rPr>
              <a:t>atlasceska.cz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praha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karluv</a:t>
            </a:r>
            <a:r>
              <a:rPr lang="cs-CZ" sz="1800" dirty="0" smtClean="0">
                <a:hlinkClick r:id="rId4"/>
              </a:rPr>
              <a:t>-most</a:t>
            </a:r>
            <a:r>
              <a:rPr lang="cs-CZ" sz="1800" dirty="0" smtClean="0">
                <a:hlinkClick r:id="rId4"/>
              </a:rPr>
              <a:t>/</a:t>
            </a:r>
            <a:endParaRPr lang="cs-CZ" sz="1800" dirty="0" smtClean="0"/>
          </a:p>
          <a:p>
            <a:pPr>
              <a:buNone/>
            </a:pPr>
            <a:r>
              <a:rPr lang="en-US" sz="1800" dirty="0" smtClean="0">
                <a:hlinkClick r:id="rId2"/>
              </a:rPr>
              <a:t>[</a:t>
            </a:r>
            <a:r>
              <a:rPr lang="cs-CZ" sz="1800" dirty="0" smtClean="0">
                <a:hlinkClick r:id="rId2"/>
              </a:rPr>
              <a:t>obr.4</a:t>
            </a:r>
            <a:r>
              <a:rPr lang="en-US" sz="1800" dirty="0" smtClean="0">
                <a:hlinkClick r:id="rId2"/>
              </a:rPr>
              <a:t>]</a:t>
            </a:r>
            <a:r>
              <a:rPr lang="cs-CZ" sz="1800" dirty="0" smtClean="0"/>
              <a:t>.</a:t>
            </a:r>
            <a:r>
              <a:rPr lang="cs-CZ" sz="1800" dirty="0" smtClean="0">
                <a:hlinkClick r:id="rId2"/>
              </a:rPr>
              <a:t> </a:t>
            </a:r>
            <a:r>
              <a:rPr lang="en-US" sz="1800" dirty="0" smtClean="0">
                <a:hlinkClick r:id="rId2"/>
              </a:rPr>
              <a:t>[</a:t>
            </a:r>
            <a:r>
              <a:rPr lang="en-US" sz="1800" dirty="0" err="1" smtClean="0">
                <a:hlinkClick r:id="rId2"/>
              </a:rPr>
              <a:t>citace</a:t>
            </a:r>
            <a:r>
              <a:rPr lang="en-US" sz="1800" dirty="0" smtClean="0">
                <a:hlinkClick r:id="rId2"/>
              </a:rPr>
              <a:t> 2011</a:t>
            </a:r>
            <a:r>
              <a:rPr lang="cs-CZ" sz="1800" dirty="0" smtClean="0">
                <a:hlinkClick r:id="rId2"/>
              </a:rPr>
              <a:t>-11-02</a:t>
            </a:r>
            <a:r>
              <a:rPr lang="en-US" sz="1800" dirty="0" smtClean="0">
                <a:hlinkClick r:id="rId2"/>
              </a:rPr>
              <a:t>]</a:t>
            </a:r>
            <a:r>
              <a:rPr lang="cs-CZ" sz="1800" dirty="0" smtClean="0">
                <a:hlinkClick r:id="rId2"/>
              </a:rPr>
              <a:t>.Dostupný na www</a:t>
            </a:r>
            <a:r>
              <a:rPr lang="cs-CZ" sz="1800" dirty="0" smtClean="0">
                <a:hlinkClick r:id="rId2"/>
              </a:rPr>
              <a:t>: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www.</a:t>
            </a:r>
            <a:r>
              <a:rPr lang="cs-CZ" sz="1800" dirty="0" err="1" smtClean="0">
                <a:hlinkClick r:id="rId5"/>
              </a:rPr>
              <a:t>listar.cz</a:t>
            </a:r>
            <a:r>
              <a:rPr lang="cs-CZ" sz="1800" dirty="0" smtClean="0">
                <a:hlinkClick r:id="rId5"/>
              </a:rPr>
              <a:t>/2007/svaty_vit_</a:t>
            </a:r>
            <a:r>
              <a:rPr lang="cs-CZ" sz="1800" dirty="0" err="1" smtClean="0">
                <a:hlinkClick r:id="rId5"/>
              </a:rPr>
              <a:t>opet</a:t>
            </a:r>
            <a:r>
              <a:rPr lang="cs-CZ" sz="1800" dirty="0" smtClean="0">
                <a:hlinkClick r:id="rId5"/>
              </a:rPr>
              <a:t>_</a:t>
            </a:r>
            <a:r>
              <a:rPr lang="cs-CZ" sz="1800" dirty="0" err="1" smtClean="0">
                <a:hlinkClick r:id="rId5"/>
              </a:rPr>
              <a:t>patri</a:t>
            </a:r>
            <a:r>
              <a:rPr lang="cs-CZ" sz="1800" dirty="0" smtClean="0">
                <a:hlinkClick r:id="rId5"/>
              </a:rPr>
              <a:t>_</a:t>
            </a:r>
            <a:r>
              <a:rPr lang="cs-CZ" sz="1800" dirty="0" err="1" smtClean="0">
                <a:hlinkClick r:id="rId5"/>
              </a:rPr>
              <a:t>statu</a:t>
            </a:r>
            <a:r>
              <a:rPr lang="cs-CZ" sz="1800" dirty="0" smtClean="0">
                <a:hlinkClick r:id="rId5"/>
              </a:rPr>
              <a:t>_20070220.htm</a:t>
            </a:r>
            <a:endParaRPr lang="cs-CZ" sz="1800" dirty="0" smtClean="0"/>
          </a:p>
          <a:p>
            <a:pPr>
              <a:buNone/>
            </a:pPr>
            <a:r>
              <a:rPr lang="en-US" sz="1800" dirty="0" smtClean="0">
                <a:hlinkClick r:id="rId2"/>
              </a:rPr>
              <a:t>[</a:t>
            </a:r>
            <a:r>
              <a:rPr lang="cs-CZ" sz="1800" dirty="0" smtClean="0">
                <a:hlinkClick r:id="rId2"/>
              </a:rPr>
              <a:t>obr.5</a:t>
            </a:r>
            <a:r>
              <a:rPr lang="en-US" sz="1800" dirty="0" smtClean="0">
                <a:hlinkClick r:id="rId2"/>
              </a:rPr>
              <a:t>]</a:t>
            </a:r>
            <a:r>
              <a:rPr lang="cs-CZ" sz="1800" dirty="0" smtClean="0"/>
              <a:t>.</a:t>
            </a:r>
            <a:r>
              <a:rPr lang="cs-CZ" sz="1800" dirty="0" smtClean="0">
                <a:hlinkClick r:id="rId2"/>
              </a:rPr>
              <a:t> </a:t>
            </a:r>
            <a:r>
              <a:rPr lang="en-US" sz="1800" dirty="0" smtClean="0">
                <a:hlinkClick r:id="rId2"/>
              </a:rPr>
              <a:t>[</a:t>
            </a:r>
            <a:r>
              <a:rPr lang="en-US" sz="1800" dirty="0" err="1" smtClean="0">
                <a:hlinkClick r:id="rId2"/>
              </a:rPr>
              <a:t>citace</a:t>
            </a:r>
            <a:r>
              <a:rPr lang="en-US" sz="1800" dirty="0" smtClean="0">
                <a:hlinkClick r:id="rId2"/>
              </a:rPr>
              <a:t> 2011</a:t>
            </a:r>
            <a:r>
              <a:rPr lang="cs-CZ" sz="1800" dirty="0" smtClean="0">
                <a:hlinkClick r:id="rId2"/>
              </a:rPr>
              <a:t>-11-02</a:t>
            </a:r>
            <a:r>
              <a:rPr lang="en-US" sz="1800" dirty="0" smtClean="0">
                <a:hlinkClick r:id="rId2"/>
              </a:rPr>
              <a:t>]</a:t>
            </a:r>
            <a:r>
              <a:rPr lang="cs-CZ" sz="1800" dirty="0" smtClean="0">
                <a:hlinkClick r:id="rId2"/>
              </a:rPr>
              <a:t>.Dostupný na www</a:t>
            </a:r>
            <a:r>
              <a:rPr lang="cs-CZ" sz="1800" dirty="0" smtClean="0">
                <a:hlinkClick r:id="rId2"/>
              </a:rPr>
              <a:t>: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>
                <a:hlinkClick r:id="rId2"/>
              </a:rPr>
              <a:t>http://gop.pilsedu.cz:8080/redakcni_systemy/wiki/index.php/Karel_IV</a:t>
            </a:r>
            <a:r>
              <a:rPr lang="cs-CZ" sz="1800" dirty="0" smtClean="0">
                <a:hlinkClick r:id="rId2"/>
              </a:rPr>
              <a:t>.</a:t>
            </a:r>
            <a:endParaRPr lang="cs-CZ" sz="1800" dirty="0" smtClean="0"/>
          </a:p>
          <a:p>
            <a:pPr>
              <a:buNone/>
            </a:pPr>
            <a:r>
              <a:rPr lang="en-US" sz="1800" dirty="0" smtClean="0">
                <a:hlinkClick r:id="rId2"/>
              </a:rPr>
              <a:t>[</a:t>
            </a:r>
            <a:r>
              <a:rPr lang="cs-CZ" sz="1800" dirty="0" smtClean="0">
                <a:hlinkClick r:id="rId2"/>
              </a:rPr>
              <a:t>obr.6</a:t>
            </a:r>
            <a:r>
              <a:rPr lang="en-US" sz="1800" dirty="0" smtClean="0">
                <a:hlinkClick r:id="rId2"/>
              </a:rPr>
              <a:t>]</a:t>
            </a:r>
            <a:r>
              <a:rPr lang="cs-CZ" sz="1800" dirty="0" smtClean="0"/>
              <a:t>.</a:t>
            </a:r>
            <a:r>
              <a:rPr lang="cs-CZ" sz="1800" dirty="0" smtClean="0">
                <a:hlinkClick r:id="rId2"/>
              </a:rPr>
              <a:t> </a:t>
            </a:r>
            <a:r>
              <a:rPr lang="en-US" sz="1800" dirty="0" smtClean="0">
                <a:hlinkClick r:id="rId2"/>
              </a:rPr>
              <a:t>[</a:t>
            </a:r>
            <a:r>
              <a:rPr lang="en-US" sz="1800" dirty="0" err="1" smtClean="0">
                <a:hlinkClick r:id="rId2"/>
              </a:rPr>
              <a:t>citace</a:t>
            </a:r>
            <a:r>
              <a:rPr lang="en-US" sz="1800" dirty="0" smtClean="0">
                <a:hlinkClick r:id="rId2"/>
              </a:rPr>
              <a:t> 2011</a:t>
            </a:r>
            <a:r>
              <a:rPr lang="cs-CZ" sz="1800" dirty="0" smtClean="0">
                <a:hlinkClick r:id="rId2"/>
              </a:rPr>
              <a:t>-11-02</a:t>
            </a:r>
            <a:r>
              <a:rPr lang="en-US" sz="1800" dirty="0" smtClean="0">
                <a:hlinkClick r:id="rId2"/>
              </a:rPr>
              <a:t>]</a:t>
            </a:r>
            <a:r>
              <a:rPr lang="cs-CZ" sz="1800" dirty="0" smtClean="0">
                <a:hlinkClick r:id="rId2"/>
              </a:rPr>
              <a:t>.Dostupný na www</a:t>
            </a:r>
            <a:r>
              <a:rPr lang="cs-CZ" sz="1800" dirty="0" smtClean="0">
                <a:hlinkClick r:id="rId2"/>
              </a:rPr>
              <a:t>:</a:t>
            </a:r>
            <a:endParaRPr lang="cs-CZ" sz="1800" u="sng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1800" dirty="0" smtClean="0">
                <a:hlinkClick r:id="rId6"/>
              </a:rPr>
              <a:t>http://www.</a:t>
            </a:r>
            <a:r>
              <a:rPr lang="cs-CZ" sz="1800" dirty="0" err="1" smtClean="0">
                <a:hlinkClick r:id="rId6"/>
              </a:rPr>
              <a:t>ucebnice</a:t>
            </a:r>
            <a:r>
              <a:rPr lang="cs-CZ" sz="1800" dirty="0" smtClean="0">
                <a:hlinkClick r:id="rId6"/>
              </a:rPr>
              <a:t>-</a:t>
            </a:r>
            <a:r>
              <a:rPr lang="cs-CZ" sz="1800" dirty="0" err="1" smtClean="0">
                <a:hlinkClick r:id="rId6"/>
              </a:rPr>
              <a:t>dejepisu.ic.cz</a:t>
            </a:r>
            <a:r>
              <a:rPr lang="cs-CZ" sz="1800" dirty="0" smtClean="0">
                <a:hlinkClick r:id="rId6"/>
              </a:rPr>
              <a:t>/0507-</a:t>
            </a:r>
            <a:r>
              <a:rPr lang="cs-CZ" sz="1800" dirty="0" err="1" smtClean="0">
                <a:hlinkClick r:id="rId6"/>
              </a:rPr>
              <a:t>vrcholny</a:t>
            </a:r>
            <a:r>
              <a:rPr lang="cs-CZ" sz="1800" dirty="0" smtClean="0">
                <a:hlinkClick r:id="rId6"/>
              </a:rPr>
              <a:t>-</a:t>
            </a:r>
            <a:r>
              <a:rPr lang="cs-CZ" sz="1800" dirty="0" err="1" smtClean="0">
                <a:hlinkClick r:id="rId6"/>
              </a:rPr>
              <a:t>stredovek</a:t>
            </a:r>
            <a:r>
              <a:rPr lang="cs-CZ" sz="1800" dirty="0" smtClean="0">
                <a:hlinkClick r:id="rId6"/>
              </a:rPr>
              <a:t>-</a:t>
            </a:r>
            <a:r>
              <a:rPr lang="cs-CZ" sz="1800" dirty="0" err="1" smtClean="0">
                <a:hlinkClick r:id="rId6"/>
              </a:rPr>
              <a:t>karel</a:t>
            </a:r>
            <a:r>
              <a:rPr lang="cs-CZ" sz="1800" dirty="0" smtClean="0">
                <a:hlinkClick r:id="rId6"/>
              </a:rPr>
              <a:t>-</a:t>
            </a:r>
            <a:r>
              <a:rPr lang="cs-CZ" sz="1800" dirty="0" err="1" smtClean="0">
                <a:hlinkClick r:id="rId6"/>
              </a:rPr>
              <a:t>iv</a:t>
            </a:r>
            <a:r>
              <a:rPr lang="cs-CZ" sz="1800" dirty="0" smtClean="0">
                <a:hlinkClick r:id="rId6"/>
              </a:rPr>
              <a:t>-</a:t>
            </a:r>
            <a:r>
              <a:rPr lang="cs-CZ" sz="1800" dirty="0" err="1" smtClean="0">
                <a:hlinkClick r:id="rId6"/>
              </a:rPr>
              <a:t>ctvrty.php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>
                <a:solidFill>
                  <a:srgbClr val="C00000"/>
                </a:solidFill>
              </a:rPr>
              <a:t>Text: </a:t>
            </a:r>
            <a:r>
              <a:rPr lang="cs-CZ" sz="1800" dirty="0" err="1" smtClean="0">
                <a:solidFill>
                  <a:srgbClr val="C00000"/>
                </a:solidFill>
              </a:rPr>
              <a:t>Wikipedia</a:t>
            </a:r>
            <a:r>
              <a:rPr lang="cs-CZ" sz="1800" dirty="0" smtClean="0">
                <a:solidFill>
                  <a:srgbClr val="C00000"/>
                </a:solidFill>
              </a:rPr>
              <a:t> </a:t>
            </a:r>
            <a:r>
              <a:rPr lang="en-US" sz="1800" dirty="0" smtClean="0">
                <a:hlinkClick r:id="rId2"/>
              </a:rPr>
              <a:t>[</a:t>
            </a:r>
            <a:r>
              <a:rPr lang="en-US" sz="1800" dirty="0" err="1" smtClean="0">
                <a:hlinkClick r:id="rId2"/>
              </a:rPr>
              <a:t>citace</a:t>
            </a:r>
            <a:r>
              <a:rPr lang="en-US" sz="1800" dirty="0" smtClean="0">
                <a:hlinkClick r:id="rId2"/>
              </a:rPr>
              <a:t> 2011</a:t>
            </a:r>
            <a:r>
              <a:rPr lang="cs-CZ" sz="1800" dirty="0" smtClean="0">
                <a:hlinkClick r:id="rId2"/>
              </a:rPr>
              <a:t>-11-02</a:t>
            </a:r>
            <a:r>
              <a:rPr lang="en-US" sz="1800" dirty="0" smtClean="0">
                <a:hlinkClick r:id="rId2"/>
              </a:rPr>
              <a:t>]</a:t>
            </a:r>
            <a:r>
              <a:rPr lang="cs-CZ" sz="1800" dirty="0" smtClean="0">
                <a:hlinkClick r:id="rId2"/>
              </a:rPr>
              <a:t> Dostupný na www:</a:t>
            </a:r>
            <a:r>
              <a:rPr lang="cs-CZ" sz="1800" dirty="0" smtClean="0"/>
              <a:t> </a:t>
            </a:r>
            <a:r>
              <a:rPr lang="cs-CZ" sz="1800" dirty="0" smtClean="0">
                <a:hlinkClick r:id="rId7"/>
              </a:rPr>
              <a:t>http://cs.wikipedia.org/wiki/Karel_IV</a:t>
            </a:r>
            <a:r>
              <a:rPr lang="cs-CZ" sz="1800" dirty="0" smtClean="0"/>
              <a:t>.</a:t>
            </a:r>
          </a:p>
          <a:p>
            <a:pPr>
              <a:buNone/>
            </a:pPr>
            <a:endParaRPr lang="cs-CZ" sz="18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542</TotalTime>
  <Words>833</Words>
  <Application>Microsoft Office PowerPoint</Application>
  <PresentationFormat>Předvádění na obrazovce (4:3)</PresentationFormat>
  <Paragraphs>121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ANOTACE</vt:lpstr>
      <vt:lpstr>Karel IV.                            Procvičování učiva </vt:lpstr>
      <vt:lpstr>                                           Významná díla Karla IV.</vt:lpstr>
      <vt:lpstr>                                                                               Procvičování č.1</vt:lpstr>
      <vt:lpstr>                                                                              Procvičování č. 2</vt:lpstr>
      <vt:lpstr>                                                                             Pro bystré hlavičky</vt:lpstr>
      <vt:lpstr>                                                              Řešení k procvičování č.1</vt:lpstr>
      <vt:lpstr>                                                                Řešení k procvičování č. 2</vt:lpstr>
      <vt:lpstr>                                                 Řešení pro bystré hlavičky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xpSP3</dc:creator>
  <cp:lastModifiedBy>xpSP3</cp:lastModifiedBy>
  <cp:revision>89</cp:revision>
  <dcterms:created xsi:type="dcterms:W3CDTF">2011-11-07T15:26:02Z</dcterms:created>
  <dcterms:modified xsi:type="dcterms:W3CDTF">2011-11-14T15:06:21Z</dcterms:modified>
</cp:coreProperties>
</file>