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57" r:id="rId3"/>
    <p:sldId id="258" r:id="rId4"/>
    <p:sldId id="262" r:id="rId5"/>
    <p:sldId id="260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0194C87-278D-4605-863D-8FB42E4AE16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F042035-1571-46D6-968C-35873157384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evn&#225;+kladka&amp;source=images&amp;cd=&amp;cad=rja&amp;docid=pUEYt3QjyDQA4M&amp;tbnid=m0kaniPEDWSudM:&amp;ved=0CAUQjRw&amp;url=http://www.emporo.cz/nabytkova-pevna-kladka-pr-40-mm-nosnost-50-kg-baleni-20-ks/d-73986/&amp;ei=rZmlUaz7AoWoO57KgOgD&amp;psig=AFQjCNH2DpuxBBwrBUTPr2XJ1uRXO2bWNA&amp;ust=136989363814764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url?sa=i&amp;rct=j&amp;q=voln%C3%A1+kladka&amp;source=images&amp;cd=&amp;cad=rja&amp;docid=WpZzhDv0IWoyjM&amp;tbnid=5TLmsWi30F66aM:&amp;ved=0CAUQjRw&amp;url=http://dumy.cz/materialy/stahnout-material?file=45276&amp;ei=NJqlUcK9KcSJPZL6gaAO&amp;bvm=bv.47008514,d.ZWU&amp;psig=AFQjCNH3Dux3XLqVu2sB6zQm8gdXS6vn3w&amp;ust=136989360503588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poro.cz/fotocache/bigorig/490.jpg" TargetMode="External"/><Relationship Id="rId2" Type="http://schemas.openxmlformats.org/officeDocument/2006/relationships/hyperlink" Target="http://cs.wikipedia.org/wiki/Kladk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echmania.cz/edutorium/data/fil_0890.gif" TargetMode="External"/><Relationship Id="rId4" Type="http://schemas.openxmlformats.org/officeDocument/2006/relationships/hyperlink" Target="http://www.sps-vitkovice.cz/vyuka/kladka/kladk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4423964"/>
              </p:ext>
            </p:extLst>
          </p:nvPr>
        </p:nvGraphicFramePr>
        <p:xfrm>
          <a:off x="1079451" y="116632"/>
          <a:ext cx="5832574" cy="2846907"/>
        </p:xfrm>
        <a:graphic>
          <a:graphicData uri="http://schemas.openxmlformats.org/drawingml/2006/table">
            <a:tbl>
              <a:tblPr/>
              <a:tblGrid>
                <a:gridCol w="1784006"/>
                <a:gridCol w="4048568"/>
              </a:tblGrid>
              <a:tr h="865707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VY_32_INOVACE_6/05_ČLOVĚK 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80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806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806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806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Kladky a kladkostroj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806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Luboš Pták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349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jednoduchý stroj</a:t>
            </a:r>
          </a:p>
          <a:p>
            <a:r>
              <a:rPr lang="cs-CZ" dirty="0" smtClean="0"/>
              <a:t>hlavní části-</a:t>
            </a:r>
            <a:r>
              <a:rPr lang="cs-CZ" i="1" dirty="0" smtClean="0"/>
              <a:t>kolečko</a:t>
            </a:r>
            <a:r>
              <a:rPr lang="cs-CZ" dirty="0" smtClean="0"/>
              <a:t> a </a:t>
            </a:r>
            <a:r>
              <a:rPr lang="cs-CZ" i="1" dirty="0" smtClean="0"/>
              <a:t>provaz</a:t>
            </a:r>
            <a:r>
              <a:rPr lang="cs-CZ" dirty="0" smtClean="0"/>
              <a:t>/</a:t>
            </a:r>
            <a:r>
              <a:rPr lang="cs-CZ" i="1" dirty="0" smtClean="0"/>
              <a:t>lano</a:t>
            </a:r>
            <a:endParaRPr lang="cs-CZ" dirty="0" smtClean="0"/>
          </a:p>
          <a:p>
            <a:r>
              <a:rPr lang="cs-CZ" dirty="0" smtClean="0"/>
              <a:t>používá se především pro zvedání těles a pro změnu směru působení síly</a:t>
            </a:r>
          </a:p>
          <a:p>
            <a:r>
              <a:rPr lang="cs-CZ" dirty="0" smtClean="0"/>
              <a:t>Podle upevnění kolečka nebo provazu se dělí </a:t>
            </a:r>
          </a:p>
          <a:p>
            <a:r>
              <a:rPr lang="cs-CZ" i="1" dirty="0" smtClean="0"/>
              <a:t>kladku</a:t>
            </a:r>
            <a:r>
              <a:rPr lang="cs-CZ" i="1" dirty="0">
                <a:solidFill>
                  <a:prstClr val="black"/>
                </a:solidFill>
              </a:rPr>
              <a:t> </a:t>
            </a:r>
            <a:r>
              <a:rPr lang="cs-CZ" i="1" dirty="0" smtClean="0">
                <a:solidFill>
                  <a:prstClr val="black"/>
                </a:solidFill>
              </a:rPr>
              <a:t>pevnou</a:t>
            </a:r>
            <a:endParaRPr lang="cs-CZ" i="1" dirty="0" smtClean="0"/>
          </a:p>
          <a:p>
            <a:r>
              <a:rPr lang="cs-CZ" i="1" dirty="0" smtClean="0"/>
              <a:t>kladku</a:t>
            </a:r>
            <a:r>
              <a:rPr lang="cs-CZ" i="1" dirty="0">
                <a:solidFill>
                  <a:prstClr val="black"/>
                </a:solidFill>
              </a:rPr>
              <a:t> </a:t>
            </a:r>
            <a:r>
              <a:rPr lang="cs-CZ" i="1" dirty="0" smtClean="0">
                <a:solidFill>
                  <a:prstClr val="black"/>
                </a:solidFill>
              </a:rPr>
              <a:t>volnou</a:t>
            </a:r>
            <a:endParaRPr lang="cs-CZ" dirty="0"/>
          </a:p>
          <a:p>
            <a:r>
              <a:rPr lang="cs-CZ" dirty="0" smtClean="0"/>
              <a:t>Spojením více kladek vznikne složitější stroj-</a:t>
            </a:r>
            <a:r>
              <a:rPr lang="cs-CZ" i="1" dirty="0" smtClean="0"/>
              <a:t>kladkostroj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Kladky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4696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Pevná kladka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druh kladky, kdy je upevněné kolečko, a to v </a:t>
            </a:r>
            <a:r>
              <a:rPr lang="cs-CZ" i="1" dirty="0" smtClean="0"/>
              <a:t>ose</a:t>
            </a:r>
            <a:r>
              <a:rPr lang="cs-CZ" dirty="0" smtClean="0"/>
              <a:t>, kolem které se otáčí</a:t>
            </a:r>
          </a:p>
          <a:p>
            <a:r>
              <a:rPr lang="cs-CZ" dirty="0" smtClean="0"/>
              <a:t>provaz je provlečený přes kladku, na jednom jeho konci je zavěšeno těleso</a:t>
            </a:r>
          </a:p>
          <a:p>
            <a:r>
              <a:rPr lang="cs-CZ" dirty="0" smtClean="0"/>
              <a:t>na druhý konec působí síla člověka nebo stroje.</a:t>
            </a:r>
          </a:p>
          <a:p>
            <a:r>
              <a:rPr lang="cs-CZ" dirty="0" smtClean="0"/>
              <a:t>Lepší je kladka volná než kladka pevná- </a:t>
            </a:r>
            <a:r>
              <a:rPr lang="cs-CZ" i="1" dirty="0" smtClean="0"/>
              <a:t>neušetří sílu</a:t>
            </a:r>
            <a:endParaRPr lang="cs-CZ" dirty="0"/>
          </a:p>
          <a:p>
            <a:r>
              <a:rPr lang="cs-CZ" dirty="0" smtClean="0"/>
              <a:t>Aby byla pevná kladka </a:t>
            </a:r>
            <a:r>
              <a:rPr lang="cs-CZ" i="1" dirty="0" smtClean="0"/>
              <a:t>v rovnováze</a:t>
            </a:r>
            <a:r>
              <a:rPr lang="cs-CZ" dirty="0" smtClean="0"/>
              <a:t>, musí na oba konce provazu působit </a:t>
            </a:r>
            <a:r>
              <a:rPr lang="cs-CZ" i="1" dirty="0" smtClean="0"/>
              <a:t>stejně velká</a:t>
            </a:r>
            <a:r>
              <a:rPr lang="cs-CZ" dirty="0" smtClean="0"/>
              <a:t> síla. </a:t>
            </a:r>
          </a:p>
          <a:p>
            <a:r>
              <a:rPr lang="cs-CZ" dirty="0" smtClean="0"/>
              <a:t>Výhodou je </a:t>
            </a:r>
            <a:r>
              <a:rPr lang="cs-CZ" i="1" dirty="0" smtClean="0"/>
              <a:t>změna směru</a:t>
            </a:r>
            <a:r>
              <a:rPr lang="cs-CZ" dirty="0" smtClean="0"/>
              <a:t> síly, např. zvedání břemene se děje taháním provazu směrem dolů, nikoliv nahoru.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0212" y="12687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6" name="Picture 2" descr="http://www.emporo.cz/fotocache/bigorig/49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727684" cy="173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76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Volná Kladka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sz="2500" dirty="0">
                <a:solidFill>
                  <a:prstClr val="black"/>
                </a:solidFill>
              </a:rPr>
              <a:t>druh kladky, kdy je upevněný jeden konec provazu</a:t>
            </a:r>
          </a:p>
          <a:p>
            <a:pPr lvl="0"/>
            <a:r>
              <a:rPr lang="cs-CZ" sz="2500" dirty="0">
                <a:solidFill>
                  <a:prstClr val="black"/>
                </a:solidFill>
              </a:rPr>
              <a:t>na provaze se pohybuje kolečko na jehož </a:t>
            </a:r>
            <a:r>
              <a:rPr lang="cs-CZ" sz="2500" i="1" dirty="0">
                <a:solidFill>
                  <a:prstClr val="black"/>
                </a:solidFill>
              </a:rPr>
              <a:t>ose</a:t>
            </a:r>
            <a:r>
              <a:rPr lang="cs-CZ" sz="2500" dirty="0">
                <a:solidFill>
                  <a:prstClr val="black"/>
                </a:solidFill>
              </a:rPr>
              <a:t> je zavěšeno těleso</a:t>
            </a:r>
          </a:p>
          <a:p>
            <a:pPr lvl="0"/>
            <a:r>
              <a:rPr lang="cs-CZ" sz="2500" dirty="0">
                <a:solidFill>
                  <a:prstClr val="black"/>
                </a:solidFill>
              </a:rPr>
              <a:t>na druhý konec provazu působí síla člověka nebo stroje.</a:t>
            </a:r>
          </a:p>
          <a:p>
            <a:pPr lvl="0"/>
            <a:r>
              <a:rPr lang="cs-CZ" sz="2500" i="1" dirty="0">
                <a:solidFill>
                  <a:prstClr val="black"/>
                </a:solidFill>
              </a:rPr>
              <a:t>ušetří asi polovinu síly</a:t>
            </a:r>
            <a:endParaRPr lang="cs-CZ" sz="2500" dirty="0">
              <a:solidFill>
                <a:prstClr val="black"/>
              </a:solidFill>
            </a:endParaRPr>
          </a:p>
          <a:p>
            <a:pPr lvl="0"/>
            <a:r>
              <a:rPr lang="cs-CZ" sz="2500" dirty="0">
                <a:solidFill>
                  <a:prstClr val="black"/>
                </a:solidFill>
              </a:rPr>
              <a:t>Aby byla kladka při </a:t>
            </a:r>
            <a:r>
              <a:rPr lang="cs-CZ" sz="2500" i="1" dirty="0">
                <a:solidFill>
                  <a:prstClr val="black"/>
                </a:solidFill>
              </a:rPr>
              <a:t>zvedání</a:t>
            </a:r>
            <a:r>
              <a:rPr lang="cs-CZ" sz="2500" dirty="0">
                <a:solidFill>
                  <a:prstClr val="black"/>
                </a:solidFill>
              </a:rPr>
              <a:t> břemene </a:t>
            </a:r>
            <a:r>
              <a:rPr lang="cs-CZ" sz="2500" i="1" dirty="0">
                <a:solidFill>
                  <a:prstClr val="black"/>
                </a:solidFill>
              </a:rPr>
              <a:t>v rovnováze</a:t>
            </a:r>
            <a:r>
              <a:rPr lang="cs-CZ" sz="2500" dirty="0">
                <a:solidFill>
                  <a:prstClr val="black"/>
                </a:solidFill>
              </a:rPr>
              <a:t>, musí na provaz působit síla o </a:t>
            </a:r>
            <a:r>
              <a:rPr lang="cs-CZ" sz="2500" i="1" dirty="0">
                <a:solidFill>
                  <a:prstClr val="black"/>
                </a:solidFill>
              </a:rPr>
              <a:t>poloviční</a:t>
            </a:r>
            <a:r>
              <a:rPr lang="cs-CZ" sz="2500" dirty="0">
                <a:solidFill>
                  <a:prstClr val="black"/>
                </a:solidFill>
              </a:rPr>
              <a:t> velikosti, než je tíha břemene a kladky.</a:t>
            </a:r>
          </a:p>
          <a:p>
            <a:pPr lvl="0"/>
            <a:r>
              <a:rPr lang="cs-CZ" sz="2500" dirty="0">
                <a:solidFill>
                  <a:prstClr val="black"/>
                </a:solidFill>
              </a:rPr>
              <a:t>Nevýhoda volné kladky- při zvedání je nutné zvedat samotnou kladku a působit směrem vzhůru stejně jako bez kladky. </a:t>
            </a:r>
          </a:p>
          <a:p>
            <a:pPr lvl="0"/>
            <a:r>
              <a:rPr lang="cs-CZ" sz="2500" dirty="0">
                <a:solidFill>
                  <a:prstClr val="black"/>
                </a:solidFill>
              </a:rPr>
              <a:t>Toto lze odstranit spojením volné a pevné kladky do kladkostroje.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6020" y="132885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2050" name="Picture 2" descr="http://www.sps-vitkovice.cz/vyuka/kladka/kladka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111" y="116632"/>
            <a:ext cx="225024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4157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Kladkostroj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je jednoduchý stroj, který vznikne spojením pevné kladky a volné kladky, příp. více kladek.</a:t>
            </a:r>
          </a:p>
          <a:p>
            <a:r>
              <a:rPr lang="cs-CZ" dirty="0" smtClean="0"/>
              <a:t>kombinuje výhody:</a:t>
            </a:r>
          </a:p>
          <a:p>
            <a:r>
              <a:rPr lang="cs-CZ" dirty="0" smtClean="0"/>
              <a:t>volné kladky - </a:t>
            </a:r>
            <a:r>
              <a:rPr lang="cs-CZ" i="1" dirty="0" smtClean="0"/>
              <a:t>ušetření poloviny síly(uzvedneme stejnou hmotnost, kterou sami vážíme)</a:t>
            </a:r>
            <a:endParaRPr lang="cs-CZ" dirty="0"/>
          </a:p>
          <a:p>
            <a:r>
              <a:rPr lang="cs-CZ" dirty="0" smtClean="0"/>
              <a:t>pevné kladky - </a:t>
            </a:r>
            <a:r>
              <a:rPr lang="cs-CZ" i="1" dirty="0" smtClean="0"/>
              <a:t>změna směru síly</a:t>
            </a:r>
            <a:r>
              <a:rPr lang="cs-CZ" dirty="0" smtClean="0"/>
              <a:t>. Např. těleso o tíze </a:t>
            </a:r>
            <a:r>
              <a:rPr lang="cs-CZ" i="1" dirty="0" smtClean="0"/>
              <a:t>G</a:t>
            </a:r>
            <a:r>
              <a:rPr lang="cs-CZ" dirty="0" smtClean="0"/>
              <a:t> lze zvednout kladkostrojem s 1 volnou a 1 pevnou kladkou silou asi </a:t>
            </a:r>
            <a:r>
              <a:rPr lang="cs-CZ" i="1" dirty="0" smtClean="0"/>
              <a:t>G</a:t>
            </a:r>
            <a:r>
              <a:rPr lang="cs-CZ" dirty="0" smtClean="0"/>
              <a:t>/2 směřující </a:t>
            </a:r>
            <a:r>
              <a:rPr lang="cs-CZ" i="1" dirty="0" smtClean="0"/>
              <a:t>dolů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 použití </a:t>
            </a:r>
            <a:r>
              <a:rPr lang="cs-CZ" i="1" dirty="0" smtClean="0"/>
              <a:t>více kladek</a:t>
            </a:r>
            <a:r>
              <a:rPr lang="cs-CZ" dirty="0" smtClean="0"/>
              <a:t> se potřebná síla </a:t>
            </a:r>
            <a:r>
              <a:rPr lang="cs-CZ" i="1" dirty="0" smtClean="0"/>
              <a:t>F</a:t>
            </a:r>
            <a:r>
              <a:rPr lang="cs-CZ" dirty="0" smtClean="0"/>
              <a:t> vypočte:</a:t>
            </a:r>
          </a:p>
          <a:p>
            <a:r>
              <a:rPr lang="cs-CZ" dirty="0" smtClean="0"/>
              <a:t> </a:t>
            </a:r>
            <a:r>
              <a:rPr lang="cs-CZ" i="1" dirty="0" smtClean="0"/>
              <a:t>F</a:t>
            </a:r>
            <a:r>
              <a:rPr lang="cs-CZ" dirty="0" smtClean="0"/>
              <a:t> = </a:t>
            </a:r>
            <a:r>
              <a:rPr lang="cs-CZ" i="1" dirty="0" smtClean="0"/>
              <a:t>G</a:t>
            </a:r>
            <a:r>
              <a:rPr lang="cs-CZ" dirty="0" smtClean="0"/>
              <a:t> / </a:t>
            </a:r>
            <a:r>
              <a:rPr lang="cs-CZ" i="1" dirty="0" smtClean="0"/>
              <a:t>n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i="1" dirty="0" smtClean="0"/>
              <a:t>G</a:t>
            </a:r>
            <a:r>
              <a:rPr lang="cs-CZ" dirty="0"/>
              <a:t>=</a:t>
            </a:r>
            <a:r>
              <a:rPr lang="cs-CZ" dirty="0" smtClean="0"/>
              <a:t>tíha břemene + volných kladek</a:t>
            </a:r>
          </a:p>
          <a:p>
            <a:r>
              <a:rPr lang="cs-CZ" i="1" dirty="0" smtClean="0"/>
              <a:t>N</a:t>
            </a:r>
            <a:r>
              <a:rPr lang="cs-CZ" dirty="0" smtClean="0"/>
              <a:t>=je počet provazů, na kterých volné kladky visí. </a:t>
            </a:r>
          </a:p>
          <a:p>
            <a:r>
              <a:rPr lang="cs-CZ" dirty="0" smtClean="0"/>
              <a:t>Tento vzorec platí POUZE pro kladkostroj se spojenými volnými kladkami Pro tzv. Archimédův kladkostroj platí-síla se zmenší </a:t>
            </a:r>
            <a:r>
              <a:rPr lang="cs-CZ" i="1" dirty="0" smtClean="0"/>
              <a:t>F</a:t>
            </a:r>
            <a:r>
              <a:rPr lang="cs-CZ" dirty="0" smtClean="0"/>
              <a:t> = </a:t>
            </a:r>
            <a:r>
              <a:rPr lang="cs-CZ" i="1" dirty="0" smtClean="0"/>
              <a:t>G</a:t>
            </a:r>
            <a:r>
              <a:rPr lang="cs-CZ" dirty="0" smtClean="0"/>
              <a:t> / </a:t>
            </a:r>
            <a:r>
              <a:rPr lang="cs-CZ" i="1" dirty="0" smtClean="0"/>
              <a:t>(2 na </a:t>
            </a:r>
            <a:r>
              <a:rPr lang="cs-CZ" i="1" dirty="0" err="1" smtClean="0"/>
              <a:t>ntou</a:t>
            </a:r>
            <a:r>
              <a:rPr lang="cs-CZ" i="1" dirty="0" smtClean="0"/>
              <a:t>)</a:t>
            </a:r>
            <a:endParaRPr lang="cs-CZ" dirty="0"/>
          </a:p>
          <a:p>
            <a:r>
              <a:rPr lang="cs-CZ" dirty="0" smtClean="0"/>
              <a:t>N=počet skutečně volných kladek.</a:t>
            </a:r>
          </a:p>
          <a:p>
            <a:r>
              <a:rPr lang="cs-CZ" dirty="0" smtClean="0"/>
              <a:t>Působící síly závisejí na druhu kladky.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5013176"/>
            <a:ext cx="2705100" cy="16859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44008" y="6371555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49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8177 0.17904 C -0.28177 0.35277 -0.1993 0.49433 -0.09861 0.49433 C 0.02049 0.49433 0.06337 0.33727 0.08125 0.24243 L 0.1 0.11612 C 0.11823 0.02105 0.16407 -0.13509 0.29827 -0.13509 C 0.38403 -0.13509 0.48195 0.00555 0.48195 0.17904 C 0.48195 0.35277 0.38403 0.49433 0.29827 0.49433 C 0.16407 0.49433 0.11823 0.33727 0.1 0.24243 L 0.08125 0.11612 C 0.06337 0.02105 0.02049 -0.13509 -0.09861 -0.13509 C -0.1993 -0.13509 -0.28177 0.00555 -0.28177 0.17904 Z " pathEditMode="relative" rAng="0" ptsTypes="ffFffff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77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Používají se různé </a:t>
            </a:r>
            <a:r>
              <a:rPr lang="cs-CZ" dirty="0"/>
              <a:t>strojní mechanismy, velmi často se jedná o specializované dopravní prostředky tzv. </a:t>
            </a:r>
            <a:r>
              <a:rPr lang="cs-CZ" dirty="0" smtClean="0"/>
              <a:t>zdvihadla </a:t>
            </a:r>
          </a:p>
          <a:p>
            <a:r>
              <a:rPr lang="cs-CZ" dirty="0" smtClean="0"/>
              <a:t>dále </a:t>
            </a:r>
            <a:r>
              <a:rPr lang="cs-CZ" dirty="0"/>
              <a:t>se kladky a kladkostroje používají pro napínání drátů elektrického vedení, vypínání plachtoví na jachtách, při stavbách drátěných ohrad či plotů apod.</a:t>
            </a:r>
          </a:p>
          <a:p>
            <a:r>
              <a:rPr lang="cs-CZ" dirty="0"/>
              <a:t>Nejběžnějšími a nejznámějšími stroji jsou :</a:t>
            </a:r>
          </a:p>
          <a:p>
            <a:pPr>
              <a:buFont typeface="Arial"/>
              <a:buChar char="•"/>
            </a:pPr>
            <a:r>
              <a:rPr lang="cs-CZ" dirty="0"/>
              <a:t>jeřáb</a:t>
            </a:r>
          </a:p>
          <a:p>
            <a:pPr>
              <a:buFont typeface="Arial"/>
              <a:buChar char="•"/>
            </a:pPr>
            <a:r>
              <a:rPr lang="cs-CZ" dirty="0"/>
              <a:t>výtah </a:t>
            </a:r>
            <a:endParaRPr lang="cs-CZ" dirty="0" smtClean="0"/>
          </a:p>
          <a:p>
            <a:pPr>
              <a:buFont typeface="Arial"/>
              <a:buChar char="•"/>
            </a:pPr>
            <a:r>
              <a:rPr lang="cs-CZ" dirty="0" smtClean="0"/>
              <a:t>vrátek </a:t>
            </a:r>
            <a:r>
              <a:rPr lang="cs-CZ" dirty="0"/>
              <a:t>- nejčastěji používaný na stavbách (kupř. při hloubení kopaných </a:t>
            </a:r>
            <a:r>
              <a:rPr lang="cs-CZ" dirty="0" smtClean="0"/>
              <a:t>studen)</a:t>
            </a:r>
            <a:endParaRPr lang="cs-CZ" dirty="0"/>
          </a:p>
          <a:p>
            <a:pPr>
              <a:buFont typeface="Arial"/>
              <a:buChar char="•"/>
            </a:pPr>
            <a:r>
              <a:rPr lang="cs-CZ" dirty="0"/>
              <a:t>napínák drátů a lan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83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hledání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cs.wikipedia.org/wiki/Kladka</a:t>
            </a:r>
            <a:endParaRPr lang="cs-CZ" dirty="0" smtClean="0"/>
          </a:p>
          <a:p>
            <a:r>
              <a:rPr lang="cs-CZ" dirty="0" smtClean="0"/>
              <a:t>obr. 1</a:t>
            </a:r>
            <a:r>
              <a:rPr lang="cs-CZ" dirty="0"/>
              <a:t>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www.emporo.cz/fotocache/bigorig/490.jpg</a:t>
            </a:r>
            <a:endParaRPr lang="cs-CZ" dirty="0" smtClean="0"/>
          </a:p>
          <a:p>
            <a:r>
              <a:rPr lang="cs-CZ" dirty="0" smtClean="0"/>
              <a:t>obr. 2</a:t>
            </a:r>
            <a:r>
              <a:rPr lang="cs-CZ" dirty="0"/>
              <a:t>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www.sps-vitkovice.cz/vyuka/kladka/kladka.png</a:t>
            </a:r>
            <a:endParaRPr lang="cs-CZ" dirty="0" smtClean="0"/>
          </a:p>
          <a:p>
            <a:r>
              <a:rPr lang="cs-CZ" dirty="0" smtClean="0"/>
              <a:t>obr. 3</a:t>
            </a:r>
            <a:r>
              <a:rPr lang="cs-CZ" dirty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www.techmania.cz/edutorium/data/fil_0890.gif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37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111</TotalTime>
  <Words>447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Lékárna</vt:lpstr>
      <vt:lpstr>Prezentace aplikace PowerPoint</vt:lpstr>
      <vt:lpstr>Kladky</vt:lpstr>
      <vt:lpstr>Pevná kladka</vt:lpstr>
      <vt:lpstr>Volná Kladka</vt:lpstr>
      <vt:lpstr>Kladkostroj</vt:lpstr>
      <vt:lpstr>Využití v praxi</vt:lpstr>
      <vt:lpstr>Zdroje hledání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Aneta</dc:creator>
  <cp:lastModifiedBy>root</cp:lastModifiedBy>
  <cp:revision>26</cp:revision>
  <dcterms:created xsi:type="dcterms:W3CDTF">2011-03-31T14:02:52Z</dcterms:created>
  <dcterms:modified xsi:type="dcterms:W3CDTF">2013-05-29T06:10:36Z</dcterms:modified>
</cp:coreProperties>
</file>