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3"/>
  </p:notesMasterIdLst>
  <p:sldIdLst>
    <p:sldId id="272" r:id="rId2"/>
    <p:sldId id="273" r:id="rId3"/>
    <p:sldId id="256" r:id="rId4"/>
    <p:sldId id="258" r:id="rId5"/>
    <p:sldId id="267" r:id="rId6"/>
    <p:sldId id="269" r:id="rId7"/>
    <p:sldId id="261" r:id="rId8"/>
    <p:sldId id="270" r:id="rId9"/>
    <p:sldId id="259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</a:t>
          </a:r>
          <a:r>
            <a:rPr lang="cs-CZ" sz="2000" baseline="0" dirty="0" smtClean="0">
              <a:solidFill>
                <a:srgbClr val="FF0000"/>
              </a:solidFill>
            </a:rPr>
            <a:t>52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04_VLA+PŘÍ_20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Ludmila Kašpárková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FF0000"/>
              </a:solidFill>
            </a:rPr>
            <a:t>VLA – 4.A – Jan Hus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60010A-E291-46FA-A511-75827688890E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515FAD7-C0F9-4532-8834-E8997A3C88A2}" type="presOf" srcId="{D1B46980-6531-4606-95E6-44980827E919}" destId="{2BE915AB-18AA-4053-B92C-3BFC9ED204BB}" srcOrd="1" destOrd="0" presId="urn:microsoft.com/office/officeart/2005/8/layout/target3"/>
    <dgm:cxn modelId="{1938426F-67C7-49C8-91BA-DCDA6205C7B4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085FFE3-515C-47ED-B996-3ED6E660B3E3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55DC3DD-037F-4F96-B492-FF36F5AB356F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4FE66E8-E6D6-4816-B195-BACEBA9B28BB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286161C-FA02-4A88-B5B0-C94846A842A3}" type="presOf" srcId="{D8197B8C-B260-4A16-BDF4-0947B075E274}" destId="{5A5FFA88-C948-4069-8E93-59FA12366E83}" srcOrd="1" destOrd="0" presId="urn:microsoft.com/office/officeart/2005/8/layout/target3"/>
    <dgm:cxn modelId="{64633843-1DCE-40B4-BDE7-C1E9956C025C}" type="presOf" srcId="{4C35D32F-0EAB-4CD7-82EE-45574DC2A586}" destId="{890E4F0B-2866-4A3F-A3C7-2A14B1797930}" srcOrd="1" destOrd="0" presId="urn:microsoft.com/office/officeart/2005/8/layout/target3"/>
    <dgm:cxn modelId="{29EB6433-B1EE-4ADF-8E30-451EFABF94AB}" type="presOf" srcId="{757F3AB3-0718-4624-B441-E567A8F0AB56}" destId="{333A1088-737F-45CB-B68E-254E46348037}" srcOrd="0" destOrd="0" presId="urn:microsoft.com/office/officeart/2005/8/layout/target3"/>
    <dgm:cxn modelId="{D4329EEB-C2BB-45E9-9B24-9456F4FBD6AF}" type="presOf" srcId="{D8197B8C-B260-4A16-BDF4-0947B075E274}" destId="{25B08C86-7E15-44DC-BE7F-FFB55DD49D12}" srcOrd="0" destOrd="0" presId="urn:microsoft.com/office/officeart/2005/8/layout/target3"/>
    <dgm:cxn modelId="{83926F1C-895A-4242-B750-066F356BA83B}" type="presOf" srcId="{D1D4F407-5343-4D3F-B5B9-D407B03CAEB4}" destId="{AED2198E-93D5-4001-81B4-73124B309672}" srcOrd="1" destOrd="0" presId="urn:microsoft.com/office/officeart/2005/8/layout/target3"/>
    <dgm:cxn modelId="{8BEAD623-F4B9-4C0F-801E-D55760288E6C}" type="presParOf" srcId="{333A1088-737F-45CB-B68E-254E46348037}" destId="{F5ABB229-8D3B-4694-996A-96F23CF14429}" srcOrd="0" destOrd="0" presId="urn:microsoft.com/office/officeart/2005/8/layout/target3"/>
    <dgm:cxn modelId="{434D4A08-99FA-4217-BA8F-8F1823A7B274}" type="presParOf" srcId="{333A1088-737F-45CB-B68E-254E46348037}" destId="{F41139FD-01EE-4571-8B17-4FB00FC51163}" srcOrd="1" destOrd="0" presId="urn:microsoft.com/office/officeart/2005/8/layout/target3"/>
    <dgm:cxn modelId="{CF8AE305-6B95-44EA-AEF5-0992D8B0A66C}" type="presParOf" srcId="{333A1088-737F-45CB-B68E-254E46348037}" destId="{D005CE8C-CC26-4C3E-AC11-E15060ECD759}" srcOrd="2" destOrd="0" presId="urn:microsoft.com/office/officeart/2005/8/layout/target3"/>
    <dgm:cxn modelId="{9ACCBF75-574A-41DB-A4E1-6A2A07D15936}" type="presParOf" srcId="{333A1088-737F-45CB-B68E-254E46348037}" destId="{2C702D82-9B77-49B7-9568-BB8EB47C3372}" srcOrd="3" destOrd="0" presId="urn:microsoft.com/office/officeart/2005/8/layout/target3"/>
    <dgm:cxn modelId="{C888A93A-2AB7-4CB3-92F1-2A0F8416FDBB}" type="presParOf" srcId="{333A1088-737F-45CB-B68E-254E46348037}" destId="{A52A0455-90FF-4808-ABD0-F02540D31D5A}" srcOrd="4" destOrd="0" presId="urn:microsoft.com/office/officeart/2005/8/layout/target3"/>
    <dgm:cxn modelId="{4F75680D-095C-4E38-85B4-7ECDD769CA5C}" type="presParOf" srcId="{333A1088-737F-45CB-B68E-254E46348037}" destId="{6140AFEC-043D-4C43-A2F9-D0F5331DF3A3}" srcOrd="5" destOrd="0" presId="urn:microsoft.com/office/officeart/2005/8/layout/target3"/>
    <dgm:cxn modelId="{1B347A5E-37C4-4DDA-A837-DF2C857716DC}" type="presParOf" srcId="{333A1088-737F-45CB-B68E-254E46348037}" destId="{9358AC05-5D7D-4327-9F80-1AD486AEA664}" srcOrd="6" destOrd="0" presId="urn:microsoft.com/office/officeart/2005/8/layout/target3"/>
    <dgm:cxn modelId="{F9A4B72E-6EA2-49D0-8EC2-5B96A79732D5}" type="presParOf" srcId="{333A1088-737F-45CB-B68E-254E46348037}" destId="{313FC574-E1CD-4FB4-B054-0B805CE0447D}" srcOrd="7" destOrd="0" presId="urn:microsoft.com/office/officeart/2005/8/layout/target3"/>
    <dgm:cxn modelId="{40049C60-82E5-4FA5-AABB-A513BE580F67}" type="presParOf" srcId="{333A1088-737F-45CB-B68E-254E46348037}" destId="{619D679B-A015-4ECF-8348-D1034C574F40}" srcOrd="8" destOrd="0" presId="urn:microsoft.com/office/officeart/2005/8/layout/target3"/>
    <dgm:cxn modelId="{6B4962A2-6551-4491-919A-CC0362BAA722}" type="presParOf" srcId="{333A1088-737F-45CB-B68E-254E46348037}" destId="{322283A8-4A27-4CDA-BAE3-F381106A9174}" srcOrd="9" destOrd="0" presId="urn:microsoft.com/office/officeart/2005/8/layout/target3"/>
    <dgm:cxn modelId="{B2112152-2BD9-491D-A232-DD8D1A99B861}" type="presParOf" srcId="{333A1088-737F-45CB-B68E-254E46348037}" destId="{FFC9F71D-1B4F-4AD9-A4A6-86ADEFC8AF5C}" srcOrd="10" destOrd="0" presId="urn:microsoft.com/office/officeart/2005/8/layout/target3"/>
    <dgm:cxn modelId="{75D75B23-5F11-405C-BF14-A7E66A299565}" type="presParOf" srcId="{333A1088-737F-45CB-B68E-254E46348037}" destId="{25B08C86-7E15-44DC-BE7F-FFB55DD49D12}" srcOrd="11" destOrd="0" presId="urn:microsoft.com/office/officeart/2005/8/layout/target3"/>
    <dgm:cxn modelId="{3175318C-62AD-4826-B31D-A99D5812A5AC}" type="presParOf" srcId="{333A1088-737F-45CB-B68E-254E46348037}" destId="{76644BE8-9D7C-4C09-B250-3D10AF48CBB7}" srcOrd="12" destOrd="0" presId="urn:microsoft.com/office/officeart/2005/8/layout/target3"/>
    <dgm:cxn modelId="{842418B1-F604-4924-A719-D85A7597E406}" type="presParOf" srcId="{333A1088-737F-45CB-B68E-254E46348037}" destId="{EE85B701-7295-41C0-BA7A-34D3756A2AE6}" srcOrd="13" destOrd="0" presId="urn:microsoft.com/office/officeart/2005/8/layout/target3"/>
    <dgm:cxn modelId="{CCC8DCCB-5671-4E27-A8EB-F059CE756661}" type="presParOf" srcId="{333A1088-737F-45CB-B68E-254E46348037}" destId="{8BEBB6EC-1DAA-4CAC-8A25-BC0FCBD5DBD5}" srcOrd="14" destOrd="0" presId="urn:microsoft.com/office/officeart/2005/8/layout/target3"/>
    <dgm:cxn modelId="{4119A4E3-CD29-4770-AE18-19A177B7212C}" type="presParOf" srcId="{333A1088-737F-45CB-B68E-254E46348037}" destId="{AED2198E-93D5-4001-81B4-73124B309672}" srcOrd="15" destOrd="0" presId="urn:microsoft.com/office/officeart/2005/8/layout/target3"/>
    <dgm:cxn modelId="{262C0BF0-4E34-4A7E-BA23-DCFDBE6F368D}" type="presParOf" srcId="{333A1088-737F-45CB-B68E-254E46348037}" destId="{2BE915AB-18AA-4053-B92C-3BFC9ED204BB}" srcOrd="16" destOrd="0" presId="urn:microsoft.com/office/officeart/2005/8/layout/target3"/>
    <dgm:cxn modelId="{D863F13E-3E6F-4DE6-BDFD-AC2010182737}" type="presParOf" srcId="{333A1088-737F-45CB-B68E-254E46348037}" destId="{6BB5E863-4638-4E1D-BFDE-399D028AC4ED}" srcOrd="17" destOrd="0" presId="urn:microsoft.com/office/officeart/2005/8/layout/target3"/>
    <dgm:cxn modelId="{73164498-6CD1-494E-B021-E818C0E524B5}" type="presParOf" srcId="{333A1088-737F-45CB-B68E-254E46348037}" destId="{5A5FFA88-C948-4069-8E93-59FA12366E83}" srcOrd="18" destOrd="0" presId="urn:microsoft.com/office/officeart/2005/8/layout/target3"/>
    <dgm:cxn modelId="{95483629-9CC6-4B2C-963A-E3C2A8A4ABA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Ludmila Kašpárková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</a:t>
          </a:r>
          <a:r>
            <a:rPr lang="cs-CZ" sz="2000" kern="1200" baseline="0" dirty="0" smtClean="0">
              <a:solidFill>
                <a:srgbClr val="FF0000"/>
              </a:solidFill>
            </a:rPr>
            <a:t>52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04_VLA+PŘÍ_20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VLA – 4.A – Jan Hus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2E462B-84D9-446A-9CEE-E68B2039A0CB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4FBE1D-23FE-4621-97B9-A685CC8BB4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15.11.2011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6/Betlemska_kaple.jpg/220px-Betlemska_kaple.jpg" TargetMode="External"/><Relationship Id="rId2" Type="http://schemas.openxmlformats.org/officeDocument/2006/relationships/hyperlink" Target="http://gop.pilsedu.cz:8080/redakcni_systemy/wiki/index.php/Karel_IV.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e/e1/Muttich,_Kamil_Vladislav_-_Mistr_Jan_Hus_na_hranici_v_Kostnici_1415.jpg/220px-Muttich,_Kamil_Vladislav_-_Mistr_Jan_Hus_na_hranici_v_Kostnici_1415.jpg" TargetMode="External"/><Relationship Id="rId5" Type="http://schemas.openxmlformats.org/officeDocument/2006/relationships/hyperlink" Target="http://t1.gstatic.com/images?q=tbn:ANd9GcTwngFmbZpOixwXTCG2Ebj-3CTEhs--84-5apZqFb4Qhtrlvi7J" TargetMode="External"/><Relationship Id="rId4" Type="http://schemas.openxmlformats.org/officeDocument/2006/relationships/hyperlink" Target="http://t2.gstatic.com/images?q=tbn:ANd9GcS8u1kGzg0VZT1WzVvU89xQ_FApDRWjRoUxKrTktNkLTQGszx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je určen pro žáky 4. ročníku, je určen k </a:t>
            </a:r>
            <a:r>
              <a:rPr lang="cs-CZ" sz="2000" dirty="0" smtClean="0"/>
              <a:t>vyvození </a:t>
            </a:r>
            <a:r>
              <a:rPr lang="cs-CZ" sz="2000" dirty="0" smtClean="0"/>
              <a:t>učiva.</a:t>
            </a:r>
          </a:p>
          <a:p>
            <a:r>
              <a:rPr lang="cs-CZ" sz="2000" dirty="0" smtClean="0"/>
              <a:t>Materiál obsahuje prezentaci se </a:t>
            </a:r>
            <a:r>
              <a:rPr lang="cs-CZ" sz="2000" dirty="0" smtClean="0"/>
              <a:t>snímky a textem k učivu o Janu Husovi.</a:t>
            </a:r>
            <a:endParaRPr lang="cs-CZ" sz="2000" dirty="0" smtClean="0"/>
          </a:p>
          <a:p>
            <a:r>
              <a:rPr lang="cs-CZ" sz="2000" dirty="0" smtClean="0"/>
              <a:t>Žáci </a:t>
            </a:r>
            <a:r>
              <a:rPr lang="cs-CZ" sz="2000" dirty="0" smtClean="0"/>
              <a:t>se seznamují s významným</a:t>
            </a:r>
            <a:r>
              <a:rPr lang="cs-CZ" sz="2000" dirty="0" smtClean="0"/>
              <a:t> </a:t>
            </a:r>
            <a:r>
              <a:rPr lang="cs-CZ" sz="2000" dirty="0" smtClean="0"/>
              <a:t>českým náboženským reformátorem, kazatelem </a:t>
            </a:r>
            <a:r>
              <a:rPr lang="cs-CZ" sz="2000" dirty="0" smtClean="0"/>
              <a:t>a </a:t>
            </a:r>
            <a:r>
              <a:rPr lang="cs-CZ" sz="2000" dirty="0" smtClean="0"/>
              <a:t>myslitelem. </a:t>
            </a:r>
            <a:endParaRPr lang="cs-CZ" sz="2000" dirty="0" smtClean="0"/>
          </a:p>
          <a:p>
            <a:r>
              <a:rPr lang="cs-CZ" sz="2000" dirty="0" smtClean="0"/>
              <a:t>Klíčová slova: </a:t>
            </a:r>
            <a:r>
              <a:rPr lang="cs-CZ" sz="2000" dirty="0" smtClean="0"/>
              <a:t>kněz - kazatel, křesťanství, odpustky, kacíř, církevní sněm</a:t>
            </a:r>
            <a:endParaRPr lang="cs-CZ" sz="2000" dirty="0" smtClean="0"/>
          </a:p>
          <a:p>
            <a:r>
              <a:rPr lang="cs-CZ" sz="2000" dirty="0" smtClean="0"/>
              <a:t>Žáci </a:t>
            </a:r>
            <a:r>
              <a:rPr lang="cs-CZ" sz="2000" dirty="0" smtClean="0"/>
              <a:t>poslouchali výklad učiva pozorně a se </a:t>
            </a:r>
            <a:r>
              <a:rPr lang="cs-CZ" sz="2000" dirty="0" smtClean="0"/>
              <a:t>zaujetím.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Jan Hus</a:t>
            </a:r>
            <a:endParaRPr lang="cs-CZ" sz="2000" b="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pl-PL" dirty="0" smtClean="0"/>
          </a:p>
          <a:p>
            <a:r>
              <a:rPr lang="pl-PL" dirty="0" smtClean="0"/>
              <a:t>Narodil se roku </a:t>
            </a:r>
            <a:r>
              <a:rPr lang="pl-PL" b="1" dirty="0" smtClean="0">
                <a:solidFill>
                  <a:schemeClr val="accent1"/>
                </a:solidFill>
              </a:rPr>
              <a:t>1371</a:t>
            </a:r>
            <a:r>
              <a:rPr lang="pl-PL" dirty="0" smtClean="0"/>
              <a:t> </a:t>
            </a:r>
            <a:r>
              <a:rPr lang="pl-PL" dirty="0" smtClean="0"/>
              <a:t>v Husinci u </a:t>
            </a:r>
            <a:r>
              <a:rPr lang="pl-PL" dirty="0" smtClean="0"/>
              <a:t>Prachatic.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    6. července 1415 </a:t>
            </a:r>
            <a:r>
              <a:rPr lang="cs-CZ" dirty="0" smtClean="0"/>
              <a:t>b</a:t>
            </a:r>
            <a:r>
              <a:rPr lang="pl-PL" dirty="0" smtClean="0"/>
              <a:t>yl upálen Kostnici.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3429000"/>
            <a:ext cx="2664296" cy="2708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1691681" y="6161187"/>
            <a:ext cx="173627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solidFill>
                  <a:prstClr val="black"/>
                </a:solidFill>
              </a:rPr>
              <a:t>             Obr. 1</a:t>
            </a:r>
            <a:endParaRPr lang="cs-CZ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4581128"/>
            <a:ext cx="2568285" cy="192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aseline="300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                           </a:t>
            </a:r>
            <a:endParaRPr lang="cs-CZ" baseline="300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8183880" cy="418795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5400" baseline="-25000" dirty="0" smtClean="0">
                <a:solidFill>
                  <a:schemeClr val="accent5">
                    <a:lumMod val="50000"/>
                  </a:schemeClr>
                </a:solidFill>
              </a:rPr>
              <a:t>Mistr </a:t>
            </a:r>
            <a:r>
              <a:rPr lang="cs-CZ" sz="5400" baseline="-25000" dirty="0" smtClean="0">
                <a:solidFill>
                  <a:schemeClr val="accent5">
                    <a:lumMod val="50000"/>
                  </a:schemeClr>
                </a:solidFill>
              </a:rPr>
              <a:t>Jan </a:t>
            </a:r>
            <a:r>
              <a:rPr lang="cs-CZ" sz="5400" baseline="-25000" dirty="0" smtClean="0">
                <a:solidFill>
                  <a:schemeClr val="accent5">
                    <a:lumMod val="50000"/>
                  </a:schemeClr>
                </a:solidFill>
              </a:rPr>
              <a:t>Hus</a:t>
            </a:r>
          </a:p>
          <a:p>
            <a:pPr>
              <a:buNone/>
            </a:pPr>
            <a:endParaRPr lang="cs-CZ" sz="5400" baseline="-25000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800" dirty="0" smtClean="0"/>
              <a:t>moudrý a čestný kněz</a:t>
            </a:r>
          </a:p>
          <a:p>
            <a:r>
              <a:rPr lang="cs-CZ" sz="2800" dirty="0" smtClean="0"/>
              <a:t>profesor na Karlově univerzitě</a:t>
            </a:r>
          </a:p>
          <a:p>
            <a:r>
              <a:rPr lang="cs-CZ" sz="2800" dirty="0" smtClean="0"/>
              <a:t>kázal v Betlémské kapli na Starém Městě v Praze</a:t>
            </a:r>
          </a:p>
          <a:p>
            <a:r>
              <a:rPr lang="cs-CZ" sz="2800" dirty="0" smtClean="0"/>
              <a:t>vyzýval církev, aby:</a:t>
            </a:r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            </a:t>
            </a: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-</a:t>
            </a:r>
            <a:r>
              <a:rPr lang="cs-CZ" sz="2800" dirty="0" smtClean="0"/>
              <a:t> se vzdala svého majetku</a:t>
            </a:r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            </a:t>
            </a: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-</a:t>
            </a:r>
            <a:r>
              <a:rPr lang="cs-CZ" sz="2800" dirty="0" smtClean="0"/>
              <a:t> pomáhala všem chudým a trpícím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228184" y="6488668"/>
            <a:ext cx="10050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aseline="30000" dirty="0" smtClean="0"/>
              <a:t>         Obr</a:t>
            </a:r>
            <a:r>
              <a:rPr lang="cs-CZ" baseline="30000" dirty="0" smtClean="0"/>
              <a:t>. 2 </a:t>
            </a:r>
            <a:endParaRPr lang="cs-CZ" dirty="0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484784"/>
            <a:ext cx="3372004" cy="4932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800" baseline="30000" dirty="0" smtClean="0">
                <a:solidFill>
                  <a:schemeClr val="accent1"/>
                </a:solidFill>
              </a:rPr>
              <a:t>             </a:t>
            </a:r>
            <a:br>
              <a:rPr lang="cs-CZ" sz="3800" baseline="30000" dirty="0" smtClean="0">
                <a:solidFill>
                  <a:schemeClr val="accent1"/>
                </a:solidFill>
              </a:rPr>
            </a:br>
            <a:r>
              <a:rPr lang="cs-CZ" sz="3800" baseline="30000" dirty="0" smtClean="0">
                <a:solidFill>
                  <a:schemeClr val="accent1"/>
                </a:solidFill>
              </a:rPr>
              <a:t> </a:t>
            </a:r>
            <a:r>
              <a:rPr lang="cs-CZ" sz="3800" baseline="30000" dirty="0" smtClean="0">
                <a:solidFill>
                  <a:schemeClr val="accent1"/>
                </a:solidFill>
              </a:rPr>
              <a:t>               </a:t>
            </a:r>
            <a:r>
              <a:rPr lang="sv-SE" sz="3800" baseline="30000" dirty="0" smtClean="0">
                <a:solidFill>
                  <a:schemeClr val="accent5">
                    <a:lumMod val="50000"/>
                  </a:schemeClr>
                </a:solidFill>
              </a:rPr>
              <a:t>Mistr </a:t>
            </a:r>
            <a:r>
              <a:rPr lang="sv-SE" sz="3800" baseline="30000" dirty="0" smtClean="0">
                <a:solidFill>
                  <a:schemeClr val="accent5">
                    <a:lumMod val="50000"/>
                  </a:schemeClr>
                </a:solidFill>
              </a:rPr>
              <a:t>Jan Hus káže v </a:t>
            </a:r>
            <a:r>
              <a:rPr lang="sv-SE" sz="3800" baseline="30000" dirty="0" smtClean="0">
                <a:solidFill>
                  <a:schemeClr val="accent5">
                    <a:lumMod val="50000"/>
                  </a:schemeClr>
                </a:solidFill>
              </a:rPr>
              <a:t>Betl</a:t>
            </a:r>
            <a:r>
              <a:rPr lang="cs-CZ" sz="3800" baseline="30000" dirty="0" smtClean="0">
                <a:solidFill>
                  <a:schemeClr val="accent5">
                    <a:lumMod val="50000"/>
                  </a:schemeClr>
                </a:solidFill>
              </a:rPr>
              <a:t>é</a:t>
            </a:r>
            <a:r>
              <a:rPr lang="sv-SE" sz="3800" baseline="30000" dirty="0" smtClean="0">
                <a:solidFill>
                  <a:schemeClr val="accent5">
                    <a:lumMod val="50000"/>
                  </a:schemeClr>
                </a:solidFill>
              </a:rPr>
              <a:t>mské</a:t>
            </a:r>
            <a:r>
              <a:rPr lang="cs-CZ" sz="3800" baseline="300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sv-SE" sz="3800" baseline="30000" dirty="0" smtClean="0">
                <a:solidFill>
                  <a:schemeClr val="accent5">
                    <a:lumMod val="50000"/>
                  </a:schemeClr>
                </a:solidFill>
              </a:rPr>
              <a:t>kapli</a:t>
            </a:r>
            <a:r>
              <a:rPr lang="cs-CZ" sz="3800" baseline="30000" dirty="0" smtClean="0">
                <a:solidFill>
                  <a:schemeClr val="accent5">
                    <a:lumMod val="50000"/>
                  </a:schemeClr>
                </a:solidFill>
              </a:rPr>
              <a:t>. </a:t>
            </a:r>
            <a:br>
              <a:rPr lang="cs-CZ" sz="3800" baseline="30000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cs-CZ" sz="3800" baseline="300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800" baseline="30000" dirty="0" smtClean="0">
                <a:solidFill>
                  <a:schemeClr val="accent5">
                    <a:lumMod val="50000"/>
                  </a:schemeClr>
                </a:solidFill>
              </a:rPr>
              <a:t>                      </a:t>
            </a:r>
            <a:r>
              <a:rPr lang="cs-CZ" sz="2000" dirty="0" smtClean="0"/>
              <a:t>Prostí </a:t>
            </a:r>
            <a:r>
              <a:rPr lang="cs-CZ" sz="2000" dirty="0" smtClean="0"/>
              <a:t>lidé ho nadšeně </a:t>
            </a:r>
            <a:r>
              <a:rPr lang="cs-CZ" sz="2000" dirty="0" smtClean="0"/>
              <a:t>poslouchají.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baseline="30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64223" y="3244334"/>
            <a:ext cx="6155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aseline="30000" dirty="0" smtClean="0"/>
              <a:t>Obr. 2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 rot="10800000" flipV="1">
            <a:off x="6372198" y="6030122"/>
            <a:ext cx="178735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aseline="30000" dirty="0" smtClean="0">
                <a:solidFill>
                  <a:prstClr val="black"/>
                </a:solidFill>
              </a:rPr>
              <a:t>      Obr</a:t>
            </a:r>
            <a:r>
              <a:rPr lang="cs-CZ" baseline="30000" dirty="0" smtClean="0">
                <a:solidFill>
                  <a:prstClr val="black"/>
                </a:solidFill>
              </a:rPr>
              <a:t>. </a:t>
            </a:r>
            <a:r>
              <a:rPr lang="cs-CZ" baseline="30000" dirty="0" smtClean="0">
                <a:solidFill>
                  <a:prstClr val="black"/>
                </a:solidFill>
              </a:rPr>
              <a:t>3 </a:t>
            </a:r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6635080" cy="1152128"/>
          </a:xfrm>
        </p:spPr>
        <p:txBody>
          <a:bodyPr>
            <a:normAutofit/>
          </a:bodyPr>
          <a:lstStyle/>
          <a:p>
            <a:r>
              <a:rPr lang="cs-CZ" sz="5400" b="0" cap="none" baseline="-25000" dirty="0" smtClean="0">
                <a:latin typeface="+mn-lt"/>
              </a:rPr>
              <a:t>Prohlášení Jana Husa za kacíře</a:t>
            </a:r>
            <a:br>
              <a:rPr lang="cs-CZ" sz="5400" b="0" cap="none" baseline="-25000" dirty="0" smtClean="0">
                <a:latin typeface="+mn-lt"/>
              </a:rPr>
            </a:br>
            <a:endParaRPr lang="cs-CZ" sz="2800" b="0" cap="none" baseline="30000" dirty="0"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32856"/>
            <a:ext cx="5410944" cy="576064"/>
          </a:xfrm>
        </p:spPr>
        <p:txBody>
          <a:bodyPr>
            <a:normAutofit/>
          </a:bodyPr>
          <a:lstStyle/>
          <a:p>
            <a:r>
              <a:rPr lang="cs-CZ" sz="4400" baseline="10000" dirty="0" smtClean="0">
                <a:solidFill>
                  <a:schemeClr val="accent5">
                    <a:lumMod val="50000"/>
                  </a:schemeClr>
                </a:solidFill>
              </a:rPr>
              <a:t>           (zrádce křesťanství)</a:t>
            </a:r>
            <a:endParaRPr lang="cs-CZ" sz="4400" baseline="10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492896"/>
            <a:ext cx="8153400" cy="3633267"/>
          </a:xfrm>
        </p:spPr>
        <p:txBody>
          <a:bodyPr/>
          <a:lstStyle/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Bohatí </a:t>
            </a:r>
            <a:r>
              <a:rPr lang="cs-CZ" sz="2800" dirty="0" smtClean="0"/>
              <a:t>se začali obávat o svůj </a:t>
            </a:r>
            <a:r>
              <a:rPr lang="cs-CZ" sz="2800" dirty="0" smtClean="0"/>
              <a:t>majetek.</a:t>
            </a:r>
          </a:p>
          <a:p>
            <a:r>
              <a:rPr lang="cs-CZ" sz="2800" dirty="0" smtClean="0"/>
              <a:t>Donutili Husa </a:t>
            </a:r>
            <a:r>
              <a:rPr lang="cs-CZ" sz="2800" dirty="0" smtClean="0"/>
              <a:t>odejít z Prahy na venkov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Jan Hus se bránil proti obviněním církve.</a:t>
            </a:r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7261" y="1124745"/>
            <a:ext cx="7199195" cy="46207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aseline="30000" dirty="0" smtClean="0">
                <a:solidFill>
                  <a:schemeClr val="accent5">
                    <a:lumMod val="50000"/>
                  </a:schemeClr>
                </a:solidFill>
              </a:rPr>
              <a:t>    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200" baseline="30000" dirty="0" smtClean="0">
                <a:solidFill>
                  <a:schemeClr val="accent5">
                    <a:lumMod val="50000"/>
                  </a:schemeClr>
                </a:solidFill>
              </a:rPr>
              <a:t>Husovo kazatelské působení pod širým nebem na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200" baseline="30000" dirty="0" smtClean="0">
                <a:solidFill>
                  <a:schemeClr val="accent5">
                    <a:lumMod val="50000"/>
                  </a:schemeClr>
                </a:solidFill>
              </a:rPr>
              <a:t>venkově.         </a:t>
            </a:r>
            <a:endParaRPr lang="cs-CZ" sz="3200" baseline="30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64223" y="5805264"/>
            <a:ext cx="441223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aseline="30000" dirty="0" smtClean="0"/>
              <a:t>                                                                                         Obr</a:t>
            </a:r>
            <a:r>
              <a:rPr lang="cs-CZ" baseline="30000" dirty="0" smtClean="0"/>
              <a:t>. 4 </a:t>
            </a:r>
            <a:endParaRPr lang="cs-CZ" dirty="0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363272" cy="1412022"/>
          </a:xfrm>
        </p:spPr>
        <p:txBody>
          <a:bodyPr>
            <a:normAutofit/>
          </a:bodyPr>
          <a:lstStyle/>
          <a:p>
            <a:r>
              <a:rPr lang="cs-CZ" sz="5400" b="0" cap="none" baseline="-24000" dirty="0" smtClean="0">
                <a:latin typeface="+mn-lt"/>
              </a:rPr>
              <a:t>Pozvání Jana Husa na církevní sněm </a:t>
            </a:r>
            <a:endParaRPr lang="cs-CZ" sz="5400" b="0" cap="none" baseline="-24000" dirty="0"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67544" y="1412776"/>
            <a:ext cx="7272808" cy="698500"/>
          </a:xfrm>
        </p:spPr>
        <p:txBody>
          <a:bodyPr>
            <a:normAutofit/>
          </a:bodyPr>
          <a:lstStyle/>
          <a:p>
            <a:r>
              <a:rPr lang="cs-CZ" sz="4400" baseline="-25000" dirty="0" smtClean="0">
                <a:solidFill>
                  <a:schemeClr val="accent5">
                    <a:lumMod val="50000"/>
                  </a:schemeClr>
                </a:solidFill>
              </a:rPr>
              <a:t>         (německé město Kostnice)</a:t>
            </a:r>
            <a:endParaRPr lang="cs-CZ" sz="4400" baseline="-25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Hus chtěl přesvědčit představitele církve o své pravdě.</a:t>
            </a:r>
          </a:p>
          <a:p>
            <a:r>
              <a:rPr lang="cs-CZ" sz="2800" dirty="0" smtClean="0"/>
              <a:t>Nedbal varování přátel, že se vydává do rukou svých nepřátel.</a:t>
            </a:r>
          </a:p>
          <a:p>
            <a:r>
              <a:rPr lang="cs-CZ" sz="2800" dirty="0" smtClean="0"/>
              <a:t>Církev nechtěla slyšet jeho názory.</a:t>
            </a:r>
          </a:p>
          <a:p>
            <a:r>
              <a:rPr lang="cs-CZ" sz="2800" dirty="0" smtClean="0"/>
              <a:t>Byl uvězněn.</a:t>
            </a:r>
          </a:p>
          <a:p>
            <a:r>
              <a:rPr lang="cs-CZ" sz="2800" dirty="0" smtClean="0"/>
              <a:t>Neodvolal své učení, a tak byl 6. července 1415</a:t>
            </a:r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  v Kostnici upálen.</a:t>
            </a:r>
          </a:p>
          <a:p>
            <a:endParaRPr lang="cs-CZ" sz="2800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 Mistr Jan Hus před kostnickým koncilem</a:t>
            </a:r>
            <a:endParaRPr lang="cs-CZ" sz="3200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340768"/>
            <a:ext cx="6423974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7740352" y="6021288"/>
            <a:ext cx="100811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aseline="30000" dirty="0" smtClean="0"/>
              <a:t>                                                                                             Obr</a:t>
            </a:r>
            <a:r>
              <a:rPr lang="cs-CZ" baseline="30000" dirty="0" smtClean="0"/>
              <a:t>. </a:t>
            </a:r>
            <a:r>
              <a:rPr lang="cs-CZ" baseline="30000" dirty="0" smtClean="0"/>
              <a:t>5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980728"/>
            <a:ext cx="3888432" cy="5472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aseline="30000" dirty="0" smtClean="0">
                <a:solidFill>
                  <a:schemeClr val="accent5">
                    <a:lumMod val="50000"/>
                  </a:schemeClr>
                </a:solidFill>
              </a:rPr>
              <a:t>     Mistr </a:t>
            </a:r>
            <a:r>
              <a:rPr lang="cs-CZ" baseline="30000" dirty="0" smtClean="0">
                <a:solidFill>
                  <a:schemeClr val="accent5">
                    <a:lumMod val="50000"/>
                  </a:schemeClr>
                </a:solidFill>
              </a:rPr>
              <a:t>Jan Hus na hranici v Kostnici 1415.</a:t>
            </a:r>
            <a:br>
              <a:rPr lang="cs-CZ" baseline="30000" dirty="0" smtClean="0">
                <a:solidFill>
                  <a:schemeClr val="accent5">
                    <a:lumMod val="50000"/>
                  </a:schemeClr>
                </a:solidFill>
              </a:rPr>
            </a:br>
            <a:endParaRPr lang="cs-CZ" baseline="30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020272" y="6021288"/>
            <a:ext cx="100811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aseline="30000" dirty="0" smtClean="0"/>
              <a:t>                                                                                             Obr.  6 </a:t>
            </a:r>
            <a:endParaRPr lang="cs-CZ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548680"/>
            <a:ext cx="7498080" cy="648072"/>
          </a:xfrm>
        </p:spPr>
        <p:txBody>
          <a:bodyPr>
            <a:noAutofit/>
          </a:bodyPr>
          <a:lstStyle/>
          <a:p>
            <a:r>
              <a:rPr lang="cs-CZ" sz="2800" baseline="-24000" dirty="0" smtClean="0">
                <a:solidFill>
                  <a:srgbClr val="92D050"/>
                </a:solidFill>
                <a:latin typeface="+mn-lt"/>
              </a:rPr>
              <a:t>Citace</a:t>
            </a:r>
            <a:br>
              <a:rPr lang="cs-CZ" sz="2800" baseline="-24000" dirty="0" smtClean="0">
                <a:solidFill>
                  <a:srgbClr val="92D050"/>
                </a:solidFill>
                <a:latin typeface="+mn-lt"/>
              </a:rPr>
            </a:br>
            <a:endParaRPr lang="cs-CZ" sz="2800" baseline="-2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980728"/>
            <a:ext cx="7498080" cy="5267672"/>
          </a:xfrm>
        </p:spPr>
        <p:txBody>
          <a:bodyPr>
            <a:normAutofit/>
          </a:bodyPr>
          <a:lstStyle/>
          <a:p>
            <a:r>
              <a:rPr lang="en-US" sz="1100" dirty="0" smtClean="0">
                <a:hlinkClick r:id="rId2"/>
              </a:rPr>
              <a:t>[</a:t>
            </a:r>
            <a:r>
              <a:rPr lang="cs-CZ" sz="1100" dirty="0" smtClean="0">
                <a:hlinkClick r:id="rId2"/>
              </a:rPr>
              <a:t>obr.1</a:t>
            </a:r>
            <a:r>
              <a:rPr lang="en-US" sz="1100" dirty="0" smtClean="0">
                <a:hlinkClick r:id="rId2"/>
              </a:rPr>
              <a:t>]</a:t>
            </a:r>
            <a:r>
              <a:rPr lang="cs-CZ" sz="1100" dirty="0" smtClean="0"/>
              <a:t>.</a:t>
            </a:r>
            <a:r>
              <a:rPr lang="cs-CZ" sz="1100" dirty="0" smtClean="0">
                <a:hlinkClick r:id="rId2"/>
              </a:rPr>
              <a:t> </a:t>
            </a:r>
            <a:r>
              <a:rPr lang="en-US" sz="1100" dirty="0" smtClean="0">
                <a:hlinkClick r:id="rId2"/>
              </a:rPr>
              <a:t>[</a:t>
            </a:r>
            <a:r>
              <a:rPr lang="en-US" sz="1100" dirty="0" err="1" smtClean="0">
                <a:hlinkClick r:id="rId2"/>
              </a:rPr>
              <a:t>citace</a:t>
            </a:r>
            <a:r>
              <a:rPr lang="en-US" sz="1100" dirty="0" smtClean="0">
                <a:hlinkClick r:id="rId2"/>
              </a:rPr>
              <a:t> 2011</a:t>
            </a:r>
            <a:r>
              <a:rPr lang="cs-CZ" sz="1100" dirty="0" smtClean="0">
                <a:hlinkClick r:id="rId2"/>
              </a:rPr>
              <a:t>-11-11</a:t>
            </a:r>
            <a:r>
              <a:rPr lang="en-US" sz="1100" dirty="0" smtClean="0">
                <a:hlinkClick r:id="rId2"/>
              </a:rPr>
              <a:t>]</a:t>
            </a:r>
            <a:r>
              <a:rPr lang="cs-CZ" sz="1100" dirty="0" smtClean="0">
                <a:hlinkClick r:id="rId2"/>
              </a:rPr>
              <a:t>.Dostupný na www:</a:t>
            </a:r>
          </a:p>
          <a:p>
            <a:pPr>
              <a:buNone/>
            </a:pPr>
            <a:r>
              <a:rPr lang="cs-CZ" sz="1100" dirty="0" smtClean="0">
                <a:solidFill>
                  <a:srgbClr val="92D050"/>
                </a:solidFill>
              </a:rPr>
              <a:t> </a:t>
            </a:r>
            <a:r>
              <a:rPr lang="cs-CZ" sz="1100" u="sng" dirty="0" smtClean="0">
                <a:solidFill>
                  <a:srgbClr val="92D050"/>
                </a:solidFill>
              </a:rPr>
              <a:t>http</a:t>
            </a:r>
            <a:r>
              <a:rPr lang="cs-CZ" sz="1100" u="sng" dirty="0" smtClean="0">
                <a:solidFill>
                  <a:srgbClr val="92D050"/>
                </a:solidFill>
              </a:rPr>
              <a:t>://www.</a:t>
            </a:r>
            <a:r>
              <a:rPr lang="cs-CZ" sz="1100" u="sng" dirty="0" err="1" smtClean="0">
                <a:solidFill>
                  <a:srgbClr val="92D050"/>
                </a:solidFill>
              </a:rPr>
              <a:t>quido.cz</a:t>
            </a:r>
            <a:r>
              <a:rPr lang="cs-CZ" sz="1100" u="sng" dirty="0" smtClean="0">
                <a:solidFill>
                  <a:srgbClr val="92D050"/>
                </a:solidFill>
              </a:rPr>
              <a:t>/osobnosti/hus.</a:t>
            </a:r>
            <a:r>
              <a:rPr lang="cs-CZ" sz="1100" u="sng" dirty="0" err="1" smtClean="0">
                <a:solidFill>
                  <a:srgbClr val="92D050"/>
                </a:solidFill>
              </a:rPr>
              <a:t>htm</a:t>
            </a:r>
            <a:endParaRPr lang="cs-CZ" sz="1100" u="sng" dirty="0" smtClean="0">
              <a:solidFill>
                <a:srgbClr val="92D050"/>
              </a:solidFill>
            </a:endParaRPr>
          </a:p>
          <a:p>
            <a:r>
              <a:rPr lang="cs-CZ" sz="1100" dirty="0" smtClean="0">
                <a:solidFill>
                  <a:srgbClr val="92D050"/>
                </a:solidFill>
              </a:rPr>
              <a:t> </a:t>
            </a:r>
            <a:r>
              <a:rPr lang="en-US" sz="1100" dirty="0" smtClean="0">
                <a:hlinkClick r:id="rId2"/>
              </a:rPr>
              <a:t>[</a:t>
            </a:r>
            <a:r>
              <a:rPr lang="cs-CZ" sz="1100" dirty="0" smtClean="0">
                <a:hlinkClick r:id="rId2"/>
              </a:rPr>
              <a:t>obr.2</a:t>
            </a:r>
            <a:r>
              <a:rPr lang="en-US" sz="1100" dirty="0" smtClean="0">
                <a:hlinkClick r:id="rId2"/>
              </a:rPr>
              <a:t>]</a:t>
            </a:r>
            <a:r>
              <a:rPr lang="cs-CZ" sz="1100" dirty="0" smtClean="0"/>
              <a:t>.</a:t>
            </a:r>
            <a:r>
              <a:rPr lang="cs-CZ" sz="1100" dirty="0" smtClean="0">
                <a:hlinkClick r:id="rId2"/>
              </a:rPr>
              <a:t> </a:t>
            </a:r>
            <a:r>
              <a:rPr lang="en-US" sz="1100" dirty="0" smtClean="0">
                <a:hlinkClick r:id="rId2"/>
              </a:rPr>
              <a:t>[</a:t>
            </a:r>
            <a:r>
              <a:rPr lang="en-US" sz="1100" dirty="0" err="1" smtClean="0">
                <a:hlinkClick r:id="rId2"/>
              </a:rPr>
              <a:t>citace</a:t>
            </a:r>
            <a:r>
              <a:rPr lang="en-US" sz="1100" dirty="0" smtClean="0">
                <a:hlinkClick r:id="rId2"/>
              </a:rPr>
              <a:t> 2011</a:t>
            </a:r>
            <a:r>
              <a:rPr lang="cs-CZ" sz="1100" dirty="0" smtClean="0">
                <a:hlinkClick r:id="rId2"/>
              </a:rPr>
              <a:t>-11-11</a:t>
            </a:r>
            <a:r>
              <a:rPr lang="en-US" sz="1100" dirty="0" smtClean="0">
                <a:hlinkClick r:id="rId2"/>
              </a:rPr>
              <a:t>]</a:t>
            </a:r>
            <a:r>
              <a:rPr lang="cs-CZ" sz="1100" dirty="0" smtClean="0">
                <a:hlinkClick r:id="rId2"/>
              </a:rPr>
              <a:t>.Dostupný na www:</a:t>
            </a:r>
          </a:p>
          <a:p>
            <a:pPr>
              <a:buNone/>
            </a:pPr>
            <a:r>
              <a:rPr lang="cs-CZ" sz="1100" dirty="0" smtClean="0">
                <a:hlinkClick r:id="rId3"/>
              </a:rPr>
              <a:t>http</a:t>
            </a:r>
            <a:r>
              <a:rPr lang="cs-CZ" sz="1100" dirty="0" smtClean="0">
                <a:hlinkClick r:id="rId3"/>
              </a:rPr>
              <a:t>://upload.wikimedia.org/wikipedia/commons/thumb/0/06/Betlemska_kaple.jpg/220px-Betlemska_kaple.jpg</a:t>
            </a:r>
            <a:r>
              <a:rPr lang="cs-CZ" sz="1100" dirty="0" smtClean="0"/>
              <a:t> </a:t>
            </a:r>
            <a:endParaRPr lang="cs-CZ" sz="1100" dirty="0" smtClean="0"/>
          </a:p>
          <a:p>
            <a:r>
              <a:rPr lang="en-US" sz="1100" dirty="0" smtClean="0">
                <a:hlinkClick r:id="rId2"/>
              </a:rPr>
              <a:t>[</a:t>
            </a:r>
            <a:r>
              <a:rPr lang="cs-CZ" sz="1100" dirty="0" smtClean="0">
                <a:hlinkClick r:id="rId2"/>
              </a:rPr>
              <a:t>obr.3</a:t>
            </a:r>
            <a:r>
              <a:rPr lang="en-US" sz="1100" dirty="0" smtClean="0">
                <a:hlinkClick r:id="rId2"/>
              </a:rPr>
              <a:t>]</a:t>
            </a:r>
            <a:r>
              <a:rPr lang="cs-CZ" sz="1100" dirty="0" smtClean="0"/>
              <a:t>.</a:t>
            </a:r>
            <a:r>
              <a:rPr lang="cs-CZ" sz="1100" dirty="0" smtClean="0">
                <a:hlinkClick r:id="rId2"/>
              </a:rPr>
              <a:t> </a:t>
            </a:r>
            <a:r>
              <a:rPr lang="en-US" sz="1100" dirty="0" smtClean="0">
                <a:hlinkClick r:id="rId2"/>
              </a:rPr>
              <a:t>[</a:t>
            </a:r>
            <a:r>
              <a:rPr lang="en-US" sz="1100" dirty="0" err="1" smtClean="0">
                <a:hlinkClick r:id="rId2"/>
              </a:rPr>
              <a:t>citace</a:t>
            </a:r>
            <a:r>
              <a:rPr lang="en-US" sz="1100" dirty="0" smtClean="0">
                <a:hlinkClick r:id="rId2"/>
              </a:rPr>
              <a:t> 2011</a:t>
            </a:r>
            <a:r>
              <a:rPr lang="cs-CZ" sz="1100" dirty="0" smtClean="0">
                <a:hlinkClick r:id="rId2"/>
              </a:rPr>
              <a:t>-11-11</a:t>
            </a:r>
            <a:r>
              <a:rPr lang="en-US" sz="1100" dirty="0" smtClean="0">
                <a:hlinkClick r:id="rId2"/>
              </a:rPr>
              <a:t>]</a:t>
            </a:r>
            <a:r>
              <a:rPr lang="cs-CZ" sz="1100" dirty="0" smtClean="0">
                <a:hlinkClick r:id="rId2"/>
              </a:rPr>
              <a:t>.Dostupný na www:</a:t>
            </a:r>
          </a:p>
          <a:p>
            <a:pPr lvl="0">
              <a:buNone/>
            </a:pPr>
            <a:r>
              <a:rPr lang="cs-CZ" sz="1100" u="sng" dirty="0" smtClean="0">
                <a:hlinkClick r:id="rId4"/>
              </a:rPr>
              <a:t>http</a:t>
            </a:r>
            <a:r>
              <a:rPr lang="cs-CZ" sz="1100" u="sng" dirty="0" smtClean="0">
                <a:hlinkClick r:id="rId4"/>
              </a:rPr>
              <a:t>://upload.wikimedia.org/wikipedia/commons/thumb/b/be/%C4%8Cern%C3%BD,_V%C4%9Bnceslav_-_Mistr_Jan_Hus_k%C3%A1%C5%BEe_v_kapli_Betl%C3%A9msk%C3%A9.jpg/80px-%C4%8Cern%C3%BD,_V%C4%9Bnceslav_-_Mistr_Jan_Hus_k%C3%A1%C5%BEe_v_kapli_Betl%C3%A9msk%C3%A9.jpg</a:t>
            </a:r>
            <a:endParaRPr lang="cs-CZ" sz="1100" dirty="0" smtClean="0"/>
          </a:p>
          <a:p>
            <a:r>
              <a:rPr lang="en-US" sz="1100" dirty="0" smtClean="0">
                <a:hlinkClick r:id="rId2"/>
              </a:rPr>
              <a:t>[</a:t>
            </a:r>
            <a:r>
              <a:rPr lang="cs-CZ" sz="1100" dirty="0" smtClean="0">
                <a:hlinkClick r:id="rId2"/>
              </a:rPr>
              <a:t>obr.4</a:t>
            </a:r>
            <a:r>
              <a:rPr lang="en-US" sz="1100" dirty="0" smtClean="0">
                <a:hlinkClick r:id="rId2"/>
              </a:rPr>
              <a:t>]</a:t>
            </a:r>
            <a:r>
              <a:rPr lang="cs-CZ" sz="1100" dirty="0" smtClean="0"/>
              <a:t>.</a:t>
            </a:r>
            <a:r>
              <a:rPr lang="cs-CZ" sz="1100" dirty="0" smtClean="0">
                <a:hlinkClick r:id="rId2"/>
              </a:rPr>
              <a:t> </a:t>
            </a:r>
            <a:r>
              <a:rPr lang="en-US" sz="1100" dirty="0" smtClean="0">
                <a:hlinkClick r:id="rId2"/>
              </a:rPr>
              <a:t>[</a:t>
            </a:r>
            <a:r>
              <a:rPr lang="en-US" sz="1100" dirty="0" err="1" smtClean="0">
                <a:hlinkClick r:id="rId2"/>
              </a:rPr>
              <a:t>citace</a:t>
            </a:r>
            <a:r>
              <a:rPr lang="en-US" sz="1100" dirty="0" smtClean="0">
                <a:hlinkClick r:id="rId2"/>
              </a:rPr>
              <a:t> 2011</a:t>
            </a:r>
            <a:r>
              <a:rPr lang="cs-CZ" sz="1100" dirty="0" smtClean="0">
                <a:hlinkClick r:id="rId2"/>
              </a:rPr>
              <a:t>-11-11</a:t>
            </a:r>
            <a:r>
              <a:rPr lang="en-US" sz="1100" dirty="0" smtClean="0">
                <a:hlinkClick r:id="rId2"/>
              </a:rPr>
              <a:t>]</a:t>
            </a:r>
            <a:r>
              <a:rPr lang="cs-CZ" sz="1100" dirty="0" smtClean="0">
                <a:hlinkClick r:id="rId2"/>
              </a:rPr>
              <a:t>.Dostupný na www:</a:t>
            </a:r>
          </a:p>
          <a:p>
            <a:pPr lvl="0">
              <a:buNone/>
            </a:pPr>
            <a:r>
              <a:rPr lang="cs-CZ" sz="1100" u="sng" dirty="0" smtClean="0">
                <a:hlinkClick r:id="rId5"/>
              </a:rPr>
              <a:t>http</a:t>
            </a:r>
            <a:r>
              <a:rPr lang="cs-CZ" sz="1100" u="sng" dirty="0" smtClean="0">
                <a:hlinkClick r:id="rId5"/>
              </a:rPr>
              <a:t>://t1.gstatic.com/</a:t>
            </a:r>
            <a:r>
              <a:rPr lang="cs-CZ" sz="1100" u="sng" dirty="0" err="1" smtClean="0">
                <a:hlinkClick r:id="rId5"/>
              </a:rPr>
              <a:t>images</a:t>
            </a:r>
            <a:r>
              <a:rPr lang="cs-CZ" sz="1100" u="sng" dirty="0" smtClean="0">
                <a:hlinkClick r:id="rId5"/>
              </a:rPr>
              <a:t>?q=</a:t>
            </a:r>
            <a:r>
              <a:rPr lang="cs-CZ" sz="1100" u="sng" dirty="0" err="1" smtClean="0">
                <a:hlinkClick r:id="rId5"/>
              </a:rPr>
              <a:t>tbn</a:t>
            </a:r>
            <a:r>
              <a:rPr lang="cs-CZ" sz="1100" u="sng" dirty="0" smtClean="0">
                <a:hlinkClick r:id="rId5"/>
              </a:rPr>
              <a:t>:ANd9GcTwngFmbZpOixwXTCG2Ebj-3CTEhs--84-5apZqFb4Qhtrlvi7J</a:t>
            </a:r>
            <a:endParaRPr lang="cs-CZ" sz="1100" dirty="0" smtClean="0"/>
          </a:p>
          <a:p>
            <a:r>
              <a:rPr lang="en-US" sz="1100" dirty="0" smtClean="0">
                <a:hlinkClick r:id="rId2"/>
              </a:rPr>
              <a:t>[</a:t>
            </a:r>
            <a:r>
              <a:rPr lang="cs-CZ" sz="1100" dirty="0" smtClean="0">
                <a:hlinkClick r:id="rId2"/>
              </a:rPr>
              <a:t>obr.5</a:t>
            </a:r>
            <a:r>
              <a:rPr lang="en-US" sz="1100" dirty="0" smtClean="0">
                <a:hlinkClick r:id="rId2"/>
              </a:rPr>
              <a:t>]</a:t>
            </a:r>
            <a:r>
              <a:rPr lang="cs-CZ" sz="1100" dirty="0" smtClean="0"/>
              <a:t>.</a:t>
            </a:r>
            <a:r>
              <a:rPr lang="cs-CZ" sz="1100" dirty="0" smtClean="0">
                <a:hlinkClick r:id="rId2"/>
              </a:rPr>
              <a:t> </a:t>
            </a:r>
            <a:r>
              <a:rPr lang="en-US" sz="1100" dirty="0" smtClean="0">
                <a:hlinkClick r:id="rId2"/>
              </a:rPr>
              <a:t>[</a:t>
            </a:r>
            <a:r>
              <a:rPr lang="en-US" sz="1100" dirty="0" err="1" smtClean="0">
                <a:hlinkClick r:id="rId2"/>
              </a:rPr>
              <a:t>citace</a:t>
            </a:r>
            <a:r>
              <a:rPr lang="en-US" sz="1100" dirty="0" smtClean="0">
                <a:hlinkClick r:id="rId2"/>
              </a:rPr>
              <a:t> 2011</a:t>
            </a:r>
            <a:r>
              <a:rPr lang="cs-CZ" sz="1100" dirty="0" smtClean="0">
                <a:hlinkClick r:id="rId2"/>
              </a:rPr>
              <a:t>-11-11</a:t>
            </a:r>
            <a:r>
              <a:rPr lang="en-US" sz="1100" dirty="0" smtClean="0">
                <a:hlinkClick r:id="rId2"/>
              </a:rPr>
              <a:t>]</a:t>
            </a:r>
            <a:r>
              <a:rPr lang="cs-CZ" sz="1100" dirty="0" smtClean="0">
                <a:hlinkClick r:id="rId2"/>
              </a:rPr>
              <a:t>.Dostupný na www:</a:t>
            </a:r>
          </a:p>
          <a:p>
            <a:pPr lvl="0">
              <a:buNone/>
            </a:pPr>
            <a:r>
              <a:rPr lang="cs-CZ" sz="1100" u="sng" dirty="0" smtClean="0">
                <a:hlinkClick r:id="rId4"/>
              </a:rPr>
              <a:t>http</a:t>
            </a:r>
            <a:r>
              <a:rPr lang="cs-CZ" sz="1100" u="sng" dirty="0" smtClean="0">
                <a:hlinkClick r:id="rId4"/>
              </a:rPr>
              <a:t>://czechfolks.com/plus/wp-content/uploads/2010/07/Vaclav_Brozik_-_Mistr_Jan_Hus_pred_kostnickym_koncilem.jpg </a:t>
            </a:r>
            <a:endParaRPr lang="cs-CZ" sz="1100" dirty="0" smtClean="0"/>
          </a:p>
          <a:p>
            <a:r>
              <a:rPr lang="en-US" sz="1100" dirty="0" smtClean="0">
                <a:hlinkClick r:id="rId2"/>
              </a:rPr>
              <a:t>[</a:t>
            </a:r>
            <a:r>
              <a:rPr lang="cs-CZ" sz="1100" dirty="0" smtClean="0">
                <a:hlinkClick r:id="rId2"/>
              </a:rPr>
              <a:t>obr.6</a:t>
            </a:r>
            <a:r>
              <a:rPr lang="en-US" sz="1100" dirty="0" smtClean="0">
                <a:hlinkClick r:id="rId2"/>
              </a:rPr>
              <a:t>]</a:t>
            </a:r>
            <a:r>
              <a:rPr lang="cs-CZ" sz="1100" dirty="0" smtClean="0"/>
              <a:t>.</a:t>
            </a:r>
            <a:r>
              <a:rPr lang="cs-CZ" sz="1100" dirty="0" smtClean="0">
                <a:hlinkClick r:id="rId2"/>
              </a:rPr>
              <a:t> </a:t>
            </a:r>
            <a:r>
              <a:rPr lang="en-US" sz="1100" dirty="0" smtClean="0">
                <a:hlinkClick r:id="rId2"/>
              </a:rPr>
              <a:t>[</a:t>
            </a:r>
            <a:r>
              <a:rPr lang="en-US" sz="1100" dirty="0" err="1" smtClean="0">
                <a:hlinkClick r:id="rId2"/>
              </a:rPr>
              <a:t>citace</a:t>
            </a:r>
            <a:r>
              <a:rPr lang="en-US" sz="1100" dirty="0" smtClean="0">
                <a:hlinkClick r:id="rId2"/>
              </a:rPr>
              <a:t> 2011</a:t>
            </a:r>
            <a:r>
              <a:rPr lang="cs-CZ" sz="1100" dirty="0" smtClean="0">
                <a:hlinkClick r:id="rId2"/>
              </a:rPr>
              <a:t>-11-11</a:t>
            </a:r>
            <a:r>
              <a:rPr lang="en-US" sz="1100" dirty="0" smtClean="0">
                <a:hlinkClick r:id="rId2"/>
              </a:rPr>
              <a:t>]</a:t>
            </a:r>
            <a:r>
              <a:rPr lang="cs-CZ" sz="1100" dirty="0" smtClean="0">
                <a:hlinkClick r:id="rId2"/>
              </a:rPr>
              <a:t>.Dostupný na www:</a:t>
            </a:r>
          </a:p>
          <a:p>
            <a:pPr lvl="0">
              <a:buNone/>
            </a:pPr>
            <a:r>
              <a:rPr lang="cs-CZ" sz="1100" u="sng" dirty="0" smtClean="0">
                <a:hlinkClick r:id="rId6"/>
              </a:rPr>
              <a:t>http</a:t>
            </a:r>
            <a:r>
              <a:rPr lang="cs-CZ" sz="1100" u="sng" dirty="0" smtClean="0">
                <a:hlinkClick r:id="rId6"/>
              </a:rPr>
              <a:t>://upload.wikimedia.org/wikipedia/commons/thumb/e/e1/Muttich,_Kamil_Vladislav_-_Mistr_Jan_Hus_na_hranici_v_Kostnici_1415.jpg/220px-Muttich,_Kamil_Vladislav_-_Mistr_Jan_Hus_na_hranici_v_Kostnici_1415.jpg</a:t>
            </a:r>
            <a:endParaRPr lang="cs-CZ" sz="1100" dirty="0" smtClean="0"/>
          </a:p>
          <a:p>
            <a:pPr lvl="0"/>
            <a:r>
              <a:rPr lang="cs-CZ" sz="1100" u="sng" dirty="0" smtClean="0">
                <a:hlinkClick r:id="rId4"/>
              </a:rPr>
              <a:t>Text:  http</a:t>
            </a:r>
            <a:r>
              <a:rPr lang="cs-CZ" sz="1100" u="sng" dirty="0" smtClean="0">
                <a:hlinkClick r:id="rId4"/>
              </a:rPr>
              <a:t>://cs.wikipedia.org/wiki/Jan_Hus#P.C5.99.C3.ADjezd_do_Kostnice_a_obnoven.C3.AD_procesu </a:t>
            </a:r>
            <a:endParaRPr lang="cs-CZ" sz="1100" dirty="0" smtClean="0"/>
          </a:p>
          <a:p>
            <a:endParaRPr lang="cs-CZ" sz="1100" dirty="0" smtClean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404</TotalTime>
  <Words>412</Words>
  <Application>Microsoft Office PowerPoint</Application>
  <PresentationFormat>Předvádění na obrazovce (4:3)</PresentationFormat>
  <Paragraphs>64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</vt:lpstr>
      <vt:lpstr>Jan Hus</vt:lpstr>
      <vt:lpstr>                            </vt:lpstr>
      <vt:lpstr>                              Mistr Jan Hus káže v Betlémské kapli.                         Prostí lidé ho nadšeně poslouchají. </vt:lpstr>
      <vt:lpstr>Prohlášení Jana Husa za kacíře </vt:lpstr>
      <vt:lpstr>     Husovo kazatelské působení pod širým nebem na venkově.         </vt:lpstr>
      <vt:lpstr>Pozvání Jana Husa na církevní sněm </vt:lpstr>
      <vt:lpstr> Mistr Jan Hus před kostnickým koncilem</vt:lpstr>
      <vt:lpstr>     Mistr Jan Hus na hranici v Kostnici 1415. 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Hus</dc:title>
  <cp:lastModifiedBy>xpSP3</cp:lastModifiedBy>
  <cp:revision>101</cp:revision>
  <dcterms:modified xsi:type="dcterms:W3CDTF">2011-11-15T21:49:38Z</dcterms:modified>
</cp:coreProperties>
</file>