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D109E-C2FA-4BD7-B821-4953A0D6E37E}" type="datetimeFigureOut">
              <a:rPr lang="cs-CZ" smtClean="0"/>
              <a:t>28. 5. 2013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A34EB-BC2A-4B67-99CF-F6FA3E1EB09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69623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D109E-C2FA-4BD7-B821-4953A0D6E37E}" type="datetimeFigureOut">
              <a:rPr lang="cs-CZ" smtClean="0"/>
              <a:t>28. 5. 2013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A34EB-BC2A-4B67-99CF-F6FA3E1EB09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79915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D109E-C2FA-4BD7-B821-4953A0D6E37E}" type="datetimeFigureOut">
              <a:rPr lang="cs-CZ" smtClean="0"/>
              <a:t>28. 5. 2013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A34EB-BC2A-4B67-99CF-F6FA3E1EB09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28393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D109E-C2FA-4BD7-B821-4953A0D6E37E}" type="datetimeFigureOut">
              <a:rPr lang="cs-CZ" smtClean="0"/>
              <a:t>28. 5. 2013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A34EB-BC2A-4B67-99CF-F6FA3E1EB09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01118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D109E-C2FA-4BD7-B821-4953A0D6E37E}" type="datetimeFigureOut">
              <a:rPr lang="cs-CZ" smtClean="0"/>
              <a:t>28. 5. 2013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A34EB-BC2A-4B67-99CF-F6FA3E1EB09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66856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D109E-C2FA-4BD7-B821-4953A0D6E37E}" type="datetimeFigureOut">
              <a:rPr lang="cs-CZ" smtClean="0"/>
              <a:t>28. 5. 2013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A34EB-BC2A-4B67-99CF-F6FA3E1EB09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31472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D109E-C2FA-4BD7-B821-4953A0D6E37E}" type="datetimeFigureOut">
              <a:rPr lang="cs-CZ" smtClean="0"/>
              <a:t>28. 5. 2013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A34EB-BC2A-4B67-99CF-F6FA3E1EB09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66016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D109E-C2FA-4BD7-B821-4953A0D6E37E}" type="datetimeFigureOut">
              <a:rPr lang="cs-CZ" smtClean="0"/>
              <a:t>28. 5. 2013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A34EB-BC2A-4B67-99CF-F6FA3E1EB09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872482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D109E-C2FA-4BD7-B821-4953A0D6E37E}" type="datetimeFigureOut">
              <a:rPr lang="cs-CZ" smtClean="0"/>
              <a:t>28. 5. 2013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A34EB-BC2A-4B67-99CF-F6FA3E1EB09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67082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D109E-C2FA-4BD7-B821-4953A0D6E37E}" type="datetimeFigureOut">
              <a:rPr lang="cs-CZ" smtClean="0"/>
              <a:t>28. 5. 2013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A34EB-BC2A-4B67-99CF-F6FA3E1EB09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95439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D109E-C2FA-4BD7-B821-4953A0D6E37E}" type="datetimeFigureOut">
              <a:rPr lang="cs-CZ" smtClean="0"/>
              <a:t>28. 5. 2013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9A34EB-BC2A-4B67-99CF-F6FA3E1EB09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1412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FD109E-C2FA-4BD7-B821-4953A0D6E37E}" type="datetimeFigureOut">
              <a:rPr lang="cs-CZ" smtClean="0"/>
              <a:t>28. 5. 2013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9A34EB-BC2A-4B67-99CF-F6FA3E1EB09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5850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err="1" smtClean="0"/>
              <a:t>Chemical</a:t>
            </a:r>
            <a:r>
              <a:rPr lang="cs-CZ" dirty="0" smtClean="0"/>
              <a:t> </a:t>
            </a:r>
            <a:r>
              <a:rPr lang="cs-CZ" dirty="0" err="1" smtClean="0"/>
              <a:t>nomenclature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27584" y="3886200"/>
            <a:ext cx="7848872" cy="1752600"/>
          </a:xfrm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VY_32_INOVACE_68_Chemical </a:t>
            </a:r>
            <a:r>
              <a:rPr lang="cs-CZ" dirty="0" err="1" smtClean="0">
                <a:solidFill>
                  <a:schemeClr val="tx1"/>
                </a:solidFill>
              </a:rPr>
              <a:t>nomenclature</a:t>
            </a:r>
            <a:endParaRPr lang="cs-CZ" dirty="0" smtClean="0">
              <a:solidFill>
                <a:schemeClr val="tx1"/>
              </a:solidFill>
            </a:endParaRPr>
          </a:p>
          <a:p>
            <a:endParaRPr lang="cs-CZ" dirty="0" smtClean="0">
              <a:solidFill>
                <a:schemeClr val="tx1"/>
              </a:solidFill>
            </a:endParaRPr>
          </a:p>
          <a:p>
            <a:pPr algn="r"/>
            <a:r>
              <a:rPr lang="cs-CZ" dirty="0" smtClean="0">
                <a:solidFill>
                  <a:schemeClr val="tx1"/>
                </a:solidFill>
              </a:rPr>
              <a:t>Mgr. Tereza Hendrychová, Ph.D</a:t>
            </a:r>
            <a:r>
              <a:rPr lang="cs-CZ" dirty="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1026" name="Picture 2" descr="C:\Users\TEREZKA\Downloads\OPVK_hor_zakladni_logolink_RGB_cz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404664"/>
            <a:ext cx="5761037" cy="1258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30264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507839"/>
              </p:ext>
            </p:extLst>
          </p:nvPr>
        </p:nvGraphicFramePr>
        <p:xfrm>
          <a:off x="539552" y="188640"/>
          <a:ext cx="8280920" cy="65317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41617"/>
                <a:gridCol w="6139303"/>
              </a:tblGrid>
              <a:tr h="79208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Calibri" pitchFamily="34" charset="0"/>
                        </a:rPr>
                        <a:t>Číslo</a:t>
                      </a:r>
                      <a:r>
                        <a:rPr kumimoji="0" lang="en-GB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Calibri" pitchFamily="34" charset="0"/>
                        </a:rPr>
                        <a:t> </a:t>
                      </a:r>
                      <a:r>
                        <a:rPr kumimoji="0" lang="en-GB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Calibri" pitchFamily="34" charset="0"/>
                        </a:rPr>
                        <a:t>projektu</a:t>
                      </a:r>
                      <a:r>
                        <a:rPr kumimoji="0" lang="en-GB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Calibri" pitchFamily="34" charset="0"/>
                        </a:rPr>
                        <a:t> 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Calibri" pitchFamily="34" charset="0"/>
                        </a:rPr>
                        <a:t>CZ.1.07/1.5.00/34.0565 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endParaRPr lang="cs-CZ" dirty="0"/>
                    </a:p>
                  </a:txBody>
                  <a:tcPr/>
                </a:tc>
              </a:tr>
              <a:tr h="71041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Calibri" pitchFamily="34" charset="0"/>
                        </a:rPr>
                        <a:t>Číslo</a:t>
                      </a:r>
                      <a:r>
                        <a:rPr kumimoji="0" lang="en-GB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Calibri" pitchFamily="34" charset="0"/>
                        </a:rPr>
                        <a:t> </a:t>
                      </a:r>
                      <a:r>
                        <a:rPr kumimoji="0" lang="en-GB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Calibri" pitchFamily="34" charset="0"/>
                        </a:rPr>
                        <a:t>materiálu</a:t>
                      </a:r>
                      <a:r>
                        <a:rPr kumimoji="0" lang="en-GB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Calibri" pitchFamily="34" charset="0"/>
                        </a:rPr>
                        <a:t> 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GB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Calibri" pitchFamily="34" charset="0"/>
                        </a:rPr>
                        <a:t>VY_32_INOVACE_64_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Calibri" pitchFamily="34" charset="0"/>
                        </a:rPr>
                        <a:t>Chemical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Calibri" pitchFamily="34" charset="0"/>
                        </a:rPr>
                        <a:t>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Calibri" pitchFamily="34" charset="0"/>
                        </a:rPr>
                        <a:t>nomenclature</a:t>
                      </a:r>
                      <a:endParaRPr lang="cs-CZ" dirty="0"/>
                    </a:p>
                  </a:txBody>
                  <a:tcPr/>
                </a:tc>
              </a:tr>
              <a:tr h="55366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Calibri" pitchFamily="34" charset="0"/>
                        </a:rPr>
                        <a:t>Název</a:t>
                      </a:r>
                      <a:r>
                        <a:rPr kumimoji="0" lang="en-GB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Calibri" pitchFamily="34" charset="0"/>
                        </a:rPr>
                        <a:t> </a:t>
                      </a:r>
                      <a:r>
                        <a:rPr kumimoji="0" lang="en-GB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Calibri" pitchFamily="34" charset="0"/>
                        </a:rPr>
                        <a:t>školy</a:t>
                      </a:r>
                      <a:r>
                        <a:rPr kumimoji="0" lang="en-GB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Calibri" pitchFamily="34" charset="0"/>
                        </a:rPr>
                        <a:t> 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alibri" pitchFamily="34" charset="0"/>
                        </a:rPr>
                        <a:t>        Masarykova střední škola zemědělská a Vyšší odborná škola, Opava, příspěvková organizace</a:t>
                      </a:r>
                      <a:endParaRPr kumimoji="0" lang="cs-CZ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endParaRPr lang="cs-CZ" dirty="0"/>
                    </a:p>
                  </a:txBody>
                  <a:tcPr/>
                </a:tc>
              </a:tr>
              <a:tr h="411589">
                <a:tc>
                  <a:txBody>
                    <a:bodyPr/>
                    <a:lstStyle/>
                    <a:p>
                      <a:r>
                        <a:rPr kumimoji="0" lang="en-GB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Calibri" pitchFamily="34" charset="0"/>
                        </a:rPr>
                        <a:t>Autor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Calibri" pitchFamily="34" charset="0"/>
                        </a:rPr>
                        <a:t>Mgr. </a:t>
                      </a:r>
                      <a:r>
                        <a:rPr kumimoji="0" lang="en-GB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Calibri" pitchFamily="34" charset="0"/>
                        </a:rPr>
                        <a:t>Tereza</a:t>
                      </a:r>
                      <a:r>
                        <a:rPr kumimoji="0" lang="en-GB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Calibri" pitchFamily="34" charset="0"/>
                        </a:rPr>
                        <a:t> </a:t>
                      </a:r>
                      <a:r>
                        <a:rPr kumimoji="0" lang="en-GB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Calibri" pitchFamily="34" charset="0"/>
                        </a:rPr>
                        <a:t>Hendrychová</a:t>
                      </a:r>
                      <a:r>
                        <a:rPr kumimoji="0" lang="en-GB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Calibri" pitchFamily="34" charset="0"/>
                        </a:rPr>
                        <a:t>, Ph.D. 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endParaRPr lang="cs-CZ" dirty="0"/>
                    </a:p>
                  </a:txBody>
                  <a:tcPr/>
                </a:tc>
              </a:tr>
              <a:tr h="41158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Calibri" pitchFamily="34" charset="0"/>
                        </a:rPr>
                        <a:t>Průřezové</a:t>
                      </a:r>
                      <a:r>
                        <a:rPr kumimoji="0" lang="en-GB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Calibri" pitchFamily="34" charset="0"/>
                        </a:rPr>
                        <a:t> </a:t>
                      </a:r>
                      <a:r>
                        <a:rPr kumimoji="0" lang="en-GB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Calibri" pitchFamily="34" charset="0"/>
                        </a:rPr>
                        <a:t>téma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Calibri" pitchFamily="34" charset="0"/>
                        </a:rPr>
                        <a:t>Člověk</a:t>
                      </a:r>
                      <a:r>
                        <a:rPr kumimoji="0" lang="en-GB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Calibri" pitchFamily="34" charset="0"/>
                        </a:rPr>
                        <a:t> a </a:t>
                      </a:r>
                      <a:r>
                        <a:rPr kumimoji="0" lang="en-GB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Calibri" pitchFamily="34" charset="0"/>
                        </a:rPr>
                        <a:t>životní</a:t>
                      </a:r>
                      <a:r>
                        <a:rPr kumimoji="0" lang="en-GB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Calibri" pitchFamily="34" charset="0"/>
                        </a:rPr>
                        <a:t> </a:t>
                      </a:r>
                      <a:r>
                        <a:rPr kumimoji="0" lang="en-GB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Calibri" pitchFamily="34" charset="0"/>
                        </a:rPr>
                        <a:t>prostředí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endParaRPr lang="cs-CZ" dirty="0"/>
                    </a:p>
                  </a:txBody>
                  <a:tcPr/>
                </a:tc>
              </a:tr>
              <a:tr h="41158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Calibri" pitchFamily="34" charset="0"/>
                        </a:rPr>
                        <a:t>Tématický</a:t>
                      </a:r>
                      <a:r>
                        <a:rPr kumimoji="0" lang="en-GB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Calibri" pitchFamily="34" charset="0"/>
                        </a:rPr>
                        <a:t> </a:t>
                      </a:r>
                      <a:r>
                        <a:rPr kumimoji="0" lang="en-GB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Calibri" pitchFamily="34" charset="0"/>
                        </a:rPr>
                        <a:t>celek</a:t>
                      </a:r>
                      <a:r>
                        <a:rPr kumimoji="0" lang="en-GB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Calibri" pitchFamily="34" charset="0"/>
                        </a:rPr>
                        <a:t> 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Calibri" pitchFamily="34" charset="0"/>
                        </a:rPr>
                        <a:t>Anglický</a:t>
                      </a:r>
                      <a:r>
                        <a:rPr kumimoji="0" lang="en-GB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Calibri" pitchFamily="34" charset="0"/>
                        </a:rPr>
                        <a:t> </a:t>
                      </a:r>
                      <a:r>
                        <a:rPr kumimoji="0" lang="en-GB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Calibri" pitchFamily="34" charset="0"/>
                        </a:rPr>
                        <a:t>jazyk</a:t>
                      </a:r>
                      <a:r>
                        <a:rPr kumimoji="0" lang="en-GB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Calibri" pitchFamily="34" charset="0"/>
                        </a:rPr>
                        <a:t> 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endParaRPr lang="cs-CZ" dirty="0"/>
                    </a:p>
                  </a:txBody>
                  <a:tcPr/>
                </a:tc>
              </a:tr>
              <a:tr h="41158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Calibri" pitchFamily="34" charset="0"/>
                        </a:rPr>
                        <a:t>Ročník</a:t>
                      </a:r>
                      <a:r>
                        <a:rPr kumimoji="0" lang="en-GB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Calibri" pitchFamily="34" charset="0"/>
                        </a:rPr>
                        <a:t> 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2.</a:t>
                      </a:r>
                      <a:endParaRPr lang="cs-CZ" dirty="0"/>
                    </a:p>
                  </a:txBody>
                  <a:tcPr/>
                </a:tc>
              </a:tr>
              <a:tr h="41158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Calibri" pitchFamily="34" charset="0"/>
                        </a:rPr>
                        <a:t>Datum </a:t>
                      </a:r>
                      <a:r>
                        <a:rPr kumimoji="0" lang="en-GB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Calibri" pitchFamily="34" charset="0"/>
                        </a:rPr>
                        <a:t>tvorby</a:t>
                      </a:r>
                      <a:r>
                        <a:rPr kumimoji="0" lang="en-GB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Calibri" pitchFamily="34" charset="0"/>
                        </a:rPr>
                        <a:t> 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Calibri" pitchFamily="34" charset="0"/>
                        </a:rPr>
                        <a:t>3. 12. 2012 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endParaRPr lang="cs-CZ" dirty="0"/>
                    </a:p>
                  </a:txBody>
                  <a:tcPr/>
                </a:tc>
              </a:tr>
              <a:tr h="41158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Calibri" pitchFamily="34" charset="0"/>
                        </a:rPr>
                        <a:t>Datum a </a:t>
                      </a:r>
                      <a:r>
                        <a:rPr kumimoji="0" lang="en-GB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Calibri" pitchFamily="34" charset="0"/>
                        </a:rPr>
                        <a:t>místo</a:t>
                      </a:r>
                      <a:r>
                        <a:rPr kumimoji="0" lang="en-GB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Calibri" pitchFamily="34" charset="0"/>
                        </a:rPr>
                        <a:t> </a:t>
                      </a:r>
                      <a:r>
                        <a:rPr kumimoji="0" lang="en-GB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Calibri" pitchFamily="34" charset="0"/>
                        </a:rPr>
                        <a:t>ověření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14.11.,</a:t>
                      </a:r>
                      <a:r>
                        <a:rPr lang="cs-CZ" baseline="0" dirty="0" smtClean="0"/>
                        <a:t> 21.11. </a:t>
                      </a:r>
                      <a:r>
                        <a:rPr lang="cs-CZ" dirty="0" smtClean="0"/>
                        <a:t>2012, Anglický jazyk,</a:t>
                      </a:r>
                      <a:r>
                        <a:rPr lang="cs-CZ" baseline="0" dirty="0" smtClean="0"/>
                        <a:t> 2.C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Obrázek 1" descr="mszes_z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4295" y="1667442"/>
            <a:ext cx="576493" cy="566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37202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3933057"/>
              </p:ext>
            </p:extLst>
          </p:nvPr>
        </p:nvGraphicFramePr>
        <p:xfrm>
          <a:off x="251520" y="116632"/>
          <a:ext cx="8892480" cy="65551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46240"/>
                <a:gridCol w="4446240"/>
              </a:tblGrid>
              <a:tr h="523350">
                <a:tc>
                  <a:txBody>
                    <a:bodyPr/>
                    <a:lstStyle/>
                    <a:p>
                      <a:r>
                        <a:rPr lang="en-GB" sz="1800" b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Druh</a:t>
                      </a:r>
                      <a:r>
                        <a:rPr lang="en-GB" sz="1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800" b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učebního</a:t>
                      </a:r>
                      <a:r>
                        <a:rPr lang="en-GB" sz="1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800" b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materiálu</a:t>
                      </a:r>
                      <a:endParaRPr lang="cs-CZ" sz="1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Pracovní list - prezentace</a:t>
                      </a:r>
                      <a:endParaRPr lang="cs-CZ" sz="1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/>
                </a:tc>
              </a:tr>
              <a:tr h="2132831">
                <a:tc>
                  <a:txBody>
                    <a:bodyPr/>
                    <a:lstStyle/>
                    <a:p>
                      <a:r>
                        <a:rPr lang="en-GB" sz="1800" b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Anotace</a:t>
                      </a:r>
                      <a:r>
                        <a:rPr lang="en-GB" sz="18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cs-CZ" sz="1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Inovativní</a:t>
                      </a:r>
                      <a:r>
                        <a:rPr lang="cs-CZ" sz="1800" b="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metoda klade důraz na využití znalostí o chemickém názvosloví a propojuje znalosti anglického jazyka s chemií. Velký důraz je kladen na vysvětlení základních pojmů a běžné užití anglických názvů v praxi. Materiál je umístěn na školní síť </a:t>
                      </a:r>
                      <a:r>
                        <a:rPr lang="cs-CZ" sz="1800" b="0" baseline="0" dirty="0" err="1" smtClean="0">
                          <a:solidFill>
                            <a:schemeClr val="tx1"/>
                          </a:solidFill>
                          <a:latin typeface="+mn-lt"/>
                        </a:rPr>
                        <a:t>Moodle</a:t>
                      </a:r>
                      <a:r>
                        <a:rPr lang="cs-CZ" sz="1800" b="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, kde je volně stažitelný pro studenty a tudíž propojuje mezipředmětové znalosti </a:t>
                      </a:r>
                      <a:r>
                        <a:rPr lang="cs-CZ" sz="1800" b="0" baseline="0" smtClean="0">
                          <a:solidFill>
                            <a:schemeClr val="tx1"/>
                          </a:solidFill>
                          <a:latin typeface="+mn-lt"/>
                        </a:rPr>
                        <a:t>z oblasti ICT.</a:t>
                      </a:r>
                      <a:endParaRPr lang="cs-CZ" sz="1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/>
                </a:tc>
              </a:tr>
              <a:tr h="5902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 b="0" dirty="0" err="1">
                          <a:effectLst/>
                          <a:latin typeface="+mn-lt"/>
                          <a:ea typeface="Calibri"/>
                          <a:cs typeface="Calibri"/>
                        </a:rPr>
                        <a:t>Klíčová</a:t>
                      </a:r>
                      <a:r>
                        <a:rPr lang="en-GB" sz="1800" b="0" dirty="0">
                          <a:effectLst/>
                          <a:latin typeface="+mn-lt"/>
                          <a:ea typeface="Calibri"/>
                          <a:cs typeface="Calibri"/>
                        </a:rPr>
                        <a:t> </a:t>
                      </a:r>
                      <a:r>
                        <a:rPr lang="en-GB" sz="1800" b="0" dirty="0" err="1">
                          <a:effectLst/>
                          <a:latin typeface="+mn-lt"/>
                          <a:ea typeface="Calibri"/>
                          <a:cs typeface="Calibri"/>
                        </a:rPr>
                        <a:t>slova</a:t>
                      </a:r>
                      <a:endParaRPr lang="cs-CZ" sz="1800" b="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Chemické názvosloví, procvičování, prvky, inovativní metoda</a:t>
                      </a:r>
                      <a:endParaRPr lang="cs-CZ" sz="1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/>
                </a:tc>
              </a:tr>
              <a:tr h="974415">
                <a:tc>
                  <a:txBody>
                    <a:bodyPr/>
                    <a:lstStyle/>
                    <a:p>
                      <a:r>
                        <a:rPr lang="en-GB" sz="1800" b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Metodický</a:t>
                      </a:r>
                      <a:r>
                        <a:rPr lang="en-GB" sz="18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800" b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pokyn</a:t>
                      </a:r>
                      <a:r>
                        <a:rPr lang="en-GB" sz="18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cs-CZ" sz="1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Vhodné je před použitím šablony vysvětlit náležitosti a pravidla pro vytváření chemického názvosloví v anglickém jazyce a porovnat ho s českým názvoslovím.</a:t>
                      </a:r>
                      <a:r>
                        <a:rPr lang="cs-CZ" sz="1800" b="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 Doporučuje se využití internetu v hodině.</a:t>
                      </a:r>
                      <a:endParaRPr lang="cs-CZ" sz="1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/>
                </a:tc>
              </a:tr>
              <a:tr h="1368382">
                <a:tc gridSpan="2">
                  <a:txBody>
                    <a:bodyPr/>
                    <a:lstStyle/>
                    <a:p>
                      <a:r>
                        <a:rPr lang="en-GB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DOUBRAVOVÁ, Charlotte. </a:t>
                      </a:r>
                      <a:r>
                        <a:rPr lang="en-GB" sz="180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Angličtina</a:t>
                      </a:r>
                      <a:r>
                        <a:rPr lang="en-GB" sz="180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pro </a:t>
                      </a:r>
                      <a:r>
                        <a:rPr lang="en-GB" sz="180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posluchače</a:t>
                      </a:r>
                      <a:r>
                        <a:rPr lang="en-GB" sz="180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VŠCHT</a:t>
                      </a:r>
                      <a:r>
                        <a:rPr lang="en-GB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1. </a:t>
                      </a:r>
                      <a:r>
                        <a:rPr lang="en-GB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vyd</a:t>
                      </a:r>
                      <a:r>
                        <a:rPr lang="en-GB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en-GB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Praha</a:t>
                      </a:r>
                      <a:r>
                        <a:rPr lang="en-GB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</a:t>
                      </a:r>
                      <a:r>
                        <a:rPr lang="en-GB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Vydavatelství</a:t>
                      </a:r>
                      <a:r>
                        <a:rPr lang="en-GB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VŠCHT, 1997, 197 s. ISBN 80-708-0285-5.</a:t>
                      </a:r>
                      <a:endParaRPr lang="cs-CZ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PARSONS, Richard; GANNON, Paddy. </a:t>
                      </a:r>
                      <a:r>
                        <a:rPr lang="en-GB" sz="180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KS3 Science Revision Guide</a:t>
                      </a:r>
                      <a:r>
                        <a:rPr lang="en-GB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United Kingdom: Coordination Group Publications Ltd (CGP), 1998, ISBN 978 1 84146 230 1.</a:t>
                      </a:r>
                      <a:endParaRPr lang="cs-CZ" sz="1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sz="1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378105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940966"/>
          </a:xfrm>
        </p:spPr>
        <p:txBody>
          <a:bodyPr>
            <a:normAutofit fontScale="90000"/>
          </a:bodyPr>
          <a:lstStyle/>
          <a:p>
            <a:pPr lvl="0"/>
            <a:r>
              <a:rPr lang="cs-CZ" dirty="0" smtClean="0"/>
              <a:t>1. </a:t>
            </a:r>
            <a:r>
              <a:rPr lang="en-US" dirty="0"/>
              <a:t>Match words with definitions: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n-US" b="1" dirty="0"/>
              <a:t>formula, binary compound, oxidation state, chemical nomenclature</a:t>
            </a:r>
            <a:endParaRPr lang="cs-CZ" dirty="0"/>
          </a:p>
          <a:p>
            <a:pPr lvl="0"/>
            <a:r>
              <a:rPr lang="en-US" dirty="0"/>
              <a:t>the compound containing only two elements or </a:t>
            </a:r>
            <a:r>
              <a:rPr lang="en-US" dirty="0" smtClean="0"/>
              <a:t>groups</a:t>
            </a:r>
            <a:endParaRPr lang="cs-CZ" dirty="0" smtClean="0"/>
          </a:p>
          <a:p>
            <a:pPr marL="0" lvl="0" indent="0">
              <a:buNone/>
            </a:pPr>
            <a:r>
              <a:rPr lang="cs-CZ" dirty="0"/>
              <a:t>	</a:t>
            </a:r>
            <a:r>
              <a:rPr lang="cs-CZ" dirty="0" smtClean="0"/>
              <a:t>________________</a:t>
            </a:r>
            <a:r>
              <a:rPr lang="en-US" dirty="0" smtClean="0"/>
              <a:t>            </a:t>
            </a:r>
            <a:endParaRPr lang="cs-CZ" dirty="0" smtClean="0"/>
          </a:p>
          <a:p>
            <a:pPr lvl="0"/>
            <a:r>
              <a:rPr lang="en-US" dirty="0" smtClean="0"/>
              <a:t>the </a:t>
            </a:r>
            <a:r>
              <a:rPr lang="en-US" dirty="0"/>
              <a:t>set of symbols that represent the composition and structure of a compound </a:t>
            </a:r>
            <a:endParaRPr lang="cs-CZ" dirty="0" smtClean="0"/>
          </a:p>
          <a:p>
            <a:pPr marL="0" lvl="0" indent="0">
              <a:buNone/>
            </a:pPr>
            <a:r>
              <a:rPr lang="cs-CZ" dirty="0"/>
              <a:t>	</a:t>
            </a:r>
            <a:r>
              <a:rPr lang="cs-CZ" dirty="0" smtClean="0"/>
              <a:t> ________________</a:t>
            </a:r>
            <a:r>
              <a:rPr lang="en-US" dirty="0" smtClean="0"/>
              <a:t>        </a:t>
            </a:r>
            <a:endParaRPr lang="cs-CZ" dirty="0" smtClean="0"/>
          </a:p>
          <a:p>
            <a:pPr lvl="0"/>
            <a:r>
              <a:rPr lang="en-US" dirty="0" smtClean="0"/>
              <a:t>the </a:t>
            </a:r>
            <a:r>
              <a:rPr lang="en-US" dirty="0"/>
              <a:t>names or terms used in chemistry when speaking about elements and </a:t>
            </a:r>
            <a:r>
              <a:rPr lang="en-US" dirty="0" smtClean="0"/>
              <a:t>compounds</a:t>
            </a:r>
            <a:endParaRPr lang="cs-CZ" dirty="0" smtClean="0"/>
          </a:p>
          <a:p>
            <a:pPr marL="0" lvl="0" indent="0">
              <a:buNone/>
            </a:pPr>
            <a:r>
              <a:rPr lang="cs-CZ" dirty="0"/>
              <a:t>	</a:t>
            </a:r>
            <a:r>
              <a:rPr lang="cs-CZ" dirty="0" smtClean="0"/>
              <a:t> ________________</a:t>
            </a:r>
            <a:endParaRPr lang="cs-CZ" dirty="0"/>
          </a:p>
          <a:p>
            <a:pPr lvl="0"/>
            <a:r>
              <a:rPr lang="en-US" dirty="0"/>
              <a:t>the state of an element or ion in a compound with regard to the electrons gained or lost, expressed as a positive or negative </a:t>
            </a:r>
            <a:r>
              <a:rPr lang="en-US" dirty="0" smtClean="0"/>
              <a:t>number</a:t>
            </a:r>
            <a:endParaRPr lang="cs-CZ" dirty="0" smtClean="0"/>
          </a:p>
          <a:p>
            <a:pPr marL="0" lvl="0" indent="0">
              <a:buNone/>
            </a:pPr>
            <a:r>
              <a:rPr lang="cs-CZ" dirty="0" smtClean="0"/>
              <a:t>	________________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815754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600" dirty="0" smtClean="0"/>
              <a:t>2. </a:t>
            </a:r>
            <a:r>
              <a:rPr lang="cs-CZ" sz="3600" dirty="0" err="1" smtClean="0"/>
              <a:t>Connect</a:t>
            </a:r>
            <a:r>
              <a:rPr lang="cs-CZ" sz="3600" dirty="0" smtClean="0"/>
              <a:t> </a:t>
            </a:r>
            <a:r>
              <a:rPr lang="cs-CZ" sz="3600" dirty="0" err="1" smtClean="0"/>
              <a:t>chemical</a:t>
            </a:r>
            <a:r>
              <a:rPr lang="cs-CZ" sz="3600" dirty="0" smtClean="0"/>
              <a:t> </a:t>
            </a:r>
            <a:r>
              <a:rPr lang="cs-CZ" sz="3600" dirty="0" err="1" smtClean="0"/>
              <a:t>formula</a:t>
            </a:r>
            <a:r>
              <a:rPr lang="cs-CZ" sz="3600" dirty="0" smtClean="0"/>
              <a:t> and </a:t>
            </a:r>
            <a:r>
              <a:rPr lang="cs-CZ" sz="3600" dirty="0" err="1" smtClean="0"/>
              <a:t>its</a:t>
            </a:r>
            <a:r>
              <a:rPr lang="cs-CZ" sz="3600" dirty="0" smtClean="0"/>
              <a:t> </a:t>
            </a:r>
            <a:r>
              <a:rPr lang="cs-CZ" sz="3600" dirty="0" err="1" smtClean="0"/>
              <a:t>name</a:t>
            </a:r>
            <a:r>
              <a:rPr lang="cs-CZ" sz="3600" dirty="0" smtClean="0"/>
              <a:t>:</a:t>
            </a:r>
            <a:endParaRPr lang="cs-CZ" sz="36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457200" y="1412776"/>
            <a:ext cx="4040188" cy="5256584"/>
          </a:xfrm>
        </p:spPr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2800" dirty="0" err="1"/>
              <a:t>NaCl</a:t>
            </a:r>
            <a:r>
              <a:rPr lang="en-US" sz="2800" dirty="0"/>
              <a:t> </a:t>
            </a:r>
            <a:endParaRPr lang="cs-CZ" sz="2800" dirty="0"/>
          </a:p>
          <a:p>
            <a:pPr marL="514350" indent="-514350">
              <a:buFont typeface="+mj-lt"/>
              <a:buAutoNum type="arabicPeriod"/>
            </a:pPr>
            <a:r>
              <a:rPr lang="en-US" sz="2800" dirty="0"/>
              <a:t>NH</a:t>
            </a:r>
            <a:r>
              <a:rPr lang="en-US" sz="2800" baseline="-25000" dirty="0"/>
              <a:t>3</a:t>
            </a:r>
            <a:r>
              <a:rPr lang="en-US" sz="2800" dirty="0"/>
              <a:t>  </a:t>
            </a:r>
            <a:endParaRPr lang="cs-CZ" sz="2800" dirty="0"/>
          </a:p>
          <a:p>
            <a:pPr marL="514350" indent="-514350">
              <a:buFont typeface="+mj-lt"/>
              <a:buAutoNum type="arabicPeriod"/>
            </a:pPr>
            <a:r>
              <a:rPr lang="en-US" sz="2800" dirty="0" err="1"/>
              <a:t>AgBr</a:t>
            </a:r>
            <a:r>
              <a:rPr lang="en-US" sz="2800" dirty="0"/>
              <a:t> </a:t>
            </a:r>
            <a:endParaRPr lang="cs-CZ" sz="2800" dirty="0"/>
          </a:p>
          <a:p>
            <a:pPr marL="514350" indent="-514350">
              <a:buFont typeface="+mj-lt"/>
              <a:buAutoNum type="arabicPeriod"/>
            </a:pPr>
            <a:r>
              <a:rPr lang="en-US" sz="2800" dirty="0"/>
              <a:t>Na</a:t>
            </a:r>
            <a:r>
              <a:rPr lang="en-US" sz="2800" baseline="-25000" dirty="0"/>
              <a:t>2</a:t>
            </a:r>
            <a:r>
              <a:rPr lang="en-US" sz="2800" dirty="0"/>
              <a:t>O</a:t>
            </a:r>
            <a:endParaRPr lang="cs-CZ" sz="2800" dirty="0"/>
          </a:p>
          <a:p>
            <a:pPr marL="514350" indent="-514350">
              <a:buFont typeface="+mj-lt"/>
              <a:buAutoNum type="arabicPeriod"/>
            </a:pPr>
            <a:r>
              <a:rPr lang="en-US" sz="2800" dirty="0"/>
              <a:t>H</a:t>
            </a:r>
            <a:r>
              <a:rPr lang="en-US" sz="2800" baseline="-25000" dirty="0"/>
              <a:t>2</a:t>
            </a:r>
            <a:r>
              <a:rPr lang="en-US" sz="2800" dirty="0"/>
              <a:t>O</a:t>
            </a:r>
            <a:r>
              <a:rPr lang="en-US" sz="2800" baseline="-25000" dirty="0"/>
              <a:t>2</a:t>
            </a:r>
            <a:r>
              <a:rPr lang="en-US" sz="2800" dirty="0"/>
              <a:t> </a:t>
            </a:r>
            <a:endParaRPr lang="cs-CZ" sz="2800" dirty="0"/>
          </a:p>
          <a:p>
            <a:pPr marL="514350" indent="-514350">
              <a:buFont typeface="+mj-lt"/>
              <a:buAutoNum type="arabicPeriod"/>
            </a:pPr>
            <a:r>
              <a:rPr lang="en-US" sz="2800" dirty="0"/>
              <a:t>Al</a:t>
            </a:r>
            <a:r>
              <a:rPr lang="en-US" sz="2800" baseline="-25000" dirty="0"/>
              <a:t>2</a:t>
            </a:r>
            <a:r>
              <a:rPr lang="en-US" sz="2800" dirty="0"/>
              <a:t>O</a:t>
            </a:r>
            <a:r>
              <a:rPr lang="en-US" sz="2800" baseline="-25000" dirty="0"/>
              <a:t>3</a:t>
            </a:r>
            <a:r>
              <a:rPr lang="en-US" sz="2800" dirty="0"/>
              <a:t> </a:t>
            </a:r>
            <a:endParaRPr lang="cs-CZ" sz="2800" dirty="0"/>
          </a:p>
          <a:p>
            <a:pPr marL="514350" indent="-514350">
              <a:buFont typeface="+mj-lt"/>
              <a:buAutoNum type="arabicPeriod"/>
            </a:pPr>
            <a:r>
              <a:rPr lang="en-US" sz="2800" dirty="0"/>
              <a:t>Al</a:t>
            </a:r>
            <a:r>
              <a:rPr lang="en-US" sz="2800" baseline="-25000" dirty="0"/>
              <a:t>2</a:t>
            </a:r>
            <a:r>
              <a:rPr lang="en-US" sz="2800" dirty="0"/>
              <a:t>S</a:t>
            </a:r>
            <a:r>
              <a:rPr lang="en-US" sz="2800" baseline="-25000" dirty="0"/>
              <a:t>3</a:t>
            </a:r>
            <a:r>
              <a:rPr lang="en-US" sz="2800" dirty="0"/>
              <a:t>  </a:t>
            </a:r>
            <a:endParaRPr lang="cs-CZ" sz="2800" dirty="0" smtClean="0"/>
          </a:p>
          <a:p>
            <a:pPr marL="514350" indent="-514350">
              <a:buFont typeface="+mj-lt"/>
              <a:buAutoNum type="arabicPeriod"/>
            </a:pPr>
            <a:r>
              <a:rPr lang="en-US" sz="2800" dirty="0"/>
              <a:t>CaF</a:t>
            </a:r>
            <a:r>
              <a:rPr lang="en-US" sz="2800" baseline="-25000" dirty="0"/>
              <a:t>2</a:t>
            </a:r>
            <a:r>
              <a:rPr lang="en-US" sz="2800" dirty="0"/>
              <a:t>  </a:t>
            </a:r>
            <a:endParaRPr lang="cs-CZ" sz="2800" dirty="0"/>
          </a:p>
          <a:p>
            <a:pPr marL="514350" indent="-514350">
              <a:buFont typeface="+mj-lt"/>
              <a:buAutoNum type="arabicPeriod"/>
            </a:pPr>
            <a:r>
              <a:rPr lang="en-US" sz="2800" dirty="0"/>
              <a:t>CaH</a:t>
            </a:r>
            <a:r>
              <a:rPr lang="en-US" sz="2800" baseline="-25000" dirty="0"/>
              <a:t>2</a:t>
            </a:r>
            <a:r>
              <a:rPr lang="en-US" sz="2800" dirty="0"/>
              <a:t> </a:t>
            </a:r>
            <a:endParaRPr lang="cs-CZ" sz="2800" dirty="0"/>
          </a:p>
          <a:p>
            <a:pPr marL="514350" indent="-514350">
              <a:buFont typeface="+mj-lt"/>
              <a:buAutoNum type="arabicPeriod"/>
            </a:pPr>
            <a:r>
              <a:rPr lang="en-US" sz="2800" dirty="0"/>
              <a:t>CO</a:t>
            </a:r>
            <a:r>
              <a:rPr lang="en-US" sz="2800" baseline="-25000" dirty="0"/>
              <a:t>2</a:t>
            </a:r>
            <a:endParaRPr lang="cs-CZ" sz="2800" dirty="0"/>
          </a:p>
          <a:p>
            <a:pPr marL="514350" indent="-514350">
              <a:buFont typeface="+mj-lt"/>
              <a:buAutoNum type="arabicPeriod"/>
            </a:pPr>
            <a:r>
              <a:rPr lang="en-US" sz="2800" dirty="0"/>
              <a:t>CO  </a:t>
            </a:r>
            <a:endParaRPr lang="cs-CZ" sz="2800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4"/>
          </p:nvPr>
        </p:nvSpPr>
        <p:spPr>
          <a:xfrm>
            <a:off x="4645025" y="1412776"/>
            <a:ext cx="4041775" cy="5184576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lphaLcParenR"/>
            </a:pPr>
            <a:r>
              <a:rPr lang="en-US" dirty="0" err="1" smtClean="0"/>
              <a:t>aluminium</a:t>
            </a:r>
            <a:r>
              <a:rPr lang="en-US" dirty="0" smtClean="0"/>
              <a:t> sulfide</a:t>
            </a:r>
            <a:endParaRPr lang="cs-CZ" dirty="0" smtClean="0"/>
          </a:p>
          <a:p>
            <a:pPr marL="457200" indent="-457200">
              <a:buFont typeface="+mj-lt"/>
              <a:buAutoNum type="alphaLcParenR"/>
            </a:pPr>
            <a:r>
              <a:rPr lang="en-US" dirty="0" smtClean="0"/>
              <a:t>sodium </a:t>
            </a:r>
            <a:r>
              <a:rPr lang="en-US" dirty="0"/>
              <a:t>chloride</a:t>
            </a:r>
            <a:endParaRPr lang="cs-CZ" dirty="0"/>
          </a:p>
          <a:p>
            <a:pPr marL="457200" indent="-457200">
              <a:buFont typeface="+mj-lt"/>
              <a:buAutoNum type="alphaLcParenR"/>
            </a:pPr>
            <a:r>
              <a:rPr lang="en-US" dirty="0" smtClean="0"/>
              <a:t>sodium oxide</a:t>
            </a:r>
            <a:endParaRPr lang="cs-CZ" dirty="0" smtClean="0"/>
          </a:p>
          <a:p>
            <a:pPr marL="457200" indent="-457200">
              <a:buFont typeface="+mj-lt"/>
              <a:buAutoNum type="alphaLcParenR"/>
            </a:pPr>
            <a:r>
              <a:rPr lang="en-US" dirty="0" smtClean="0"/>
              <a:t>calcium hydride</a:t>
            </a:r>
            <a:endParaRPr lang="cs-CZ" dirty="0" smtClean="0"/>
          </a:p>
          <a:p>
            <a:pPr marL="457200" indent="-457200">
              <a:buFont typeface="+mj-lt"/>
              <a:buAutoNum type="alphaLcParenR"/>
            </a:pPr>
            <a:r>
              <a:rPr lang="en-US" dirty="0" smtClean="0"/>
              <a:t>ammonia</a:t>
            </a:r>
            <a:endParaRPr lang="cs-CZ" dirty="0"/>
          </a:p>
          <a:p>
            <a:pPr marL="457200" indent="-457200">
              <a:buFont typeface="+mj-lt"/>
              <a:buAutoNum type="alphaLcParenR"/>
            </a:pPr>
            <a:r>
              <a:rPr lang="en-US" dirty="0"/>
              <a:t>silver bromide</a:t>
            </a:r>
            <a:endParaRPr lang="cs-CZ" dirty="0"/>
          </a:p>
          <a:p>
            <a:pPr marL="457200" indent="-457200">
              <a:buFont typeface="+mj-lt"/>
              <a:buAutoNum type="alphaLcParenR"/>
            </a:pPr>
            <a:r>
              <a:rPr lang="en-US" dirty="0" smtClean="0"/>
              <a:t>calcium fluoride</a:t>
            </a:r>
            <a:endParaRPr lang="cs-CZ" dirty="0" smtClean="0"/>
          </a:p>
          <a:p>
            <a:pPr marL="457200" indent="-457200">
              <a:buFont typeface="+mj-lt"/>
              <a:buAutoNum type="alphaLcParenR"/>
            </a:pPr>
            <a:r>
              <a:rPr lang="en-US" dirty="0" smtClean="0"/>
              <a:t>hydrogen </a:t>
            </a:r>
            <a:r>
              <a:rPr lang="en-US" dirty="0"/>
              <a:t>peroxide</a:t>
            </a:r>
            <a:endParaRPr lang="cs-CZ" dirty="0"/>
          </a:p>
          <a:p>
            <a:pPr marL="457200" indent="-457200">
              <a:buFont typeface="+mj-lt"/>
              <a:buAutoNum type="alphaLcParenR"/>
            </a:pPr>
            <a:r>
              <a:rPr lang="en-US" dirty="0" err="1"/>
              <a:t>aluminium</a:t>
            </a:r>
            <a:r>
              <a:rPr lang="en-US" dirty="0"/>
              <a:t> oxide</a:t>
            </a:r>
            <a:endParaRPr lang="cs-CZ" dirty="0"/>
          </a:p>
          <a:p>
            <a:pPr marL="457200" indent="-457200">
              <a:buFont typeface="+mj-lt"/>
              <a:buAutoNum type="alphaLcParenR"/>
            </a:pPr>
            <a:r>
              <a:rPr lang="en-US" dirty="0" smtClean="0"/>
              <a:t>carbon monoxide</a:t>
            </a:r>
            <a:endParaRPr lang="cs-CZ" dirty="0" smtClean="0"/>
          </a:p>
          <a:p>
            <a:pPr marL="457200" indent="-457200">
              <a:buFont typeface="+mj-lt"/>
              <a:buAutoNum type="alphaLcParenR"/>
            </a:pPr>
            <a:r>
              <a:rPr lang="en-US" dirty="0" smtClean="0"/>
              <a:t>carbon </a:t>
            </a:r>
            <a:r>
              <a:rPr lang="en-US" dirty="0"/>
              <a:t>dioxide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66126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just"/>
            <a:r>
              <a:rPr lang="cs-CZ" sz="3600" dirty="0" smtClean="0"/>
              <a:t>3. </a:t>
            </a:r>
            <a:r>
              <a:rPr lang="cs-CZ" sz="3600" dirty="0" err="1" smtClean="0"/>
              <a:t>Write</a:t>
            </a:r>
            <a:r>
              <a:rPr lang="cs-CZ" sz="3600" dirty="0" smtClean="0"/>
              <a:t> </a:t>
            </a:r>
            <a:r>
              <a:rPr lang="cs-CZ" sz="3600" dirty="0" err="1" smtClean="0"/>
              <a:t>names</a:t>
            </a:r>
            <a:r>
              <a:rPr lang="cs-CZ" sz="3600" dirty="0" smtClean="0"/>
              <a:t> </a:t>
            </a:r>
            <a:r>
              <a:rPr lang="cs-CZ" sz="3600" dirty="0" err="1" smtClean="0"/>
              <a:t>of</a:t>
            </a:r>
            <a:r>
              <a:rPr lang="cs-CZ" sz="3600" dirty="0" smtClean="0"/>
              <a:t> </a:t>
            </a:r>
            <a:r>
              <a:rPr lang="cs-CZ" sz="3600" dirty="0" err="1" smtClean="0"/>
              <a:t>chemical</a:t>
            </a:r>
            <a:r>
              <a:rPr lang="cs-CZ" sz="3600" dirty="0" smtClean="0"/>
              <a:t> </a:t>
            </a:r>
            <a:r>
              <a:rPr lang="cs-CZ" sz="3600" dirty="0" err="1" smtClean="0"/>
              <a:t>compounds</a:t>
            </a:r>
            <a:r>
              <a:rPr lang="cs-CZ" sz="3600" dirty="0" smtClean="0"/>
              <a:t>: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457200" y="1628800"/>
            <a:ext cx="4040188" cy="4497363"/>
          </a:xfrm>
        </p:spPr>
        <p:txBody>
          <a:bodyPr/>
          <a:lstStyle/>
          <a:p>
            <a:r>
              <a:rPr lang="en-US" sz="2800" dirty="0" err="1"/>
              <a:t>NaOH</a:t>
            </a:r>
            <a:endParaRPr lang="cs-CZ" sz="2800" dirty="0"/>
          </a:p>
          <a:p>
            <a:r>
              <a:rPr lang="en-US" sz="2800" dirty="0"/>
              <a:t>HNO</a:t>
            </a:r>
            <a:r>
              <a:rPr lang="en-US" sz="2800" baseline="-25000" dirty="0"/>
              <a:t>3</a:t>
            </a:r>
            <a:endParaRPr lang="cs-CZ" sz="2800" dirty="0"/>
          </a:p>
          <a:p>
            <a:r>
              <a:rPr lang="en-US" sz="2800" dirty="0"/>
              <a:t>H</a:t>
            </a:r>
            <a:r>
              <a:rPr lang="en-US" sz="2800" baseline="-25000" dirty="0"/>
              <a:t>2</a:t>
            </a:r>
            <a:r>
              <a:rPr lang="en-US" sz="2800" dirty="0"/>
              <a:t>CO</a:t>
            </a:r>
            <a:r>
              <a:rPr lang="en-US" sz="2800" baseline="-25000" dirty="0"/>
              <a:t>3</a:t>
            </a:r>
            <a:endParaRPr lang="cs-CZ" sz="2800" dirty="0"/>
          </a:p>
          <a:p>
            <a:r>
              <a:rPr lang="en-US" sz="2800" dirty="0"/>
              <a:t>H</a:t>
            </a:r>
            <a:r>
              <a:rPr lang="en-US" sz="2800" baseline="-25000" dirty="0"/>
              <a:t>3</a:t>
            </a:r>
            <a:r>
              <a:rPr lang="en-US" sz="2800" dirty="0"/>
              <a:t>PO</a:t>
            </a:r>
            <a:r>
              <a:rPr lang="en-US" sz="2800" baseline="-25000" dirty="0"/>
              <a:t>4</a:t>
            </a:r>
            <a:endParaRPr lang="cs-CZ" sz="2800" dirty="0"/>
          </a:p>
          <a:p>
            <a:r>
              <a:rPr lang="en-US" sz="2800" dirty="0" err="1"/>
              <a:t>HBr</a:t>
            </a:r>
            <a:endParaRPr lang="cs-CZ" sz="2800" dirty="0"/>
          </a:p>
          <a:p>
            <a:r>
              <a:rPr lang="en-US" sz="2800" dirty="0"/>
              <a:t>HClO</a:t>
            </a:r>
            <a:r>
              <a:rPr lang="en-US" sz="2800" baseline="-25000" dirty="0"/>
              <a:t>4</a:t>
            </a:r>
            <a:endParaRPr lang="cs-CZ" sz="2800" dirty="0"/>
          </a:p>
          <a:p>
            <a:r>
              <a:rPr lang="en-US" sz="2800" dirty="0"/>
              <a:t>FeCl</a:t>
            </a:r>
            <a:r>
              <a:rPr lang="en-US" sz="2800" baseline="-25000" dirty="0"/>
              <a:t>2</a:t>
            </a:r>
            <a:r>
              <a:rPr lang="en-US" sz="2800" dirty="0"/>
              <a:t>  </a:t>
            </a:r>
            <a:endParaRPr lang="cs-CZ" sz="2800" dirty="0"/>
          </a:p>
          <a:p>
            <a:r>
              <a:rPr lang="en-US" sz="2800" dirty="0"/>
              <a:t>N</a:t>
            </a:r>
            <a:r>
              <a:rPr lang="en-US" sz="2800" baseline="-25000" dirty="0"/>
              <a:t>2</a:t>
            </a:r>
            <a:r>
              <a:rPr lang="en-US" sz="2800" dirty="0"/>
              <a:t>O</a:t>
            </a:r>
            <a:r>
              <a:rPr lang="en-US" sz="2800" baseline="-25000" dirty="0"/>
              <a:t>5</a:t>
            </a:r>
            <a:endParaRPr lang="cs-CZ" sz="2800" dirty="0"/>
          </a:p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12776"/>
            <a:ext cx="4041775" cy="4713387"/>
          </a:xfrm>
        </p:spPr>
        <p:txBody>
          <a:bodyPr/>
          <a:lstStyle/>
          <a:p>
            <a:r>
              <a:rPr lang="en-US" sz="2800" dirty="0"/>
              <a:t>Hl</a:t>
            </a:r>
            <a:endParaRPr lang="cs-CZ" sz="2800" dirty="0"/>
          </a:p>
          <a:p>
            <a:r>
              <a:rPr lang="en-US" sz="2800" dirty="0"/>
              <a:t>H</a:t>
            </a:r>
            <a:r>
              <a:rPr lang="en-US" sz="2800" baseline="-25000" dirty="0"/>
              <a:t>2</a:t>
            </a:r>
            <a:r>
              <a:rPr lang="en-US" sz="2800" dirty="0"/>
              <a:t>SO</a:t>
            </a:r>
            <a:r>
              <a:rPr lang="en-US" sz="2800" baseline="-25000" dirty="0"/>
              <a:t>4</a:t>
            </a:r>
            <a:endParaRPr lang="cs-CZ" sz="2800" dirty="0"/>
          </a:p>
          <a:p>
            <a:r>
              <a:rPr lang="en-US" sz="2800" dirty="0"/>
              <a:t>HF</a:t>
            </a:r>
            <a:endParaRPr lang="cs-CZ" sz="2800" dirty="0"/>
          </a:p>
          <a:p>
            <a:r>
              <a:rPr lang="en-US" sz="2800" dirty="0"/>
              <a:t>H</a:t>
            </a:r>
            <a:r>
              <a:rPr lang="en-US" sz="2800" baseline="-25000" dirty="0"/>
              <a:t>2</a:t>
            </a:r>
            <a:r>
              <a:rPr lang="en-US" sz="2800" dirty="0"/>
              <a:t>SO</a:t>
            </a:r>
            <a:r>
              <a:rPr lang="en-US" sz="2800" baseline="-25000" dirty="0"/>
              <a:t>3</a:t>
            </a:r>
            <a:endParaRPr lang="cs-CZ" sz="2800" dirty="0"/>
          </a:p>
          <a:p>
            <a:r>
              <a:rPr lang="en-US" sz="2800" dirty="0"/>
              <a:t>HNO</a:t>
            </a:r>
            <a:endParaRPr lang="cs-CZ" sz="2800" dirty="0"/>
          </a:p>
          <a:p>
            <a:r>
              <a:rPr lang="en-US" sz="2800" dirty="0"/>
              <a:t>P</a:t>
            </a:r>
            <a:r>
              <a:rPr lang="en-US" sz="2800" baseline="-25000" dirty="0"/>
              <a:t>2</a:t>
            </a:r>
            <a:r>
              <a:rPr lang="en-US" sz="2800" dirty="0"/>
              <a:t>O</a:t>
            </a:r>
            <a:r>
              <a:rPr lang="en-US" sz="2800" baseline="-25000" dirty="0"/>
              <a:t>5</a:t>
            </a:r>
            <a:r>
              <a:rPr lang="en-US" sz="2800" dirty="0"/>
              <a:t>   </a:t>
            </a:r>
            <a:endParaRPr lang="cs-CZ" sz="2800" dirty="0"/>
          </a:p>
          <a:p>
            <a:r>
              <a:rPr lang="en-US" sz="2800" dirty="0"/>
              <a:t>CuSO</a:t>
            </a:r>
            <a:r>
              <a:rPr lang="en-US" sz="2800" baseline="-25000" dirty="0"/>
              <a:t>4</a:t>
            </a:r>
            <a:endParaRPr lang="cs-CZ" sz="2800" dirty="0"/>
          </a:p>
          <a:p>
            <a:r>
              <a:rPr lang="en-US" sz="2800" dirty="0"/>
              <a:t>CaCO</a:t>
            </a:r>
            <a:r>
              <a:rPr lang="en-US" sz="2800" baseline="-25000" dirty="0"/>
              <a:t>3</a:t>
            </a:r>
            <a:r>
              <a:rPr lang="en-US" sz="2800" dirty="0"/>
              <a:t> </a:t>
            </a:r>
            <a:endParaRPr lang="cs-CZ" sz="28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71408655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333</Words>
  <Application>Microsoft Office PowerPoint</Application>
  <PresentationFormat>Předvádění na obrazovce (4:3)</PresentationFormat>
  <Paragraphs>82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Chemical nomenclature</vt:lpstr>
      <vt:lpstr>Prezentace aplikace PowerPoint</vt:lpstr>
      <vt:lpstr>Prezentace aplikace PowerPoint</vt:lpstr>
      <vt:lpstr>1. Match words with definitions: </vt:lpstr>
      <vt:lpstr>2. Connect chemical formula and its name:</vt:lpstr>
      <vt:lpstr>3. Write names of chemical compounds: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Chemical nomenclature</dc:title>
  <dc:creator>TEREZKA</dc:creator>
  <cp:lastModifiedBy>TEREZKA</cp:lastModifiedBy>
  <cp:revision>10</cp:revision>
  <dcterms:created xsi:type="dcterms:W3CDTF">2013-03-12T18:42:01Z</dcterms:created>
  <dcterms:modified xsi:type="dcterms:W3CDTF">2013-05-28T18:32:18Z</dcterms:modified>
</cp:coreProperties>
</file>