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2"/>
  </p:notesMasterIdLst>
  <p:sldIdLst>
    <p:sldId id="278" r:id="rId2"/>
    <p:sldId id="279" r:id="rId3"/>
    <p:sldId id="256" r:id="rId4"/>
    <p:sldId id="263" r:id="rId5"/>
    <p:sldId id="271" r:id="rId6"/>
    <p:sldId id="274" r:id="rId7"/>
    <p:sldId id="276" r:id="rId8"/>
    <p:sldId id="275" r:id="rId9"/>
    <p:sldId id="265" r:id="rId10"/>
    <p:sldId id="28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2C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1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</a:t>
          </a:r>
          <a:r>
            <a:rPr lang="cs-CZ" sz="2000" baseline="0" dirty="0" smtClean="0">
              <a:solidFill>
                <a:srgbClr val="FF0000"/>
              </a:solidFill>
            </a:rPr>
            <a:t>52</a:t>
          </a:r>
          <a:r>
            <a:rPr lang="cs-CZ" sz="2000" baseline="0" dirty="0" smtClean="0"/>
            <a:t>_INOVACE_</a:t>
          </a:r>
          <a:r>
            <a:rPr lang="cs-CZ" sz="2000" baseline="0" dirty="0" smtClean="0">
              <a:solidFill>
                <a:srgbClr val="FF0000"/>
              </a:solidFill>
            </a:rPr>
            <a:t>04_VLA+PŘÍ_21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Ludmila Kašpárková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smtClean="0">
              <a:solidFill>
                <a:srgbClr val="FF0000"/>
              </a:solidFill>
            </a:rPr>
            <a:t>VLA – 4.A – Husité</a:t>
          </a:r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67B8825-C061-4604-9B6D-77AD727E7FC7}" type="presOf" srcId="{D1D4F407-5343-4D3F-B5B9-D407B03CAEB4}" destId="{AED2198E-93D5-4001-81B4-73124B309672}" srcOrd="1" destOrd="0" presId="urn:microsoft.com/office/officeart/2005/8/layout/target3"/>
    <dgm:cxn modelId="{7F79A2F5-0236-4A2F-A22B-DBDF7E2EA2DF}" type="presOf" srcId="{D1D4F407-5343-4D3F-B5B9-D407B03CAEB4}" destId="{D005CE8C-CC26-4C3E-AC11-E15060ECD759}" srcOrd="0" destOrd="0" presId="urn:microsoft.com/office/officeart/2005/8/layout/target3"/>
    <dgm:cxn modelId="{E34D7C68-35E8-4649-815B-E052EACBC33B}" type="presOf" srcId="{D8197B8C-B260-4A16-BDF4-0947B075E274}" destId="{5A5FFA88-C948-4069-8E93-59FA12366E83}" srcOrd="1" destOrd="0" presId="urn:microsoft.com/office/officeart/2005/8/layout/target3"/>
    <dgm:cxn modelId="{DD604952-2948-456D-98A4-D31F4B6E3455}" type="presOf" srcId="{B651F6E3-6281-48DB-9319-2AEAFDAE7572}" destId="{619D679B-A015-4ECF-8348-D1034C574F40}" srcOrd="0" destOrd="0" presId="urn:microsoft.com/office/officeart/2005/8/layout/target3"/>
    <dgm:cxn modelId="{B83250A3-D319-4E89-A236-7078C8BA98E6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14E19D5-28A7-4E9B-A063-C9AF14B66C04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723CE34-F428-4131-A37D-F165A4431C2B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0842A32-AF08-45D8-9CD5-62EA82728B79}" type="presOf" srcId="{B651F6E3-6281-48DB-9319-2AEAFDAE7572}" destId="{6BB5E863-4638-4E1D-BFDE-399D028AC4ED}" srcOrd="1" destOrd="0" presId="urn:microsoft.com/office/officeart/2005/8/layout/target3"/>
    <dgm:cxn modelId="{07E4E901-2394-486A-828D-89C39812AE30}" type="presOf" srcId="{4C35D32F-0EAB-4CD7-82EE-45574DC2A586}" destId="{890E4F0B-2866-4A3F-A3C7-2A14B1797930}" srcOrd="1" destOrd="0" presId="urn:microsoft.com/office/officeart/2005/8/layout/target3"/>
    <dgm:cxn modelId="{D96ABF28-C303-4D9F-B486-B15CEE18FC27}" type="presOf" srcId="{757F3AB3-0718-4624-B441-E567A8F0AB56}" destId="{333A1088-737F-45CB-B68E-254E46348037}" srcOrd="0" destOrd="0" presId="urn:microsoft.com/office/officeart/2005/8/layout/target3"/>
    <dgm:cxn modelId="{1361AEE1-ABED-4C9B-A01C-66DD43100C0F}" type="presOf" srcId="{D1B46980-6531-4606-95E6-44980827E919}" destId="{2BE915AB-18AA-4053-B92C-3BFC9ED204BB}" srcOrd="1" destOrd="0" presId="urn:microsoft.com/office/officeart/2005/8/layout/target3"/>
    <dgm:cxn modelId="{18B98DC4-834C-4C0C-90E2-C6CC98899D90}" type="presParOf" srcId="{333A1088-737F-45CB-B68E-254E46348037}" destId="{F5ABB229-8D3B-4694-996A-96F23CF14429}" srcOrd="0" destOrd="0" presId="urn:microsoft.com/office/officeart/2005/8/layout/target3"/>
    <dgm:cxn modelId="{B3330B50-8322-4734-B549-9E7006D0EAA6}" type="presParOf" srcId="{333A1088-737F-45CB-B68E-254E46348037}" destId="{F41139FD-01EE-4571-8B17-4FB00FC51163}" srcOrd="1" destOrd="0" presId="urn:microsoft.com/office/officeart/2005/8/layout/target3"/>
    <dgm:cxn modelId="{9A9EFBEE-E5BE-4690-B514-03A45736C7A9}" type="presParOf" srcId="{333A1088-737F-45CB-B68E-254E46348037}" destId="{D005CE8C-CC26-4C3E-AC11-E15060ECD759}" srcOrd="2" destOrd="0" presId="urn:microsoft.com/office/officeart/2005/8/layout/target3"/>
    <dgm:cxn modelId="{B775CAA1-5694-4AA8-B745-44FDD8458421}" type="presParOf" srcId="{333A1088-737F-45CB-B68E-254E46348037}" destId="{2C702D82-9B77-49B7-9568-BB8EB47C3372}" srcOrd="3" destOrd="0" presId="urn:microsoft.com/office/officeart/2005/8/layout/target3"/>
    <dgm:cxn modelId="{6E2B10B5-2B82-48DD-828D-E2560525359C}" type="presParOf" srcId="{333A1088-737F-45CB-B68E-254E46348037}" destId="{A52A0455-90FF-4808-ABD0-F02540D31D5A}" srcOrd="4" destOrd="0" presId="urn:microsoft.com/office/officeart/2005/8/layout/target3"/>
    <dgm:cxn modelId="{9FFA1418-9220-49BD-8AC3-0A7DE2BDD766}" type="presParOf" srcId="{333A1088-737F-45CB-B68E-254E46348037}" destId="{6140AFEC-043D-4C43-A2F9-D0F5331DF3A3}" srcOrd="5" destOrd="0" presId="urn:microsoft.com/office/officeart/2005/8/layout/target3"/>
    <dgm:cxn modelId="{16647170-81E8-4028-93E0-D62034B30D78}" type="presParOf" srcId="{333A1088-737F-45CB-B68E-254E46348037}" destId="{9358AC05-5D7D-4327-9F80-1AD486AEA664}" srcOrd="6" destOrd="0" presId="urn:microsoft.com/office/officeart/2005/8/layout/target3"/>
    <dgm:cxn modelId="{AC5DEAB3-C76C-4E06-A6FE-52624F3127A4}" type="presParOf" srcId="{333A1088-737F-45CB-B68E-254E46348037}" destId="{313FC574-E1CD-4FB4-B054-0B805CE0447D}" srcOrd="7" destOrd="0" presId="urn:microsoft.com/office/officeart/2005/8/layout/target3"/>
    <dgm:cxn modelId="{9D1EAA2C-E406-4DC3-9EFD-7C7EE39C4359}" type="presParOf" srcId="{333A1088-737F-45CB-B68E-254E46348037}" destId="{619D679B-A015-4ECF-8348-D1034C574F40}" srcOrd="8" destOrd="0" presId="urn:microsoft.com/office/officeart/2005/8/layout/target3"/>
    <dgm:cxn modelId="{7804FEA0-7F3E-4B32-AD3E-00786214822A}" type="presParOf" srcId="{333A1088-737F-45CB-B68E-254E46348037}" destId="{322283A8-4A27-4CDA-BAE3-F381106A9174}" srcOrd="9" destOrd="0" presId="urn:microsoft.com/office/officeart/2005/8/layout/target3"/>
    <dgm:cxn modelId="{F9300D3A-B858-4990-96AC-F09466047960}" type="presParOf" srcId="{333A1088-737F-45CB-B68E-254E46348037}" destId="{FFC9F71D-1B4F-4AD9-A4A6-86ADEFC8AF5C}" srcOrd="10" destOrd="0" presId="urn:microsoft.com/office/officeart/2005/8/layout/target3"/>
    <dgm:cxn modelId="{7BA485BA-517C-46C6-8C33-D00927209F20}" type="presParOf" srcId="{333A1088-737F-45CB-B68E-254E46348037}" destId="{25B08C86-7E15-44DC-BE7F-FFB55DD49D12}" srcOrd="11" destOrd="0" presId="urn:microsoft.com/office/officeart/2005/8/layout/target3"/>
    <dgm:cxn modelId="{6F7ACDB9-6297-40CC-9D48-57AC89510D56}" type="presParOf" srcId="{333A1088-737F-45CB-B68E-254E46348037}" destId="{76644BE8-9D7C-4C09-B250-3D10AF48CBB7}" srcOrd="12" destOrd="0" presId="urn:microsoft.com/office/officeart/2005/8/layout/target3"/>
    <dgm:cxn modelId="{A8034B82-20BF-438E-94A9-8E360680992F}" type="presParOf" srcId="{333A1088-737F-45CB-B68E-254E46348037}" destId="{EE85B701-7295-41C0-BA7A-34D3756A2AE6}" srcOrd="13" destOrd="0" presId="urn:microsoft.com/office/officeart/2005/8/layout/target3"/>
    <dgm:cxn modelId="{A81AA00F-D80B-47D7-9169-AD42E7901771}" type="presParOf" srcId="{333A1088-737F-45CB-B68E-254E46348037}" destId="{8BEBB6EC-1DAA-4CAC-8A25-BC0FCBD5DBD5}" srcOrd="14" destOrd="0" presId="urn:microsoft.com/office/officeart/2005/8/layout/target3"/>
    <dgm:cxn modelId="{50973977-B34F-4C2C-9F21-45F01F39E894}" type="presParOf" srcId="{333A1088-737F-45CB-B68E-254E46348037}" destId="{AED2198E-93D5-4001-81B4-73124B309672}" srcOrd="15" destOrd="0" presId="urn:microsoft.com/office/officeart/2005/8/layout/target3"/>
    <dgm:cxn modelId="{ED1C4CE4-AE93-4358-8EEA-F240446C2F02}" type="presParOf" srcId="{333A1088-737F-45CB-B68E-254E46348037}" destId="{2BE915AB-18AA-4053-B92C-3BFC9ED204BB}" srcOrd="16" destOrd="0" presId="urn:microsoft.com/office/officeart/2005/8/layout/target3"/>
    <dgm:cxn modelId="{4EC0F867-FC24-4921-9790-94BE56B74926}" type="presParOf" srcId="{333A1088-737F-45CB-B68E-254E46348037}" destId="{6BB5E863-4638-4E1D-BFDE-399D028AC4ED}" srcOrd="17" destOrd="0" presId="urn:microsoft.com/office/officeart/2005/8/layout/target3"/>
    <dgm:cxn modelId="{5DE06993-380A-46BF-8DE6-2DAF1798A3DD}" type="presParOf" srcId="{333A1088-737F-45CB-B68E-254E46348037}" destId="{5A5FFA88-C948-4069-8E93-59FA12366E83}" srcOrd="18" destOrd="0" presId="urn:microsoft.com/office/officeart/2005/8/layout/target3"/>
    <dgm:cxn modelId="{EF3C8AE3-C725-4E38-99AB-D546799C66F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Ludmila Kašpárková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</a:t>
          </a:r>
          <a:r>
            <a:rPr lang="cs-CZ" sz="2000" kern="1200" baseline="0" dirty="0" smtClean="0">
              <a:solidFill>
                <a:srgbClr val="FF0000"/>
              </a:solidFill>
            </a:rPr>
            <a:t>52</a:t>
          </a:r>
          <a:r>
            <a:rPr lang="cs-CZ" sz="2000" kern="1200" baseline="0" dirty="0" smtClean="0"/>
            <a:t>_INOVACE_</a:t>
          </a:r>
          <a:r>
            <a:rPr lang="cs-CZ" sz="2000" kern="1200" baseline="0" dirty="0" smtClean="0">
              <a:solidFill>
                <a:srgbClr val="FF0000"/>
              </a:solidFill>
            </a:rPr>
            <a:t>04_VLA+PŘÍ_21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smtClean="0">
              <a:solidFill>
                <a:srgbClr val="FF0000"/>
              </a:solidFill>
            </a:rPr>
            <a:t>VLA – 4.A – Husité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090C4-5C04-4F54-9171-139031CBAC9B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4DE0FA-CD17-4FD7-A33D-A7FC5F45D8B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E82AF8F-3F71-4505-BE24-DEF572DFC11C}" type="datetimeFigureOut">
              <a:rPr lang="cs-CZ" smtClean="0"/>
              <a:pPr/>
              <a:t>22.11.2011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56645D7-B4DA-49F1-B08F-E625C78C96B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gop.pilsedu.cz:8080/redakcni_systemy/wiki/index.php/Karel_IV.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ANOTACE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Materiál je určen pro žáky 4. ročníku, je určen k vyvození učiva.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dirty="0" smtClean="0"/>
              <a:t>Materiál obsahuje prezentaci se snímky a textem k učivu o Husitech.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dirty="0" smtClean="0"/>
              <a:t>Žáci se seznamují s husitstvím, které odvozuje svůj původ od učení mistra Jana Husa a požaduje reformu církve. Husité se původně nazývali kališníci, později začali používat i označení husité.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dirty="0" smtClean="0"/>
              <a:t>Klíčová slova: husité - kališníci, kalich, ozbrojené houfy, vozová hradba,</a:t>
            </a:r>
          </a:p>
          <a:p>
            <a:pPr>
              <a:buNone/>
            </a:pPr>
            <a:r>
              <a:rPr lang="cs-CZ" sz="1800" dirty="0" smtClean="0"/>
              <a:t>                              husitské upravené zbraně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dirty="0" smtClean="0"/>
              <a:t>Žáci poslouchali výklad učiva pozorně, sami se pokoušeli nakreslit si jednotlivé zbraně, které husité používali.</a:t>
            </a:r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http://nd03.jxs.cz/695/718/2f4021b402_64742532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762500" cy="3619500"/>
          </a:xfrm>
          <a:prstGeom prst="rect">
            <a:avLst/>
          </a:prstGeom>
          <a:noFill/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3501008"/>
            <a:ext cx="8784976" cy="2664296"/>
          </a:xfrm>
        </p:spPr>
        <p:txBody>
          <a:bodyPr>
            <a:normAutofit/>
          </a:bodyPr>
          <a:lstStyle/>
          <a:p>
            <a:pPr algn="l">
              <a:buClr>
                <a:schemeClr val="tx2"/>
              </a:buClr>
              <a:buSzPct val="200000"/>
            </a:pPr>
            <a:endParaRPr lang="cs-CZ" cap="none" dirty="0" smtClean="0">
              <a:solidFill>
                <a:schemeClr val="bg2">
                  <a:lumMod val="50000"/>
                </a:schemeClr>
              </a:solidFill>
            </a:endParaRPr>
          </a:p>
          <a:p>
            <a:pPr>
              <a:buClr>
                <a:schemeClr val="tx2"/>
              </a:buClr>
              <a:buSzPct val="200000"/>
            </a:pPr>
            <a:r>
              <a:rPr lang="cs-CZ" cap="none" dirty="0" smtClean="0">
                <a:solidFill>
                  <a:srgbClr val="C00000"/>
                </a:solidFill>
              </a:rPr>
              <a:t>Upálení Jana Husa vyvolalo v Čechách obrovské pobouření.</a:t>
            </a:r>
          </a:p>
          <a:p>
            <a:pPr>
              <a:buClr>
                <a:schemeClr val="tx2"/>
              </a:buClr>
              <a:buSzPct val="200000"/>
            </a:pPr>
            <a:endParaRPr lang="cs-CZ" cap="none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Clr>
                <a:schemeClr val="tx2"/>
              </a:buClr>
              <a:buSzPct val="200000"/>
            </a:pPr>
            <a:r>
              <a:rPr lang="cs-CZ" cap="none" dirty="0" smtClean="0">
                <a:solidFill>
                  <a:schemeClr val="tx2">
                    <a:lumMod val="75000"/>
                  </a:schemeClr>
                </a:solidFill>
              </a:rPr>
              <a:t>Pobouřen byl i král Václav IV. a část šlechty.</a:t>
            </a:r>
          </a:p>
          <a:p>
            <a:pPr algn="l">
              <a:buClr>
                <a:schemeClr val="tx2"/>
              </a:buClr>
              <a:buSzPct val="200000"/>
            </a:pPr>
            <a:r>
              <a:rPr lang="cs-CZ" cap="none" dirty="0" smtClean="0">
                <a:solidFill>
                  <a:schemeClr val="tx2">
                    <a:lumMod val="75000"/>
                  </a:schemeClr>
                </a:solidFill>
              </a:rPr>
              <a:t>Část panstva, bohatí církevní hodnostáři popravu Husa uvítali.</a:t>
            </a:r>
          </a:p>
          <a:p>
            <a:pPr>
              <a:buClr>
                <a:schemeClr val="tx2"/>
              </a:buClr>
              <a:buSzPct val="200000"/>
            </a:pPr>
            <a:r>
              <a:rPr lang="cs-CZ" cap="none" dirty="0" smtClean="0">
                <a:solidFill>
                  <a:srgbClr val="C00000"/>
                </a:solidFill>
              </a:rPr>
              <a:t>Obyvatelé Čech se rozdělili.</a:t>
            </a:r>
            <a:endParaRPr lang="cs-CZ" cap="none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l">
              <a:buClr>
                <a:schemeClr val="tx2"/>
              </a:buClr>
              <a:buSzPct val="200000"/>
            </a:pPr>
            <a:endParaRPr lang="cs-CZ" cap="none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>
              <a:buClr>
                <a:schemeClr val="tx2"/>
              </a:buClr>
              <a:buSzPct val="200000"/>
            </a:pPr>
            <a:r>
              <a:rPr lang="cs-CZ" cap="none" dirty="0" smtClean="0">
                <a:solidFill>
                  <a:srgbClr val="C00000"/>
                </a:solidFill>
              </a:rPr>
              <a:t>Stoupenci Husovi si začali říkat husité.</a:t>
            </a:r>
          </a:p>
          <a:p>
            <a:pPr algn="l">
              <a:buClr>
                <a:schemeClr val="tx2"/>
              </a:buClr>
              <a:buSzPct val="200000"/>
            </a:pPr>
            <a:endParaRPr lang="cs-CZ" cap="none" dirty="0" smtClean="0">
              <a:latin typeface="Arial Black" pitchFamily="34" charset="0"/>
            </a:endParaRPr>
          </a:p>
          <a:p>
            <a:pPr algn="l">
              <a:buClr>
                <a:schemeClr val="tx2"/>
              </a:buClr>
              <a:buSzPct val="200000"/>
            </a:pPr>
            <a:endParaRPr lang="cs-CZ" cap="none" dirty="0">
              <a:latin typeface="Arial Black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679848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                          </a:t>
            </a:r>
            <a:r>
              <a:rPr lang="cs-CZ" sz="6600" dirty="0" smtClean="0">
                <a:solidFill>
                  <a:srgbClr val="C00000"/>
                </a:solidFill>
              </a:rPr>
              <a:t>Husité</a:t>
            </a:r>
            <a:endParaRPr lang="cs-CZ" sz="6600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932040" y="3501008"/>
            <a:ext cx="161703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100" dirty="0" smtClean="0">
                <a:solidFill>
                  <a:prstClr val="black"/>
                </a:solidFill>
              </a:rPr>
              <a:t>Obr. 1</a:t>
            </a:r>
            <a:endParaRPr lang="cs-CZ" sz="11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apedia.mobi/thumb/94cd509/cs/fixed/470/352/Hussite_banner.png?format=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48880"/>
            <a:ext cx="3300680" cy="2471999"/>
          </a:xfrm>
          <a:prstGeom prst="rect">
            <a:avLst/>
          </a:prstGeom>
          <a:noFill/>
        </p:spPr>
      </p:pic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2483768" y="2564904"/>
            <a:ext cx="6408712" cy="3744416"/>
          </a:xfrm>
        </p:spPr>
        <p:txBody>
          <a:bodyPr>
            <a:normAutofit/>
          </a:bodyPr>
          <a:lstStyle/>
          <a:p>
            <a:pPr algn="l"/>
            <a:endParaRPr lang="cs-CZ" dirty="0" smtClean="0"/>
          </a:p>
          <a:p>
            <a:r>
              <a:rPr lang="cs-CZ" sz="2400" b="0" cap="none" baseline="30000" dirty="0" smtClean="0">
                <a:solidFill>
                  <a:schemeClr val="tx2">
                    <a:lumMod val="50000"/>
                  </a:schemeClr>
                </a:solidFill>
              </a:rPr>
              <a:t>Na obranu proti svým odpůrcům vytvářeli </a:t>
            </a:r>
            <a:r>
              <a:rPr lang="cs-CZ" sz="2400" b="0" i="1" cap="none" baseline="30000" dirty="0" smtClean="0">
                <a:solidFill>
                  <a:schemeClr val="tx2">
                    <a:lumMod val="50000"/>
                  </a:schemeClr>
                </a:solidFill>
              </a:rPr>
              <a:t>ozbrojené houfy.</a:t>
            </a:r>
          </a:p>
          <a:p>
            <a:r>
              <a:rPr lang="cs-CZ" sz="2400" b="0" cap="none" baseline="30000" dirty="0" smtClean="0">
                <a:solidFill>
                  <a:schemeClr val="tx2">
                    <a:lumMod val="50000"/>
                  </a:schemeClr>
                </a:solidFill>
              </a:rPr>
              <a:t>Do znaku si dali </a:t>
            </a:r>
            <a:r>
              <a:rPr lang="cs-CZ" sz="2400" b="0" cap="none" baseline="30000" dirty="0" smtClean="0">
                <a:solidFill>
                  <a:srgbClr val="C00000"/>
                </a:solidFill>
              </a:rPr>
              <a:t>kalich</a:t>
            </a:r>
            <a:r>
              <a:rPr lang="cs-CZ" sz="2400" b="0" cap="none" baseline="30000" dirty="0" smtClean="0">
                <a:solidFill>
                  <a:schemeClr val="tx2">
                    <a:lumMod val="50000"/>
                  </a:schemeClr>
                </a:solidFill>
              </a:rPr>
              <a:t> (</a:t>
            </a:r>
            <a:r>
              <a:rPr lang="cs-CZ" sz="2400" b="0" i="1" cap="none" baseline="30000" dirty="0" smtClean="0">
                <a:solidFill>
                  <a:schemeClr val="tx2">
                    <a:lumMod val="50000"/>
                  </a:schemeClr>
                </a:solidFill>
              </a:rPr>
              <a:t>přijímání pod obojí způsobou pro všechny lidi).</a:t>
            </a:r>
          </a:p>
          <a:p>
            <a:r>
              <a:rPr lang="cs-CZ" sz="2400" b="0" cap="none" baseline="30000" dirty="0" smtClean="0">
                <a:solidFill>
                  <a:schemeClr val="tx2">
                    <a:lumMod val="50000"/>
                  </a:schemeClr>
                </a:solidFill>
              </a:rPr>
              <a:t>R. 1420 vybudovali opevněné město </a:t>
            </a:r>
            <a:r>
              <a:rPr lang="cs-CZ" sz="2400" b="0" cap="none" baseline="30000" dirty="0" smtClean="0">
                <a:solidFill>
                  <a:srgbClr val="C00000"/>
                </a:solidFill>
              </a:rPr>
              <a:t>Tábor</a:t>
            </a:r>
            <a:r>
              <a:rPr lang="cs-CZ" sz="2400" b="0" cap="none" baseline="300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endParaRPr lang="cs-CZ" sz="2400" b="0" cap="none" baseline="300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0" cap="none" baseline="30000" dirty="0" smtClean="0">
                <a:solidFill>
                  <a:schemeClr val="tx2">
                    <a:lumMod val="50000"/>
                  </a:schemeClr>
                </a:solidFill>
              </a:rPr>
              <a:t>Po příchodu do Tábora </a:t>
            </a:r>
            <a:r>
              <a:rPr lang="cs-CZ" sz="2400" b="0" cap="none" baseline="30000" dirty="0" smtClean="0">
                <a:solidFill>
                  <a:srgbClr val="C00000"/>
                </a:solidFill>
              </a:rPr>
              <a:t>odevzdávali svůj majetek </a:t>
            </a:r>
          </a:p>
          <a:p>
            <a:r>
              <a:rPr lang="cs-CZ" sz="2400" b="0" cap="none" baseline="30000" dirty="0" smtClean="0">
                <a:solidFill>
                  <a:schemeClr val="tx2">
                    <a:lumMod val="50000"/>
                  </a:schemeClr>
                </a:solidFill>
              </a:rPr>
              <a:t>ke společnému prospěchu.</a:t>
            </a:r>
          </a:p>
          <a:p>
            <a:endParaRPr lang="cs-CZ" sz="2400" b="0" cap="none" baseline="300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2400" b="0" cap="none" baseline="30000" dirty="0" smtClean="0">
                <a:solidFill>
                  <a:schemeClr val="tx2">
                    <a:lumMod val="50000"/>
                  </a:schemeClr>
                </a:solidFill>
              </a:rPr>
              <a:t>Na obranu proti nepřátelům </a:t>
            </a:r>
            <a:r>
              <a:rPr lang="cs-CZ" sz="2400" b="0" cap="none" baseline="30000" dirty="0" smtClean="0">
                <a:solidFill>
                  <a:srgbClr val="C00000"/>
                </a:solidFill>
              </a:rPr>
              <a:t>vytvořili vojsko</a:t>
            </a:r>
            <a:r>
              <a:rPr lang="cs-CZ" sz="2400" b="0" cap="none" baseline="30000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sz="2400" b="0" cap="none" baseline="30000" dirty="0" smtClean="0">
                <a:solidFill>
                  <a:schemeClr val="tx2">
                    <a:lumMod val="75000"/>
                  </a:schemeClr>
                </a:solidFill>
              </a:rPr>
              <a:t>(</a:t>
            </a:r>
            <a:r>
              <a:rPr lang="cs-CZ" sz="2400" b="0" i="1" cap="none" baseline="30000" dirty="0" smtClean="0">
                <a:solidFill>
                  <a:schemeClr val="tx2">
                    <a:lumMod val="75000"/>
                  </a:schemeClr>
                </a:solidFill>
              </a:rPr>
              <a:t>Nepřátelé: </a:t>
            </a:r>
            <a:r>
              <a:rPr lang="cs-CZ" sz="2400" i="1" cap="none" baseline="30000" dirty="0" smtClean="0">
                <a:solidFill>
                  <a:schemeClr val="tx2">
                    <a:lumMod val="75000"/>
                  </a:schemeClr>
                </a:solidFill>
              </a:rPr>
              <a:t>křižáci</a:t>
            </a:r>
            <a:r>
              <a:rPr lang="cs-CZ" sz="2400" b="0" i="1" cap="none" baseline="30000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cs-CZ" sz="2400" i="1" cap="none" baseline="30000" dirty="0" smtClean="0">
                <a:solidFill>
                  <a:schemeClr val="tx2">
                    <a:lumMod val="75000"/>
                  </a:schemeClr>
                </a:solidFill>
              </a:rPr>
              <a:t>katolická šlechta</a:t>
            </a:r>
            <a:r>
              <a:rPr lang="cs-CZ" sz="2400" b="0" cap="none" baseline="30000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algn="l"/>
            <a:endParaRPr lang="cs-CZ" sz="2400" b="0" cap="none" dirty="0">
              <a:solidFill>
                <a:srgbClr val="C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455440"/>
          </a:xfrm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Husité šířili a pokračovali v myšlenkách Jana Husa.</a:t>
            </a:r>
            <a:r>
              <a:rPr lang="cs-CZ" sz="2800" baseline="30000" dirty="0" smtClean="0">
                <a:solidFill>
                  <a:schemeClr val="tx1"/>
                </a:solidFill>
              </a:rPr>
              <a:t> </a:t>
            </a:r>
            <a:r>
              <a:rPr lang="cs-CZ" sz="2800" baseline="300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sz="2800" baseline="30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4000" b="1" baseline="30000" dirty="0" smtClean="0"/>
              <a:t>Byli přesvědčeni, že bojují za „boží pravdu“.</a:t>
            </a:r>
            <a:endParaRPr lang="cs-CZ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47664" y="4797152"/>
            <a:ext cx="13602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rgbClr val="D16349"/>
              </a:buClr>
              <a:buSzPct val="85000"/>
            </a:pPr>
            <a:r>
              <a:rPr lang="cs-CZ" sz="1100" spc="250" dirty="0" smtClean="0"/>
              <a:t>Obr. 2</a:t>
            </a:r>
            <a:endParaRPr lang="cs-CZ" sz="1100" spc="250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Jan Žižka z Trocnova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800" dirty="0" smtClean="0"/>
              <a:t>Vůdcem se stal zkušený bojovník </a:t>
            </a:r>
            <a:r>
              <a:rPr lang="cs-CZ" sz="1800" b="1" dirty="0" smtClean="0"/>
              <a:t>Jan Žižka. 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dirty="0" smtClean="0"/>
              <a:t>Chudí lidé bojovali </a:t>
            </a:r>
            <a:r>
              <a:rPr lang="cs-CZ" sz="1800" b="1" dirty="0" smtClean="0"/>
              <a:t>upravenými zbraněmi</a:t>
            </a:r>
          </a:p>
          <a:p>
            <a:pPr>
              <a:buNone/>
            </a:pPr>
            <a:r>
              <a:rPr lang="cs-CZ" sz="1800" dirty="0" smtClean="0"/>
              <a:t>     (cep, kosa, prak, řemdih, šídlo, kropáč, palcát, …)</a:t>
            </a:r>
          </a:p>
          <a:p>
            <a:endParaRPr lang="cs-CZ" sz="1800" dirty="0" smtClean="0"/>
          </a:p>
          <a:p>
            <a:r>
              <a:rPr lang="cs-CZ" sz="1800" dirty="0" smtClean="0"/>
              <a:t>V bitvách sestavovali z vozů </a:t>
            </a:r>
            <a:r>
              <a:rPr lang="cs-CZ" sz="1800" b="1" dirty="0" smtClean="0"/>
              <a:t>vozovou hradbu</a:t>
            </a:r>
            <a:r>
              <a:rPr lang="cs-CZ" sz="1800" dirty="0" smtClean="0"/>
              <a:t>.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endParaRPr lang="cs-CZ" sz="1600" dirty="0"/>
          </a:p>
        </p:txBody>
      </p:sp>
      <p:pic>
        <p:nvPicPr>
          <p:cNvPr id="5" name="Picture 4" descr="http://www.jcnews.cz/wp-content/uploads/2011/04/jcnews-Jan-%C5%BDi%C5%BEka-z-Trocnov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484784"/>
            <a:ext cx="3037142" cy="468153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524328" y="6165304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3</a:t>
            </a:r>
            <a:endParaRPr lang="cs-CZ" sz="1100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4" name="Picture 16" descr="výzbro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4166176" cy="5832648"/>
          </a:xfrm>
          <a:prstGeom prst="rect">
            <a:avLst/>
          </a:prstGeom>
          <a:noFill/>
        </p:spPr>
      </p:pic>
      <p:sp>
        <p:nvSpPr>
          <p:cNvPr id="26" name="Obdélník 25"/>
          <p:cNvSpPr/>
          <p:nvPr/>
        </p:nvSpPr>
        <p:spPr>
          <a:xfrm>
            <a:off x="4572000" y="1052736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cs-CZ" b="1" i="1" dirty="0" smtClean="0">
                <a:solidFill>
                  <a:prstClr val="black"/>
                </a:solidFill>
              </a:rPr>
              <a:t>halapartna</a:t>
            </a:r>
          </a:p>
          <a:p>
            <a:pPr marL="342900" indent="-342900">
              <a:buAutoNum type="arabicParenR"/>
            </a:pP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572001" y="1340768"/>
            <a:ext cx="22593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>
                <a:solidFill>
                  <a:prstClr val="black"/>
                </a:solidFill>
              </a:rPr>
              <a:t>2) kopí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572000" y="1628800"/>
            <a:ext cx="24172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>
                <a:solidFill>
                  <a:prstClr val="black"/>
                </a:solidFill>
              </a:rPr>
              <a:t>3) sudlice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4572000" y="1916832"/>
            <a:ext cx="26717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/>
              <a:t>4) </a:t>
            </a:r>
            <a:r>
              <a:rPr lang="cs-CZ" b="1" i="1" dirty="0" smtClean="0">
                <a:solidFill>
                  <a:prstClr val="black"/>
                </a:solidFill>
              </a:rPr>
              <a:t>sekyra 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4572000" y="2204864"/>
            <a:ext cx="20298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>
                <a:solidFill>
                  <a:prstClr val="black"/>
                </a:solidFill>
              </a:rPr>
              <a:t>5) sudlice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4572000" y="2492896"/>
            <a:ext cx="22215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>
                <a:solidFill>
                  <a:prstClr val="black"/>
                </a:solidFill>
              </a:rPr>
              <a:t>6) šídlo</a:t>
            </a:r>
          </a:p>
          <a:p>
            <a:r>
              <a:rPr lang="cs-CZ" b="1" i="1" dirty="0" smtClean="0"/>
              <a:t>7) meč</a:t>
            </a:r>
          </a:p>
          <a:p>
            <a:r>
              <a:rPr lang="cs-CZ" b="1" i="1" dirty="0" smtClean="0"/>
              <a:t>8) cep</a:t>
            </a:r>
          </a:p>
          <a:p>
            <a:r>
              <a:rPr lang="cs-CZ" b="1" i="1" dirty="0" smtClean="0"/>
              <a:t>9) kropáč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499992" y="3645024"/>
            <a:ext cx="33401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>
                <a:solidFill>
                  <a:prstClr val="black"/>
                </a:solidFill>
              </a:rPr>
              <a:t>10) řemdih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4499992" y="3933056"/>
            <a:ext cx="27361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>
                <a:solidFill>
                  <a:prstClr val="black"/>
                </a:solidFill>
              </a:rPr>
              <a:t>11) sudlice ušatá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499992" y="5805264"/>
            <a:ext cx="8288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4</a:t>
            </a:r>
            <a:endParaRPr lang="cs-CZ" sz="11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72000" y="476672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Husitské zbraně</a:t>
            </a:r>
            <a:endParaRPr lang="cs-CZ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jednot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3528392" cy="4939750"/>
          </a:xfrm>
          <a:prstGeom prst="rect">
            <a:avLst/>
          </a:prstGeom>
          <a:noFill/>
        </p:spPr>
      </p:pic>
      <p:pic>
        <p:nvPicPr>
          <p:cNvPr id="29700" name="Picture 4" descr="jíz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76672"/>
            <a:ext cx="3456384" cy="4838938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1043609" y="5373216"/>
            <a:ext cx="4923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osádka bojového vozu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8104" y="5373216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husitský jezdec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5085184"/>
            <a:ext cx="16131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5</a:t>
            </a:r>
            <a:endParaRPr lang="cs-CZ" sz="11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44408" y="5085184"/>
            <a:ext cx="756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6</a:t>
            </a:r>
            <a:endParaRPr lang="cs-CZ" sz="1100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výzbro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556792"/>
            <a:ext cx="6048672" cy="432048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467544" y="476672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            Houfnice</a:t>
            </a:r>
            <a:r>
              <a:rPr lang="cs-CZ" dirty="0" smtClean="0"/>
              <a:t> </a:t>
            </a:r>
            <a:r>
              <a:rPr lang="cs-CZ" sz="2000" dirty="0" smtClean="0"/>
              <a:t>(pohyblivé polní dělo ke střelbě do houfu),</a:t>
            </a:r>
          </a:p>
          <a:p>
            <a:r>
              <a:rPr lang="cs-CZ" sz="2000" dirty="0" smtClean="0"/>
              <a:t>               vlevo </a:t>
            </a:r>
            <a:r>
              <a:rPr lang="cs-CZ" sz="2400" dirty="0" smtClean="0">
                <a:solidFill>
                  <a:srgbClr val="C00000"/>
                </a:solidFill>
              </a:rPr>
              <a:t>tarasnice</a:t>
            </a:r>
            <a:r>
              <a:rPr lang="cs-CZ" sz="2400" dirty="0" smtClean="0"/>
              <a:t>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732241" y="5831960"/>
            <a:ext cx="158721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1100" dirty="0" smtClean="0">
                <a:solidFill>
                  <a:prstClr val="black"/>
                </a:solidFill>
              </a:rPr>
              <a:t>Obr. 7</a:t>
            </a:r>
            <a:endParaRPr lang="cs-CZ" sz="11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956376" y="5877272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8</a:t>
            </a:r>
            <a:endParaRPr lang="cs-CZ" sz="11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620688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C00000"/>
                </a:solidFill>
              </a:rPr>
              <a:t>Vozová hradba husitů</a:t>
            </a:r>
            <a:endParaRPr lang="cs-CZ" sz="3200" dirty="0">
              <a:solidFill>
                <a:srgbClr val="C00000"/>
              </a:solidFill>
            </a:endParaRPr>
          </a:p>
        </p:txBody>
      </p:sp>
      <p:pic>
        <p:nvPicPr>
          <p:cNvPr id="21510" name="Picture 6" descr="vů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7416824" cy="44967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1000" dirty="0" smtClean="0">
              <a:solidFill>
                <a:srgbClr val="00B0F0"/>
              </a:solidFill>
              <a:hlinkClick r:id="rId2"/>
            </a:endParaRPr>
          </a:p>
          <a:p>
            <a:pPr>
              <a:buNone/>
            </a:pP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obr.1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</a:rPr>
              <a:t>.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 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en-US" sz="1000" dirty="0" err="1" smtClean="0">
                <a:solidFill>
                  <a:srgbClr val="00B0F0"/>
                </a:solidFill>
                <a:hlinkClick r:id="rId2"/>
              </a:rPr>
              <a:t>citace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 2011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-11-18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.Dostupný na www:</a:t>
            </a:r>
          </a:p>
          <a:p>
            <a:pPr>
              <a:buNone/>
            </a:pP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http://nd03.jxs.cz/695/718/2f4021b402_64742532_o2.jpg</a:t>
            </a:r>
          </a:p>
          <a:p>
            <a:pPr>
              <a:buNone/>
            </a:pP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obr.2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</a:rPr>
              <a:t>.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 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en-US" sz="1000" dirty="0" err="1" smtClean="0">
                <a:solidFill>
                  <a:srgbClr val="00B0F0"/>
                </a:solidFill>
                <a:hlinkClick r:id="rId2"/>
              </a:rPr>
              <a:t>citace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 2011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-11-18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.Dostupný na www:</a:t>
            </a:r>
          </a:p>
          <a:p>
            <a:pPr>
              <a:buNone/>
            </a:pPr>
            <a:r>
              <a:rPr lang="cs-CZ" sz="1000" dirty="0" smtClean="0">
                <a:hlinkClick r:id="rId2"/>
              </a:rPr>
              <a:t>http://wapedia.mobi/thumb/94cd509/cs/max/470/720/Hussite_banner.png?format=jpg%2Cpng%2Cgif</a:t>
            </a:r>
          </a:p>
          <a:p>
            <a:pPr>
              <a:buNone/>
            </a:pP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obr.3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</a:rPr>
              <a:t>.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 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en-US" sz="1000" dirty="0" err="1" smtClean="0">
                <a:solidFill>
                  <a:srgbClr val="00B0F0"/>
                </a:solidFill>
                <a:hlinkClick r:id="rId2"/>
              </a:rPr>
              <a:t>citace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 2011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-11-18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.Dostupný na www:</a:t>
            </a:r>
          </a:p>
          <a:p>
            <a:pPr>
              <a:buNone/>
            </a:pP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http://www.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google.cz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/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imgres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?q=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husit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%C3%A9&amp;um=1&amp;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hl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cs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sa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=N&amp;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biw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=1004&amp;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bih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=755&amp;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tbm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isch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tbnid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=troBxP07hDPPdM:&amp;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imgrefurl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=http://www.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jcnews.cz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/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husitske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-osobnosti/&amp;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docid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fbisYF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yhtYJvM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imgurl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=http://www.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jcnews.cz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/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wp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content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/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uploads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/2011/04/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jcnews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-Jan-%2525C5%2525BDi%2525C5%2525BEka-z-Trocnova.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jpg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&amp;w=700&amp;h=1079&amp;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ei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=DWPKTuy2JMjFswbQubGLBw&amp;zoom=1&amp;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iact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rc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&amp;dur=508&amp;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sig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=112417299305949102171&amp;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page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=3&amp;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tbnh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=178&amp;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tbnw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=125&amp;start=25&amp;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ndsp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=12&amp;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ved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=1t:429,r:10,s:25&amp;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tx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=79&amp;ty=107</a:t>
            </a:r>
          </a:p>
          <a:p>
            <a:pPr>
              <a:buNone/>
            </a:pP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obr.4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</a:rPr>
              <a:t>.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 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en-US" sz="1000" dirty="0" err="1" smtClean="0">
                <a:solidFill>
                  <a:srgbClr val="00B0F0"/>
                </a:solidFill>
                <a:hlinkClick r:id="rId2"/>
              </a:rPr>
              <a:t>citace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 2011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-11-18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.Dostupný na www:</a:t>
            </a:r>
          </a:p>
          <a:p>
            <a:pPr>
              <a:buNone/>
            </a:pP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http://husitstvi.cz/pic/vyzbroj1.jpg</a:t>
            </a:r>
          </a:p>
          <a:p>
            <a:pPr>
              <a:buNone/>
            </a:pP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obr.5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</a:rPr>
              <a:t>.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 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en-US" sz="1000" dirty="0" err="1" smtClean="0">
                <a:solidFill>
                  <a:srgbClr val="00B0F0"/>
                </a:solidFill>
                <a:hlinkClick r:id="rId2"/>
              </a:rPr>
              <a:t>citace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 2011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-11-18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.Dostupný na www:</a:t>
            </a:r>
          </a:p>
          <a:p>
            <a:pPr>
              <a:buNone/>
            </a:pPr>
            <a:r>
              <a:rPr lang="cs-CZ" sz="1000" dirty="0" smtClean="0">
                <a:hlinkClick r:id="rId2"/>
              </a:rPr>
              <a:t>http://www.</a:t>
            </a:r>
            <a:r>
              <a:rPr lang="cs-CZ" sz="1000" dirty="0" err="1" smtClean="0">
                <a:hlinkClick r:id="rId2"/>
              </a:rPr>
              <a:t>husitstvi.cz</a:t>
            </a:r>
            <a:r>
              <a:rPr lang="cs-CZ" sz="1000" dirty="0" smtClean="0">
                <a:hlinkClick r:id="rId2"/>
              </a:rPr>
              <a:t>/pic/jednotky1.jpg</a:t>
            </a:r>
          </a:p>
          <a:p>
            <a:pPr>
              <a:buNone/>
            </a:pP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obr.6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</a:rPr>
              <a:t>.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 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en-US" sz="1000" dirty="0" err="1" smtClean="0">
                <a:solidFill>
                  <a:srgbClr val="00B0F0"/>
                </a:solidFill>
                <a:hlinkClick r:id="rId2"/>
              </a:rPr>
              <a:t>citace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 2011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-11-18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.Dostupný na www:</a:t>
            </a:r>
          </a:p>
          <a:p>
            <a:pPr>
              <a:buNone/>
            </a:pP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http://www.</a:t>
            </a:r>
            <a:r>
              <a:rPr lang="cs-CZ" sz="1000" dirty="0" err="1" smtClean="0">
                <a:solidFill>
                  <a:srgbClr val="00B0F0"/>
                </a:solidFill>
                <a:hlinkClick r:id="rId2"/>
              </a:rPr>
              <a:t>husitstvi.cz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/pic/jednotky4.jpg</a:t>
            </a:r>
          </a:p>
          <a:p>
            <a:pPr>
              <a:buNone/>
            </a:pP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[</a:t>
            </a:r>
            <a:r>
              <a:rPr lang="cs-CZ" sz="1000" dirty="0" smtClean="0">
                <a:solidFill>
                  <a:srgbClr val="00B0F0"/>
                </a:solidFill>
                <a:hlinkClick r:id="rId2"/>
              </a:rPr>
              <a:t>obr.7</a:t>
            </a:r>
            <a:r>
              <a:rPr lang="en-US" sz="1000" dirty="0" smtClean="0">
                <a:solidFill>
                  <a:srgbClr val="00B0F0"/>
                </a:solidFill>
                <a:hlinkClick r:id="rId2"/>
              </a:rPr>
              <a:t>]</a:t>
            </a:r>
            <a:r>
              <a:rPr lang="cs-CZ" sz="1000" dirty="0" smtClean="0">
                <a:solidFill>
                  <a:srgbClr val="00B0F0"/>
                </a:solidFill>
              </a:rPr>
              <a:t>. </a:t>
            </a:r>
            <a:r>
              <a:rPr lang="en-US" sz="1000" dirty="0" smtClean="0">
                <a:solidFill>
                  <a:srgbClr val="00B0F0"/>
                </a:solidFill>
              </a:rPr>
              <a:t>[</a:t>
            </a:r>
            <a:r>
              <a:rPr lang="en-US" sz="1000" dirty="0" err="1" smtClean="0">
                <a:solidFill>
                  <a:srgbClr val="00B0F0"/>
                </a:solidFill>
              </a:rPr>
              <a:t>citace</a:t>
            </a:r>
            <a:r>
              <a:rPr lang="en-US" sz="1000" dirty="0" smtClean="0">
                <a:solidFill>
                  <a:srgbClr val="00B0F0"/>
                </a:solidFill>
              </a:rPr>
              <a:t> 2011</a:t>
            </a:r>
            <a:r>
              <a:rPr lang="cs-CZ" sz="1000" dirty="0" smtClean="0">
                <a:solidFill>
                  <a:srgbClr val="00B0F0"/>
                </a:solidFill>
              </a:rPr>
              <a:t>-11-18</a:t>
            </a:r>
            <a:r>
              <a:rPr lang="en-US" sz="1000" dirty="0" smtClean="0">
                <a:solidFill>
                  <a:srgbClr val="00B0F0"/>
                </a:solidFill>
              </a:rPr>
              <a:t>]</a:t>
            </a:r>
            <a:r>
              <a:rPr lang="cs-CZ" sz="1000" dirty="0" smtClean="0">
                <a:solidFill>
                  <a:srgbClr val="00B0F0"/>
                </a:solidFill>
              </a:rPr>
              <a:t>.Dostupný na www:</a:t>
            </a:r>
          </a:p>
          <a:p>
            <a:pPr>
              <a:buNone/>
            </a:pPr>
            <a:r>
              <a:rPr lang="cs-CZ" sz="1000" dirty="0" smtClean="0">
                <a:hlinkClick r:id="rId2"/>
              </a:rPr>
              <a:t>http://t3.gstatic.com/</a:t>
            </a:r>
            <a:r>
              <a:rPr lang="cs-CZ" sz="1000" dirty="0" err="1" smtClean="0">
                <a:hlinkClick r:id="rId2"/>
              </a:rPr>
              <a:t>images</a:t>
            </a:r>
            <a:r>
              <a:rPr lang="cs-CZ" sz="1000" dirty="0" smtClean="0">
                <a:hlinkClick r:id="rId2"/>
              </a:rPr>
              <a:t>?q=</a:t>
            </a:r>
            <a:r>
              <a:rPr lang="cs-CZ" sz="1000" dirty="0" err="1" smtClean="0">
                <a:hlinkClick r:id="rId2"/>
              </a:rPr>
              <a:t>tbn</a:t>
            </a:r>
            <a:r>
              <a:rPr lang="cs-CZ" sz="1000" dirty="0" smtClean="0">
                <a:hlinkClick r:id="rId2"/>
              </a:rPr>
              <a:t>:ANd9GcRbm-QSwm7nyaPUD7TLOd8dCgrRMtteHCFEd1rbG3fTso4_</a:t>
            </a:r>
            <a:r>
              <a:rPr lang="cs-CZ" sz="1000" dirty="0" err="1" smtClean="0">
                <a:hlinkClick r:id="rId2"/>
              </a:rPr>
              <a:t>mQVNcA</a:t>
            </a:r>
            <a:endParaRPr lang="cs-CZ" sz="1000" dirty="0" smtClean="0">
              <a:hlinkClick r:id="rId2"/>
            </a:endParaRPr>
          </a:p>
          <a:p>
            <a:pPr>
              <a:buNone/>
            </a:pPr>
            <a:r>
              <a:rPr lang="en-US" sz="1000" dirty="0" smtClean="0">
                <a:hlinkClick r:id="rId2"/>
              </a:rPr>
              <a:t>[</a:t>
            </a:r>
            <a:r>
              <a:rPr lang="cs-CZ" sz="1000" dirty="0" smtClean="0">
                <a:hlinkClick r:id="rId2"/>
              </a:rPr>
              <a:t>obr.8</a:t>
            </a:r>
            <a:r>
              <a:rPr lang="en-US" sz="1000" dirty="0" smtClean="0">
                <a:hlinkClick r:id="rId2"/>
              </a:rPr>
              <a:t>]</a:t>
            </a:r>
            <a:r>
              <a:rPr lang="cs-CZ" sz="1000" dirty="0" smtClean="0"/>
              <a:t>.</a:t>
            </a:r>
            <a:r>
              <a:rPr lang="cs-CZ" sz="1000" dirty="0" smtClean="0">
                <a:hlinkClick r:id="rId2"/>
              </a:rPr>
              <a:t> </a:t>
            </a:r>
            <a:r>
              <a:rPr lang="en-US" sz="1000" dirty="0" smtClean="0">
                <a:hlinkClick r:id="rId2"/>
              </a:rPr>
              <a:t>[</a:t>
            </a:r>
            <a:r>
              <a:rPr lang="en-US" sz="1000" dirty="0" err="1" smtClean="0">
                <a:hlinkClick r:id="rId2"/>
              </a:rPr>
              <a:t>citace</a:t>
            </a:r>
            <a:r>
              <a:rPr lang="en-US" sz="1000" dirty="0" smtClean="0">
                <a:hlinkClick r:id="rId2"/>
              </a:rPr>
              <a:t> 2011</a:t>
            </a:r>
            <a:r>
              <a:rPr lang="cs-CZ" sz="1000" dirty="0" smtClean="0">
                <a:hlinkClick r:id="rId2"/>
              </a:rPr>
              <a:t>-11-18</a:t>
            </a:r>
            <a:r>
              <a:rPr lang="en-US" sz="1000" dirty="0" smtClean="0">
                <a:hlinkClick r:id="rId2"/>
              </a:rPr>
              <a:t>]</a:t>
            </a:r>
            <a:r>
              <a:rPr lang="cs-CZ" sz="1000" dirty="0" smtClean="0">
                <a:hlinkClick r:id="rId2"/>
              </a:rPr>
              <a:t>.Dostupný na www:</a:t>
            </a:r>
          </a:p>
          <a:p>
            <a:pPr>
              <a:buNone/>
            </a:pPr>
            <a:r>
              <a:rPr lang="cs-CZ" sz="1000" dirty="0" smtClean="0">
                <a:solidFill>
                  <a:srgbClr val="00B0F0"/>
                </a:solidFill>
              </a:rPr>
              <a:t>http://t1.gstatic.com/</a:t>
            </a:r>
            <a:r>
              <a:rPr lang="cs-CZ" sz="1000" dirty="0" err="1" smtClean="0">
                <a:solidFill>
                  <a:srgbClr val="00B0F0"/>
                </a:solidFill>
              </a:rPr>
              <a:t>images</a:t>
            </a:r>
            <a:r>
              <a:rPr lang="cs-CZ" sz="1000" dirty="0" smtClean="0">
                <a:solidFill>
                  <a:srgbClr val="00B0F0"/>
                </a:solidFill>
              </a:rPr>
              <a:t>?q=</a:t>
            </a:r>
            <a:r>
              <a:rPr lang="cs-CZ" sz="1000" dirty="0" err="1" smtClean="0">
                <a:solidFill>
                  <a:srgbClr val="00B0F0"/>
                </a:solidFill>
              </a:rPr>
              <a:t>tbn</a:t>
            </a:r>
            <a:r>
              <a:rPr lang="cs-CZ" sz="1000" dirty="0" smtClean="0">
                <a:solidFill>
                  <a:srgbClr val="00B0F0"/>
                </a:solidFill>
              </a:rPr>
              <a:t>:ANd9GcQr_</a:t>
            </a:r>
            <a:r>
              <a:rPr lang="cs-CZ" sz="1000" dirty="0" err="1" smtClean="0">
                <a:solidFill>
                  <a:srgbClr val="00B0F0"/>
                </a:solidFill>
              </a:rPr>
              <a:t>LvVMfVP</a:t>
            </a:r>
            <a:r>
              <a:rPr lang="cs-CZ" sz="1000" dirty="0" smtClean="0">
                <a:solidFill>
                  <a:srgbClr val="00B0F0"/>
                </a:solidFill>
              </a:rPr>
              <a:t>-qqS77MP6-ylSBTUG4Nzvm9NDJhgIFuWrx3es59l</a:t>
            </a:r>
          </a:p>
        </p:txBody>
      </p:sp>
      <p:sp>
        <p:nvSpPr>
          <p:cNvPr id="5" name="Obdélník 4"/>
          <p:cNvSpPr/>
          <p:nvPr/>
        </p:nvSpPr>
        <p:spPr>
          <a:xfrm>
            <a:off x="251520" y="5229200"/>
            <a:ext cx="856895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  </a:t>
            </a:r>
            <a:endParaRPr lang="cs-CZ" sz="1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556</TotalTime>
  <Words>515</Words>
  <Application>Microsoft Office PowerPoint</Application>
  <PresentationFormat>Předvádění na obrazovce (4:3)</PresentationFormat>
  <Paragraphs>96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Snímek 1</vt:lpstr>
      <vt:lpstr>ANOTACE</vt:lpstr>
      <vt:lpstr>                          Husité</vt:lpstr>
      <vt:lpstr>Husité šířili a pokračovali v myšlenkách Jana Husa.  Byli přesvědčeni, že bojují za „boží pravdu“.</vt:lpstr>
      <vt:lpstr>Jan Žižka z Trocnova</vt:lpstr>
      <vt:lpstr>Snímek 6</vt:lpstr>
      <vt:lpstr>Snímek 7</vt:lpstr>
      <vt:lpstr>Snímek 8</vt:lpstr>
      <vt:lpstr>Snímek 9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jiří</dc:creator>
  <cp:lastModifiedBy>ZŠ Uh.Ostroh</cp:lastModifiedBy>
  <cp:revision>148</cp:revision>
  <dcterms:created xsi:type="dcterms:W3CDTF">2011-11-17T15:50:20Z</dcterms:created>
  <dcterms:modified xsi:type="dcterms:W3CDTF">2011-11-22T07:25:35Z</dcterms:modified>
</cp:coreProperties>
</file>