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3" r:id="rId13"/>
    <p:sldId id="267" r:id="rId14"/>
    <p:sldId id="269" r:id="rId15"/>
    <p:sldId id="268" r:id="rId16"/>
    <p:sldId id="271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3300"/>
    <a:srgbClr val="FFCC66"/>
    <a:srgbClr val="FFFF66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780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024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0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767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03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35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062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743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19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341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388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5D0D84-0524-485C-9985-A9A52C9BB5B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CC36E-55CB-4FFF-8B24-5868A0232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0975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68505" y="2924944"/>
            <a:ext cx="6400800" cy="1152128"/>
          </a:xfrm>
        </p:spPr>
        <p:txBody>
          <a:bodyPr/>
          <a:lstStyle/>
          <a:p>
            <a:r>
              <a:rPr lang="cs-CZ" dirty="0" smtClean="0"/>
              <a:t>VY_32_INOVACE_10_31_ Barvy</a:t>
            </a: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76" y="5165725"/>
            <a:ext cx="9148763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563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z-Cyrl-AZ" b="1" dirty="0"/>
              <a:t>Цвет</a:t>
            </a:r>
            <a:r>
              <a:rPr lang="cs-CZ" b="1" dirty="0"/>
              <a:t>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výkladové, opakovací, procvičovací </a:t>
            </a:r>
            <a:r>
              <a:rPr lang="cs-CZ" dirty="0"/>
              <a:t>učivo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 smtClean="0"/>
              <a:t>upevnění základních slovní zásoby - barvy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</a:t>
            </a:r>
            <a:r>
              <a:rPr lang="cs-CZ" b="1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mtClean="0"/>
              <a:t>dataprojektor</a:t>
            </a:r>
            <a:r>
              <a:rPr lang="cs-CZ" smtClean="0"/>
              <a:t>, </a:t>
            </a:r>
            <a:r>
              <a:rPr lang="cs-CZ" dirty="0"/>
              <a:t>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barvy, </a:t>
            </a:r>
            <a:r>
              <a:rPr lang="az-Cyrl-AZ" dirty="0" smtClean="0"/>
              <a:t>цвет</a:t>
            </a:r>
            <a:r>
              <a:rPr lang="cs-CZ" dirty="0"/>
              <a:t>á </a:t>
            </a:r>
            <a:endParaRPr lang="cs-CZ" dirty="0" smtClean="0"/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965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20888"/>
            <a:ext cx="8229600" cy="1143000"/>
          </a:xfrm>
        </p:spPr>
        <p:txBody>
          <a:bodyPr>
            <a:noAutofit/>
          </a:bodyPr>
          <a:lstStyle/>
          <a:p>
            <a:r>
              <a:rPr lang="az-Cyrl-AZ" sz="9600" b="1" dirty="0" smtClean="0"/>
              <a:t>Цвет</a:t>
            </a:r>
            <a:r>
              <a:rPr lang="cs-CZ" sz="9600" b="1" dirty="0" smtClean="0"/>
              <a:t>á (barvy)</a:t>
            </a:r>
            <a:endParaRPr lang="cs-CZ" sz="9600" b="1" dirty="0"/>
          </a:p>
        </p:txBody>
      </p:sp>
      <p:sp>
        <p:nvSpPr>
          <p:cNvPr id="4" name="Veselý obličej 3"/>
          <p:cNvSpPr/>
          <p:nvPr/>
        </p:nvSpPr>
        <p:spPr>
          <a:xfrm>
            <a:off x="2051720" y="112474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700322" y="290139"/>
            <a:ext cx="1368152" cy="1287760"/>
          </a:xfrm>
          <a:prstGeom prst="smileyFac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1907704" y="4077072"/>
            <a:ext cx="1346448" cy="12744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755285" y="4233219"/>
            <a:ext cx="1346448" cy="127444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851920" y="4870439"/>
            <a:ext cx="1216554" cy="1094420"/>
          </a:xfrm>
          <a:prstGeom prst="smileyFac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623689" y="1124744"/>
            <a:ext cx="1224136" cy="1188252"/>
          </a:xfrm>
          <a:prstGeom prst="smileyFac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48620" y="501588"/>
            <a:ext cx="1216554" cy="1094420"/>
          </a:xfrm>
          <a:prstGeom prst="smileyFac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67544" y="5229200"/>
            <a:ext cx="1216554" cy="1094420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623688" y="5157191"/>
            <a:ext cx="973177" cy="897677"/>
          </a:xfrm>
          <a:prstGeom prst="smileyFace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5816860" y="825709"/>
            <a:ext cx="1224136" cy="1188252"/>
          </a:xfrm>
          <a:prstGeom prst="smileyFac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44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0"/>
            <a:ext cx="4495800" cy="6858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az-Cyrl-AZ" sz="3200" b="1" dirty="0" smtClean="0">
                <a:solidFill>
                  <a:srgbClr val="FF0000"/>
                </a:solidFill>
              </a:rPr>
              <a:t>Кр</a:t>
            </a:r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r>
              <a:rPr lang="az-Cyrl-AZ" sz="3200" b="1" dirty="0" smtClean="0">
                <a:solidFill>
                  <a:srgbClr val="FF0000"/>
                </a:solidFill>
              </a:rPr>
              <a:t>сный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az-Cyrl-AZ" sz="3200" b="1" dirty="0" smtClean="0">
                <a:solidFill>
                  <a:schemeClr val="tx2">
                    <a:lumMod val="90000"/>
                  </a:schemeClr>
                </a:solidFill>
              </a:rPr>
              <a:t>синий</a:t>
            </a:r>
          </a:p>
          <a:p>
            <a:r>
              <a:rPr lang="az-Cyrl-A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р</a:t>
            </a:r>
            <a:r>
              <a:rPr lang="cs-C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ó</a:t>
            </a:r>
            <a:r>
              <a:rPr lang="az-Cyrl-A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зовый</a:t>
            </a:r>
          </a:p>
          <a:p>
            <a:r>
              <a:rPr lang="az-Cyrl-AZ" sz="3200" b="1" dirty="0" smtClean="0">
                <a:solidFill>
                  <a:srgbClr val="FFFF00"/>
                </a:solidFill>
              </a:rPr>
              <a:t>жёлтый</a:t>
            </a:r>
          </a:p>
          <a:p>
            <a:r>
              <a:rPr lang="az-Cyrl-AZ" sz="3200" b="1" dirty="0" smtClean="0">
                <a:solidFill>
                  <a:schemeClr val="accent6">
                    <a:lumMod val="50000"/>
                  </a:schemeClr>
                </a:solidFill>
              </a:rPr>
              <a:t>коричневый</a:t>
            </a:r>
          </a:p>
          <a:p>
            <a:r>
              <a:rPr lang="az-Cyrl-AZ" sz="3200" b="1" dirty="0" smtClean="0"/>
              <a:t>б</a:t>
            </a:r>
            <a:r>
              <a:rPr lang="cs-CZ" sz="3200" b="1" dirty="0" smtClean="0"/>
              <a:t>é</a:t>
            </a:r>
            <a:r>
              <a:rPr lang="az-Cyrl-AZ" sz="3200" b="1" dirty="0" smtClean="0"/>
              <a:t>лый</a:t>
            </a:r>
          </a:p>
          <a:p>
            <a:r>
              <a:rPr lang="az-Cyrl-AZ" sz="3200" b="1" dirty="0" smtClean="0">
                <a:solidFill>
                  <a:srgbClr val="FF3300"/>
                </a:solidFill>
              </a:rPr>
              <a:t>оранж</a:t>
            </a:r>
            <a:r>
              <a:rPr lang="cs-CZ" sz="3200" b="1" dirty="0" smtClean="0">
                <a:solidFill>
                  <a:srgbClr val="FF3300"/>
                </a:solidFill>
              </a:rPr>
              <a:t>é</a:t>
            </a:r>
            <a:r>
              <a:rPr lang="az-Cyrl-AZ" sz="3200" b="1" dirty="0" smtClean="0">
                <a:solidFill>
                  <a:srgbClr val="FF3300"/>
                </a:solidFill>
              </a:rPr>
              <a:t>вый</a:t>
            </a:r>
          </a:p>
          <a:p>
            <a:r>
              <a:rPr lang="az-Cyrl-AZ" sz="3200" b="1" dirty="0" smtClean="0">
                <a:solidFill>
                  <a:schemeClr val="accent3">
                    <a:lumMod val="75000"/>
                  </a:schemeClr>
                </a:solidFill>
              </a:rPr>
              <a:t>зелёный</a:t>
            </a:r>
          </a:p>
          <a:p>
            <a:r>
              <a:rPr lang="az-Cyrl-AZ" sz="3200" b="1" dirty="0" smtClean="0">
                <a:solidFill>
                  <a:schemeClr val="tx1">
                    <a:lumMod val="65000"/>
                  </a:schemeClr>
                </a:solidFill>
              </a:rPr>
              <a:t>с</a:t>
            </a:r>
            <a:r>
              <a:rPr lang="cs-CZ" sz="3200" b="1" dirty="0" smtClean="0">
                <a:solidFill>
                  <a:schemeClr val="tx1">
                    <a:lumMod val="65000"/>
                  </a:schemeClr>
                </a:solidFill>
              </a:rPr>
              <a:t>é</a:t>
            </a:r>
            <a:r>
              <a:rPr lang="az-Cyrl-AZ" sz="3200" b="1" dirty="0" smtClean="0">
                <a:solidFill>
                  <a:schemeClr val="tx1">
                    <a:lumMod val="65000"/>
                  </a:schemeClr>
                </a:solidFill>
              </a:rPr>
              <a:t>рый</a:t>
            </a:r>
          </a:p>
          <a:p>
            <a:r>
              <a:rPr lang="az-Cyrl-AZ" sz="3200" b="1" dirty="0" smtClean="0">
                <a:solidFill>
                  <a:srgbClr val="FFFF66"/>
                </a:solidFill>
              </a:rPr>
              <a:t>б</a:t>
            </a:r>
            <a:r>
              <a:rPr lang="cs-CZ" sz="3200" b="1" dirty="0" smtClean="0">
                <a:solidFill>
                  <a:srgbClr val="FFFF66"/>
                </a:solidFill>
              </a:rPr>
              <a:t>é</a:t>
            </a:r>
            <a:r>
              <a:rPr lang="az-Cyrl-AZ" sz="3200" b="1" dirty="0" smtClean="0">
                <a:solidFill>
                  <a:srgbClr val="FFFF66"/>
                </a:solidFill>
              </a:rPr>
              <a:t>жевый</a:t>
            </a:r>
          </a:p>
          <a:p>
            <a:r>
              <a:rPr lang="az-Cyrl-AZ" sz="3200" b="1" dirty="0" smtClean="0">
                <a:solidFill>
                  <a:schemeClr val="bg1"/>
                </a:solidFill>
              </a:rPr>
              <a:t>чёрный</a:t>
            </a:r>
            <a:endParaRPr lang="cs-CZ" sz="3200" b="1" dirty="0" smtClean="0">
              <a:solidFill>
                <a:schemeClr val="bg1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0"/>
            <a:ext cx="4495800" cy="6858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3200" b="1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b="1" dirty="0" smtClean="0">
                <a:solidFill>
                  <a:schemeClr val="tx2">
                    <a:lumMod val="90000"/>
                  </a:schemeClr>
                </a:solidFill>
              </a:rPr>
              <a:t>Modrá</a:t>
            </a:r>
          </a:p>
          <a:p>
            <a:r>
              <a:rPr lang="cs-CZ" sz="32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Růžová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Žlutá</a:t>
            </a: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Hnědá</a:t>
            </a:r>
          </a:p>
          <a:p>
            <a:r>
              <a:rPr lang="cs-CZ" sz="3200" b="1" dirty="0" smtClean="0"/>
              <a:t>Bílá</a:t>
            </a:r>
          </a:p>
          <a:p>
            <a:r>
              <a:rPr lang="cs-CZ" sz="3200" b="1" dirty="0" smtClean="0">
                <a:solidFill>
                  <a:srgbClr val="FF3300"/>
                </a:solidFill>
              </a:rPr>
              <a:t>Oranžová</a:t>
            </a:r>
          </a:p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Zelená</a:t>
            </a:r>
          </a:p>
          <a:p>
            <a:r>
              <a:rPr lang="cs-CZ" sz="3200" b="1" dirty="0" smtClean="0">
                <a:solidFill>
                  <a:schemeClr val="tx1">
                    <a:lumMod val="65000"/>
                  </a:schemeClr>
                </a:solidFill>
              </a:rPr>
              <a:t>Šedá</a:t>
            </a:r>
          </a:p>
          <a:p>
            <a:r>
              <a:rPr lang="cs-CZ" sz="3200" b="1" dirty="0" smtClean="0">
                <a:solidFill>
                  <a:srgbClr val="FFFF66"/>
                </a:solidFill>
              </a:rPr>
              <a:t>Béžová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Černá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852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rgbClr val="FF0000"/>
                </a:solidFill>
              </a:rPr>
              <a:t>кр</a:t>
            </a:r>
            <a:r>
              <a:rPr lang="cs-CZ" sz="10700" b="1" dirty="0" smtClean="0">
                <a:solidFill>
                  <a:srgbClr val="FF0000"/>
                </a:solidFill>
              </a:rPr>
              <a:t>á</a:t>
            </a:r>
            <a:r>
              <a:rPr lang="az-Cyrl-AZ" sz="10700" b="1" dirty="0" smtClean="0">
                <a:solidFill>
                  <a:srgbClr val="FF0000"/>
                </a:solidFill>
              </a:rPr>
              <a:t>сный</a:t>
            </a:r>
            <a:r>
              <a:rPr lang="az-Cyrl-AZ" b="1" dirty="0" smtClean="0">
                <a:solidFill>
                  <a:srgbClr val="FF0000"/>
                </a:solidFill>
              </a:rPr>
              <a:t/>
            </a:r>
            <a:br>
              <a:rPr lang="az-Cyrl-A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555776" y="2204864"/>
            <a:ext cx="3722712" cy="372271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122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rgbClr val="0070C0"/>
                </a:solidFill>
              </a:rPr>
              <a:t>синий</a:t>
            </a:r>
            <a:r>
              <a:rPr lang="az-Cyrl-A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/>
            </a:r>
            <a:br>
              <a:rPr lang="az-Cyrl-AZ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411760" y="2060848"/>
            <a:ext cx="4032448" cy="37444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84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р</a:t>
            </a:r>
            <a:r>
              <a:rPr lang="cs-CZ" sz="107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ó</a:t>
            </a:r>
            <a:r>
              <a:rPr lang="az-Cyrl-AZ" sz="107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зовый</a:t>
            </a:r>
            <a:r>
              <a:rPr lang="az-Cyrl-A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az-Cyrl-A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2060848"/>
            <a:ext cx="3794720" cy="3434680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85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rgbClr val="FFFF00"/>
                </a:solidFill>
              </a:rPr>
              <a:t>жёлтый</a:t>
            </a:r>
            <a:r>
              <a:rPr lang="az-Cyrl-AZ" b="1" dirty="0" smtClean="0">
                <a:solidFill>
                  <a:srgbClr val="FFFF00"/>
                </a:solidFill>
              </a:rPr>
              <a:t/>
            </a:r>
            <a:br>
              <a:rPr lang="az-Cyrl-AZ" b="1" dirty="0" smtClean="0">
                <a:solidFill>
                  <a:srgbClr val="FFFF00"/>
                </a:solidFill>
              </a:rPr>
            </a:b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483768" y="1916832"/>
            <a:ext cx="3650704" cy="35786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3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chemeClr val="accent6">
                    <a:lumMod val="50000"/>
                  </a:schemeClr>
                </a:solidFill>
              </a:rPr>
              <a:t>коричневый</a:t>
            </a:r>
            <a:r>
              <a:rPr lang="az-Cyrl-AZ" b="1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az-Cyrl-AZ" b="1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669348" y="1898606"/>
            <a:ext cx="3600400" cy="3474609"/>
          </a:xfrm>
          <a:prstGeom prst="smileyFac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85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/>
              <a:t>б</a:t>
            </a:r>
            <a:r>
              <a:rPr lang="cs-CZ" sz="10700" b="1" dirty="0" smtClean="0"/>
              <a:t>é</a:t>
            </a:r>
            <a:r>
              <a:rPr lang="az-Cyrl-AZ" sz="10700" b="1" dirty="0" smtClean="0"/>
              <a:t>лый</a:t>
            </a:r>
            <a:r>
              <a:rPr lang="az-Cyrl-AZ" b="1" dirty="0" smtClean="0"/>
              <a:t/>
            </a:r>
            <a:br>
              <a:rPr lang="az-Cyrl-AZ" b="1" dirty="0" smtClean="0"/>
            </a:b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627784" y="2028769"/>
            <a:ext cx="3578696" cy="3362672"/>
          </a:xfrm>
          <a:prstGeom prst="smileyFac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379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rgbClr val="FF3300"/>
                </a:solidFill>
              </a:rPr>
              <a:t>оранж</a:t>
            </a:r>
            <a:r>
              <a:rPr lang="cs-CZ" sz="10700" b="1" dirty="0" smtClean="0">
                <a:solidFill>
                  <a:srgbClr val="FF3300"/>
                </a:solidFill>
              </a:rPr>
              <a:t>é</a:t>
            </a:r>
            <a:r>
              <a:rPr lang="az-Cyrl-AZ" sz="10700" b="1" dirty="0" smtClean="0">
                <a:solidFill>
                  <a:srgbClr val="FF3300"/>
                </a:solidFill>
              </a:rPr>
              <a:t>вый</a:t>
            </a:r>
            <a:r>
              <a:rPr lang="az-Cyrl-AZ" b="1" dirty="0" smtClean="0">
                <a:solidFill>
                  <a:srgbClr val="FF3300"/>
                </a:solidFill>
              </a:rPr>
              <a:t/>
            </a:r>
            <a:br>
              <a:rPr lang="az-Cyrl-AZ" b="1" dirty="0" smtClean="0">
                <a:solidFill>
                  <a:srgbClr val="FF3300"/>
                </a:solidFill>
              </a:rPr>
            </a:b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771800" y="1931787"/>
            <a:ext cx="3547717" cy="3384376"/>
          </a:xfrm>
          <a:prstGeom prst="smileyFac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77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зелёный</a:t>
            </a:r>
            <a:r>
              <a:rPr lang="az-Cyrl-AZ" b="1" dirty="0" smtClean="0">
                <a:solidFill>
                  <a:schemeClr val="accent3">
                    <a:lumMod val="75000"/>
                  </a:schemeClr>
                </a:solidFill>
              </a:rPr>
              <a:t/>
            </a:r>
            <a:br>
              <a:rPr lang="az-Cyrl-AZ" b="1" dirty="0" smtClean="0">
                <a:solidFill>
                  <a:schemeClr val="accent3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843808" y="1916832"/>
            <a:ext cx="3578696" cy="32906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33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chemeClr val="tx1">
                    <a:lumMod val="85000"/>
                  </a:schemeClr>
                </a:solidFill>
              </a:rPr>
              <a:t>с</a:t>
            </a:r>
            <a:r>
              <a:rPr lang="cs-CZ" sz="10700" b="1" dirty="0" smtClean="0">
                <a:solidFill>
                  <a:schemeClr val="tx1">
                    <a:lumMod val="85000"/>
                  </a:schemeClr>
                </a:solidFill>
              </a:rPr>
              <a:t>é</a:t>
            </a:r>
            <a:r>
              <a:rPr lang="az-Cyrl-AZ" sz="10700" b="1" dirty="0" smtClean="0">
                <a:solidFill>
                  <a:schemeClr val="tx1">
                    <a:lumMod val="85000"/>
                  </a:schemeClr>
                </a:solidFill>
              </a:rPr>
              <a:t>рый</a:t>
            </a:r>
            <a:r>
              <a:rPr lang="az-Cyrl-AZ" b="1" dirty="0" smtClean="0">
                <a:solidFill>
                  <a:schemeClr val="tx1">
                    <a:lumMod val="65000"/>
                  </a:schemeClr>
                </a:solidFill>
              </a:rPr>
              <a:t/>
            </a:r>
            <a:br>
              <a:rPr lang="az-Cyrl-AZ" b="1" dirty="0" smtClean="0">
                <a:solidFill>
                  <a:schemeClr val="tx1">
                    <a:lumMod val="65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627784" y="2060848"/>
            <a:ext cx="3600400" cy="3456384"/>
          </a:xfrm>
          <a:prstGeom prst="smileyFace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24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rgbClr val="FFCC66"/>
                </a:solidFill>
              </a:rPr>
              <a:t>б</a:t>
            </a:r>
            <a:r>
              <a:rPr lang="cs-CZ" sz="10700" b="1" dirty="0" smtClean="0">
                <a:solidFill>
                  <a:srgbClr val="FFCC66"/>
                </a:solidFill>
              </a:rPr>
              <a:t>é</a:t>
            </a:r>
            <a:r>
              <a:rPr lang="az-Cyrl-AZ" sz="10700" b="1" dirty="0" smtClean="0">
                <a:solidFill>
                  <a:srgbClr val="FFCC66"/>
                </a:solidFill>
              </a:rPr>
              <a:t>жевый</a:t>
            </a:r>
            <a:r>
              <a:rPr lang="az-Cyrl-AZ" b="1" dirty="0" smtClean="0">
                <a:solidFill>
                  <a:srgbClr val="FFFF66"/>
                </a:solidFill>
              </a:rPr>
              <a:t/>
            </a:r>
            <a:br>
              <a:rPr lang="az-Cyrl-AZ" b="1" dirty="0" smtClean="0">
                <a:solidFill>
                  <a:srgbClr val="FFFF66"/>
                </a:solidFill>
              </a:rPr>
            </a:b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771800" y="1956761"/>
            <a:ext cx="3434680" cy="3218656"/>
          </a:xfrm>
          <a:prstGeom prst="smileyFace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53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0700" b="1" dirty="0" smtClean="0">
                <a:solidFill>
                  <a:schemeClr val="bg1"/>
                </a:solidFill>
              </a:rPr>
              <a:t>чёрный</a:t>
            </a:r>
            <a:r>
              <a:rPr lang="cs-CZ" b="1" dirty="0" smtClean="0">
                <a:solidFill>
                  <a:schemeClr val="bg1"/>
                </a:solidFill>
              </a:rPr>
              <a:t/>
            </a:r>
            <a:br>
              <a:rPr lang="cs-CZ" b="1" dirty="0" smtClean="0">
                <a:solidFill>
                  <a:schemeClr val="bg1"/>
                </a:solidFill>
              </a:rPr>
            </a:b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483768" y="2204864"/>
            <a:ext cx="3650704" cy="3290664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34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z-Cyrl-AZ" b="1" dirty="0" smtClean="0">
                <a:solidFill>
                  <a:srgbClr val="FFFFCC"/>
                </a:solidFill>
              </a:rPr>
              <a:t>Цвет</a:t>
            </a:r>
            <a:r>
              <a:rPr lang="cs-CZ" b="1" dirty="0" smtClean="0">
                <a:solidFill>
                  <a:srgbClr val="FFFFCC"/>
                </a:solidFill>
              </a:rPr>
              <a:t>á </a:t>
            </a:r>
            <a:r>
              <a:rPr lang="az-Cyrl-AZ" b="1" dirty="0" smtClean="0">
                <a:solidFill>
                  <a:srgbClr val="FFFFCC"/>
                </a:solidFill>
              </a:rPr>
              <a:t>перепут</a:t>
            </a:r>
            <a:r>
              <a:rPr lang="cs-CZ" b="1" dirty="0" smtClean="0">
                <a:solidFill>
                  <a:srgbClr val="FFFFCC"/>
                </a:solidFill>
              </a:rPr>
              <a:t>á</a:t>
            </a:r>
            <a:r>
              <a:rPr lang="az-Cyrl-AZ" b="1" dirty="0" smtClean="0">
                <a:solidFill>
                  <a:srgbClr val="FFFFCC"/>
                </a:solidFill>
              </a:rPr>
              <a:t>лись....</a:t>
            </a:r>
            <a:endParaRPr lang="cs-CZ" b="1" dirty="0">
              <a:solidFill>
                <a:srgbClr val="FFFFCC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 lnSpcReduction="10000"/>
          </a:bodyPr>
          <a:lstStyle/>
          <a:p>
            <a:r>
              <a:rPr lang="az-Cyrl-AZ" b="1" dirty="0" smtClean="0">
                <a:solidFill>
                  <a:srgbClr val="FF3300"/>
                </a:solidFill>
              </a:rPr>
              <a:t>оранж</a:t>
            </a:r>
            <a:r>
              <a:rPr lang="cs-CZ" b="1" dirty="0" smtClean="0">
                <a:solidFill>
                  <a:srgbClr val="FF3300"/>
                </a:solidFill>
              </a:rPr>
              <a:t>é</a:t>
            </a:r>
            <a:r>
              <a:rPr lang="az-Cyrl-AZ" b="1" dirty="0" smtClean="0">
                <a:solidFill>
                  <a:srgbClr val="FF3300"/>
                </a:solidFill>
              </a:rPr>
              <a:t>вый</a:t>
            </a:r>
          </a:p>
          <a:p>
            <a:r>
              <a:rPr lang="az-Cyrl-AZ" b="1" dirty="0" smtClean="0">
                <a:solidFill>
                  <a:srgbClr val="FFFF66"/>
                </a:solidFill>
              </a:rPr>
              <a:t>б</a:t>
            </a:r>
            <a:r>
              <a:rPr lang="cs-CZ" b="1" dirty="0" smtClean="0">
                <a:solidFill>
                  <a:srgbClr val="FFFF66"/>
                </a:solidFill>
              </a:rPr>
              <a:t>é</a:t>
            </a:r>
            <a:r>
              <a:rPr lang="az-Cyrl-AZ" b="1" dirty="0" smtClean="0">
                <a:solidFill>
                  <a:srgbClr val="FFFF66"/>
                </a:solidFill>
              </a:rPr>
              <a:t>жевый</a:t>
            </a:r>
          </a:p>
          <a:p>
            <a:r>
              <a:rPr lang="az-Cyrl-A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р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ó</a:t>
            </a:r>
            <a:r>
              <a:rPr lang="az-Cyrl-A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зовый</a:t>
            </a:r>
          </a:p>
          <a:p>
            <a:r>
              <a:rPr lang="az-Cyrl-AZ" b="1" dirty="0" smtClean="0">
                <a:solidFill>
                  <a:srgbClr val="FF0000"/>
                </a:solidFill>
              </a:rPr>
              <a:t>кр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az-Cyrl-AZ" b="1" dirty="0" smtClean="0">
                <a:solidFill>
                  <a:srgbClr val="FF0000"/>
                </a:solidFill>
              </a:rPr>
              <a:t>сный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az-Cyrl-AZ" b="1" dirty="0" smtClean="0">
                <a:solidFill>
                  <a:schemeClr val="tx2">
                    <a:lumMod val="90000"/>
                  </a:schemeClr>
                </a:solidFill>
              </a:rPr>
              <a:t>синий</a:t>
            </a:r>
            <a:endParaRPr lang="cs-CZ" b="1" dirty="0" smtClean="0">
              <a:solidFill>
                <a:schemeClr val="tx2">
                  <a:lumMod val="90000"/>
                </a:schemeClr>
              </a:solidFill>
            </a:endParaRPr>
          </a:p>
          <a:p>
            <a:r>
              <a:rPr lang="az-Cyrl-AZ" b="1" dirty="0" smtClean="0">
                <a:solidFill>
                  <a:srgbClr val="FFFF00"/>
                </a:solidFill>
              </a:rPr>
              <a:t>жёлтый</a:t>
            </a:r>
          </a:p>
          <a:p>
            <a:r>
              <a:rPr lang="az-Cyrl-AZ" b="1" dirty="0" smtClean="0">
                <a:solidFill>
                  <a:schemeClr val="bg1"/>
                </a:solidFill>
              </a:rPr>
              <a:t>чёрный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az-Cyrl-AZ" b="1" dirty="0" smtClean="0">
                <a:solidFill>
                  <a:schemeClr val="accent3">
                    <a:lumMod val="75000"/>
                  </a:schemeClr>
                </a:solidFill>
              </a:rPr>
              <a:t>зелёный</a:t>
            </a:r>
          </a:p>
          <a:p>
            <a:r>
              <a:rPr lang="az-Cyrl-AZ" b="1" dirty="0" smtClean="0">
                <a:solidFill>
                  <a:schemeClr val="tx1">
                    <a:lumMod val="65000"/>
                  </a:schemeClr>
                </a:solidFill>
              </a:rPr>
              <a:t>с</a:t>
            </a:r>
            <a:r>
              <a:rPr lang="cs-CZ" b="1" dirty="0" smtClean="0">
                <a:solidFill>
                  <a:schemeClr val="tx1">
                    <a:lumMod val="65000"/>
                  </a:schemeClr>
                </a:solidFill>
              </a:rPr>
              <a:t>é</a:t>
            </a:r>
            <a:r>
              <a:rPr lang="az-Cyrl-AZ" b="1" dirty="0" smtClean="0">
                <a:solidFill>
                  <a:schemeClr val="tx1">
                    <a:lumMod val="65000"/>
                  </a:schemeClr>
                </a:solidFill>
              </a:rPr>
              <a:t>рый</a:t>
            </a:r>
          </a:p>
          <a:p>
            <a:r>
              <a:rPr lang="az-Cyrl-AZ" b="1" dirty="0" smtClean="0"/>
              <a:t>б</a:t>
            </a:r>
            <a:r>
              <a:rPr lang="cs-CZ" b="1" dirty="0" smtClean="0"/>
              <a:t>é</a:t>
            </a:r>
            <a:r>
              <a:rPr lang="az-Cyrl-AZ" b="1" dirty="0" smtClean="0"/>
              <a:t>лый</a:t>
            </a:r>
          </a:p>
          <a:p>
            <a:r>
              <a:rPr lang="az-Cyrl-AZ" b="1" dirty="0" smtClean="0">
                <a:solidFill>
                  <a:schemeClr val="accent6">
                    <a:lumMod val="50000"/>
                  </a:schemeClr>
                </a:solidFill>
              </a:rPr>
              <a:t>коричневый</a:t>
            </a:r>
          </a:p>
          <a:p>
            <a:endParaRPr lang="az-Cyrl-AZ" b="1" dirty="0" smtClean="0">
              <a:solidFill>
                <a:schemeClr val="tx2">
                  <a:lumMod val="9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č</a:t>
            </a:r>
            <a:r>
              <a:rPr lang="cs-CZ" b="1" dirty="0" smtClean="0">
                <a:solidFill>
                  <a:srgbClr val="FF0000"/>
                </a:solidFill>
              </a:rPr>
              <a:t>ervená</a:t>
            </a:r>
          </a:p>
          <a:p>
            <a:r>
              <a:rPr lang="cs-CZ" b="1" dirty="0" smtClean="0">
                <a:solidFill>
                  <a:schemeClr val="tx2">
                    <a:lumMod val="90000"/>
                  </a:schemeClr>
                </a:solidFill>
              </a:rPr>
              <a:t>modrá</a:t>
            </a:r>
          </a:p>
          <a:p>
            <a:r>
              <a:rPr lang="cs-CZ" b="1" dirty="0">
                <a:solidFill>
                  <a:schemeClr val="tx1">
                    <a:lumMod val="65000"/>
                  </a:schemeClr>
                </a:solidFill>
              </a:rPr>
              <a:t>š</a:t>
            </a:r>
            <a:r>
              <a:rPr lang="cs-CZ" b="1" dirty="0" smtClean="0">
                <a:solidFill>
                  <a:schemeClr val="tx1">
                    <a:lumMod val="65000"/>
                  </a:schemeClr>
                </a:solidFill>
              </a:rPr>
              <a:t>edá</a:t>
            </a:r>
          </a:p>
          <a:p>
            <a:r>
              <a:rPr lang="cs-CZ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r</a:t>
            </a:r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ůžová</a:t>
            </a:r>
          </a:p>
          <a:p>
            <a:r>
              <a:rPr lang="cs-CZ" b="1" dirty="0">
                <a:solidFill>
                  <a:srgbClr val="FFFF00"/>
                </a:solidFill>
              </a:rPr>
              <a:t>ž</a:t>
            </a:r>
            <a:r>
              <a:rPr lang="cs-CZ" b="1" dirty="0" smtClean="0">
                <a:solidFill>
                  <a:srgbClr val="FFFF00"/>
                </a:solidFill>
              </a:rPr>
              <a:t>lutá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nědá</a:t>
            </a:r>
          </a:p>
          <a:p>
            <a:r>
              <a:rPr lang="cs-CZ" b="1" dirty="0"/>
              <a:t>b</a:t>
            </a:r>
            <a:r>
              <a:rPr lang="cs-CZ" b="1" dirty="0" smtClean="0"/>
              <a:t>ílá</a:t>
            </a:r>
          </a:p>
          <a:p>
            <a:r>
              <a:rPr lang="cs-CZ" b="1" dirty="0">
                <a:solidFill>
                  <a:srgbClr val="FF3300"/>
                </a:solidFill>
              </a:rPr>
              <a:t>o</a:t>
            </a:r>
            <a:r>
              <a:rPr lang="cs-CZ" b="1" dirty="0" smtClean="0">
                <a:solidFill>
                  <a:srgbClr val="FF3300"/>
                </a:solidFill>
              </a:rPr>
              <a:t>ranžová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elená</a:t>
            </a:r>
          </a:p>
          <a:p>
            <a:r>
              <a:rPr lang="cs-CZ" b="1" dirty="0" smtClean="0">
                <a:solidFill>
                  <a:srgbClr val="FFFF66"/>
                </a:solidFill>
              </a:rPr>
              <a:t>béžová</a:t>
            </a:r>
          </a:p>
          <a:p>
            <a:r>
              <a:rPr lang="cs-CZ" b="1" dirty="0">
                <a:solidFill>
                  <a:schemeClr val="bg1"/>
                </a:solidFill>
              </a:rPr>
              <a:t>č</a:t>
            </a:r>
            <a:r>
              <a:rPr lang="cs-CZ" b="1" dirty="0" smtClean="0">
                <a:solidFill>
                  <a:schemeClr val="bg1"/>
                </a:solidFill>
              </a:rPr>
              <a:t>erná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516216" y="1348028"/>
            <a:ext cx="3312368" cy="532859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02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algn="ctr"/>
            <a:r>
              <a:rPr lang="cs-CZ" dirty="0" smtClean="0"/>
              <a:t>Vlastní</a:t>
            </a:r>
          </a:p>
          <a:p>
            <a:pPr algn="ctr"/>
            <a:r>
              <a:rPr lang="cs-CZ" i="1" dirty="0" smtClean="0"/>
              <a:t>Http://www.translit.ru/</a:t>
            </a:r>
            <a:r>
              <a:rPr lang="cs-CZ" dirty="0" smtClean="0"/>
              <a:t> [online]. 2002 [cit. 2011-05-09]. </a:t>
            </a:r>
            <a:r>
              <a:rPr lang="az-Cyrl-AZ" dirty="0" smtClean="0"/>
              <a:t>транслитерация - переводчик с транслита. </a:t>
            </a:r>
            <a:r>
              <a:rPr lang="cs-CZ" dirty="0" smtClean="0"/>
              <a:t>Dostupné z WWW: &lt;translit.ru&gt;.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20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210</Words>
  <Application>Microsoft Office PowerPoint</Application>
  <PresentationFormat>Předvádění na obrazovce (4:3)</PresentationFormat>
  <Paragraphs>75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Šablona 32</vt:lpstr>
      <vt:lpstr>Цветá</vt:lpstr>
      <vt:lpstr>Цветá (barvy)</vt:lpstr>
      <vt:lpstr>Prezentace aplikace PowerPoint</vt:lpstr>
      <vt:lpstr>крáсный </vt:lpstr>
      <vt:lpstr>синий </vt:lpstr>
      <vt:lpstr>рóзовый </vt:lpstr>
      <vt:lpstr>жёлтый </vt:lpstr>
      <vt:lpstr>коричневый </vt:lpstr>
      <vt:lpstr>бéлый </vt:lpstr>
      <vt:lpstr>оранжéвый </vt:lpstr>
      <vt:lpstr>зелёный </vt:lpstr>
      <vt:lpstr>сéрый </vt:lpstr>
      <vt:lpstr>бéжевый </vt:lpstr>
      <vt:lpstr>чёрный </vt:lpstr>
      <vt:lpstr>Цветá перепутáлись....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Admin</cp:lastModifiedBy>
  <cp:revision>58</cp:revision>
  <dcterms:created xsi:type="dcterms:W3CDTF">2011-10-06T16:58:15Z</dcterms:created>
  <dcterms:modified xsi:type="dcterms:W3CDTF">2011-10-20T18:20:21Z</dcterms:modified>
</cp:coreProperties>
</file>