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7" r:id="rId3"/>
    <p:sldId id="258" r:id="rId4"/>
    <p:sldId id="259" r:id="rId5"/>
    <p:sldId id="260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ADA70E7D-8778-49F4-A45D-195640448A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67BB0F-0055-49B4-9B38-A80072BF621B}" type="slidenum">
              <a:rPr lang="cs-CZ"/>
              <a:pPr/>
              <a:t>1</a:t>
            </a:fld>
            <a:endParaRPr lang="cs-CZ"/>
          </a:p>
        </p:txBody>
      </p:sp>
      <p:sp>
        <p:nvSpPr>
          <p:cNvPr id="1024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244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59396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D3B2D047-C388-446A-A305-BBD3C7DC0768}" type="slidenum">
              <a:rPr lang="cs-CZ" sz="1200">
                <a:latin typeface="+mn-lt"/>
              </a:rPr>
              <a:pPr algn="r">
                <a:defRPr/>
              </a:pPr>
              <a:t>1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D8B4A1-B062-4250-B44D-D1324470BA99}" type="slidenum">
              <a:rPr lang="cs-CZ"/>
              <a:pPr/>
              <a:t>2</a:t>
            </a:fld>
            <a:endParaRPr lang="cs-CZ"/>
          </a:p>
        </p:txBody>
      </p:sp>
      <p:sp>
        <p:nvSpPr>
          <p:cNvPr id="1126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268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9092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944B5DD7-E0E9-472E-BF40-86FA01D3211B}" type="slidenum">
              <a:rPr lang="cs-CZ" sz="1200">
                <a:latin typeface="+mn-lt"/>
              </a:rPr>
              <a:pPr algn="r">
                <a:defRPr/>
              </a:pPr>
              <a:t>2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644D86B-88EC-4DA7-BBAF-A0CF6B75C2FA}" type="slidenum">
              <a:rPr lang="cs-CZ"/>
              <a:pPr/>
              <a:t>3</a:t>
            </a:fld>
            <a:endParaRPr lang="cs-CZ"/>
          </a:p>
        </p:txBody>
      </p:sp>
      <p:sp>
        <p:nvSpPr>
          <p:cNvPr id="1229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0116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9D6FA434-EBF5-41AB-A3D1-B284EF0B4D60}" type="slidenum">
              <a:rPr lang="cs-CZ" sz="1200">
                <a:latin typeface="+mn-lt"/>
              </a:rPr>
              <a:pPr algn="r">
                <a:defRPr/>
              </a:pPr>
              <a:t>3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D84FAAD-F71A-4F6A-8776-CF29BD6C68DF}" type="slidenum">
              <a:rPr lang="cs-CZ"/>
              <a:pPr/>
              <a:t>4</a:t>
            </a:fld>
            <a:endParaRPr lang="cs-CZ"/>
          </a:p>
        </p:txBody>
      </p:sp>
      <p:sp>
        <p:nvSpPr>
          <p:cNvPr id="1331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316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1140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9557FF04-49C2-43FF-A71D-5E1C803DBB78}" type="slidenum">
              <a:rPr lang="cs-CZ" sz="1200">
                <a:latin typeface="+mn-lt"/>
              </a:rPr>
              <a:pPr algn="r">
                <a:defRPr/>
              </a:pPr>
              <a:t>4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F8919C-8A97-4A4C-81CA-10CFFDABB3ED}" type="slidenum">
              <a:rPr lang="cs-CZ"/>
              <a:pPr/>
              <a:t>5</a:t>
            </a:fld>
            <a:endParaRPr lang="cs-CZ"/>
          </a:p>
        </p:txBody>
      </p:sp>
      <p:sp>
        <p:nvSpPr>
          <p:cNvPr id="1433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40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9216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1EB7DB9A-7C63-495F-849C-AD03AE768DA7}" type="slidenum">
              <a:rPr lang="cs-CZ" sz="1200">
                <a:latin typeface="+mn-lt"/>
              </a:rPr>
              <a:pPr algn="r">
                <a:defRPr/>
              </a:pPr>
              <a:t>5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129EAC-E62F-47CC-8EA0-C26686A3DF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D4DE68-1176-4CD7-AA78-E31A295CDB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631737-7645-413A-805B-89BF3BA208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9DA928-A25A-410C-864A-C5D382DDC9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85F437-B0EA-4027-B324-94A60C25F8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CC3DDA-8C3D-4AF2-A7DC-16816CE67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AED515-567E-489E-BEC3-DA6B11B68A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6B2E1C-0716-4A35-AC8F-84EA6A898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410714-B5D4-4ECC-A991-9D6379F234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5853FD-E242-416A-94D8-FF2D5F044D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57D529-2657-4C5A-AE7B-F70F09982D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rect">
            <a:fillToRect l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704934FA-C356-4C63-9243-BCF0951941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1/Panama_Canal_Gatun_Locks_opening.jpg/440px-Panama_Canal_Gatun_Locks_opening.jpg" TargetMode="External"/><Relationship Id="rId2" Type="http://schemas.openxmlformats.org/officeDocument/2006/relationships/hyperlink" Target="http://upload.wikimedia.org/wikipedia/commons/thumb/3/3a/Amazon.A2002182.1405.1km.jpg/771px-Amazon.A2002182.1405.1km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.png"/><Relationship Id="rId4" Type="http://schemas.openxmlformats.org/officeDocument/2006/relationships/hyperlink" Target="http://upload.wikimedia.org/wikipedia/commons/thumb/4/45/Continentes.png/220px-Continente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3568" y="260648"/>
            <a:ext cx="7851648" cy="1067544"/>
          </a:xfrm>
        </p:spPr>
        <p:txBody>
          <a:bodyPr lIns="0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600" b="1" kern="1200" dirty="0"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ZEMĚPIS SVĚTA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4294967295"/>
          </p:nvPr>
        </p:nvSpPr>
        <p:spPr>
          <a:xfrm>
            <a:off x="533400" y="2933700"/>
            <a:ext cx="7854950" cy="1808163"/>
          </a:xfrm>
        </p:spPr>
        <p:txBody>
          <a:bodyPr lIns="0" rIns="18288"/>
          <a:lstStyle/>
          <a:p>
            <a:pPr marL="0" indent="0" algn="r" eaLnBrk="1" hangingPunct="1">
              <a:buFontTx/>
              <a:buNone/>
            </a:pPr>
            <a:endParaRPr lang="cs-CZ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5732463"/>
            <a:ext cx="56007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5" descr="mapa.gif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388" y="1557338"/>
            <a:ext cx="9144000" cy="422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2771775" y="5229225"/>
            <a:ext cx="4618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cs typeface="Arial" charset="0"/>
              </a:rPr>
              <a:t>VY_32_INOVACE_10_01_zeměpis světa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/>
          <a:lstStyle/>
          <a:p>
            <a:pPr eaLnBrk="1" hangingPunct="1"/>
            <a:r>
              <a:rPr lang="cs-CZ" smtClean="0"/>
              <a:t>JIŽNÍ AMERIKA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/>
            <a:endParaRPr lang="cs-CZ" smtClean="0"/>
          </a:p>
        </p:txBody>
      </p:sp>
      <p:pic>
        <p:nvPicPr>
          <p:cNvPr id="3076" name="Picture 2" descr="C:\Users\Radoslav\Desktop\Pictures\500px-ContinentSouthAmerica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2349500"/>
            <a:ext cx="2376488" cy="374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Radoslav\Desktop\pics\771px-Amazon.A2002182.1405.1k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738" y="1916113"/>
            <a:ext cx="4903787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4100" name="Nadpis 1"/>
          <p:cNvSpPr>
            <a:spLocks noGrp="1"/>
          </p:cNvSpPr>
          <p:nvPr>
            <p:ph type="title" idx="4294967295"/>
          </p:nvPr>
        </p:nvSpPr>
        <p:spPr>
          <a:xfrm>
            <a:off x="395288" y="704850"/>
            <a:ext cx="8569325" cy="1068388"/>
          </a:xfrm>
        </p:spPr>
        <p:txBody>
          <a:bodyPr lIns="0" rIns="0" bIns="0" anchor="b"/>
          <a:lstStyle/>
          <a:p>
            <a:pPr eaLnBrk="1" hangingPunct="1"/>
            <a:r>
              <a:rPr lang="cs-CZ" sz="3900" smtClean="0"/>
              <a:t>Jaký je nejrozsáhlejší prales na světě?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3644900"/>
            <a:ext cx="32400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/>
            <a:r>
              <a:rPr lang="cs-CZ" sz="4000">
                <a:latin typeface="Constantia" pitchFamily="18" charset="0"/>
                <a:cs typeface="Arial" charset="0"/>
              </a:rPr>
              <a:t>B) Konžský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39750" y="2349500"/>
            <a:ext cx="37449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/>
            <a:r>
              <a:rPr lang="cs-CZ" sz="4000">
                <a:latin typeface="Constantia" pitchFamily="18" charset="0"/>
                <a:cs typeface="Arial" charset="0"/>
              </a:rPr>
              <a:t>A) Amazonský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4213" y="5013325"/>
            <a:ext cx="33829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Boubínský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6984255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Radoslav\Desktop\pics\440px-Panama_Canal_Gatun_Locks_open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463" y="1484313"/>
            <a:ext cx="3503612" cy="477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 lIns="0" rIns="0" bIns="0" anchor="b">
            <a:normAutofit fontScale="90000"/>
          </a:bodyPr>
          <a:lstStyle/>
          <a:p>
            <a:pPr eaLnBrk="1" hangingPunct="1">
              <a:defRPr/>
            </a:pPr>
            <a:r>
              <a:rPr lang="cs-CZ" sz="3900" smtClean="0"/>
              <a:t>Co odděluje Severní a Jižní Ameriku?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11188" y="2492375"/>
            <a:ext cx="417671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>
              <a:buFontTx/>
              <a:buAutoNum type="alphaUcParenR"/>
            </a:pPr>
            <a:r>
              <a:rPr lang="cs-CZ" sz="4000">
                <a:latin typeface="Constantia" pitchFamily="18" charset="0"/>
                <a:cs typeface="Arial" charset="0"/>
              </a:rPr>
              <a:t>Průliv La</a:t>
            </a:r>
          </a:p>
          <a:p>
            <a:pPr marL="742950" indent="-742950"/>
            <a:r>
              <a:rPr lang="cs-CZ" sz="4000">
                <a:latin typeface="Constantia" pitchFamily="18" charset="0"/>
                <a:cs typeface="Arial" charset="0"/>
              </a:rPr>
              <a:t>Manche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11188" y="3716338"/>
            <a:ext cx="49688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B) Panamský</a:t>
            </a:r>
          </a:p>
          <a:p>
            <a:r>
              <a:rPr lang="cs-CZ" sz="4000">
                <a:latin typeface="Constantia" pitchFamily="18" charset="0"/>
                <a:cs typeface="Arial" charset="0"/>
              </a:rPr>
              <a:t>průplav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11188" y="5013325"/>
            <a:ext cx="41052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Průliv Bospor a Dardanely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7056263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C:\Users\Radoslav\Desktop\pics\800px-PopoAmeca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175" y="1773238"/>
            <a:ext cx="4622800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7" name="Nadpis 1"/>
          <p:cNvSpPr>
            <a:spLocks noGrp="1"/>
          </p:cNvSpPr>
          <p:nvPr>
            <p:ph type="title" idx="4294967295"/>
          </p:nvPr>
        </p:nvSpPr>
        <p:spPr>
          <a:xfrm>
            <a:off x="395288" y="704850"/>
            <a:ext cx="8569325" cy="1068388"/>
          </a:xfrm>
        </p:spPr>
        <p:txBody>
          <a:bodyPr lIns="0" rIns="0" bIns="0" anchor="b"/>
          <a:lstStyle/>
          <a:p>
            <a:pPr eaLnBrk="1" hangingPunct="1"/>
            <a:r>
              <a:rPr lang="cs-CZ" smtClean="0"/>
              <a:t>Popocatépetl je?</a:t>
            </a:r>
          </a:p>
        </p:txBody>
      </p:sp>
      <p:sp>
        <p:nvSpPr>
          <p:cNvPr id="6148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273050" indent="-273050" eaLnBrk="1" hangingPunct="1">
              <a:buFontTx/>
              <a:buNone/>
            </a:pPr>
            <a:r>
              <a:rPr lang="cs-CZ" smtClean="0"/>
              <a:t>            </a:t>
            </a:r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>
              <a:buFontTx/>
              <a:buNone/>
            </a:pPr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  <a:p>
            <a:pPr marL="273050" indent="-273050" eaLnBrk="1" hangingPunct="1"/>
            <a:endParaRPr lang="cs-CZ" smtClean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5288" y="3789363"/>
            <a:ext cx="4176712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742950" indent="-742950"/>
            <a:r>
              <a:rPr lang="cs-CZ" sz="4000">
                <a:latin typeface="Constantia" pitchFamily="18" charset="0"/>
                <a:cs typeface="Arial" charset="0"/>
              </a:rPr>
              <a:t>B)Aztécká</a:t>
            </a:r>
          </a:p>
          <a:p>
            <a:pPr marL="742950" indent="-742950"/>
            <a:r>
              <a:rPr lang="cs-CZ" sz="4000">
                <a:latin typeface="Constantia" pitchFamily="18" charset="0"/>
                <a:cs typeface="Arial" charset="0"/>
              </a:rPr>
              <a:t>pyramida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68313" y="5229225"/>
            <a:ext cx="5183187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C) Ostrov v Mexickém zálivu</a:t>
            </a:r>
          </a:p>
        </p:txBody>
      </p:sp>
      <p:sp>
        <p:nvSpPr>
          <p:cNvPr id="13" name="Pěticípá hvězda 12"/>
          <p:cNvSpPr/>
          <p:nvPr/>
        </p:nvSpPr>
        <p:spPr>
          <a:xfrm>
            <a:off x="900113" y="765175"/>
            <a:ext cx="6408737" cy="4895850"/>
          </a:xfrm>
          <a:prstGeom prst="star5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ŠPATNĚ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5288" y="1773238"/>
            <a:ext cx="2808287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onstantia" pitchFamily="18" charset="0"/>
                <a:cs typeface="Arial" charset="0"/>
              </a:rPr>
              <a:t>A) Sopka na území Mexika</a:t>
            </a:r>
          </a:p>
        </p:txBody>
      </p:sp>
      <p:sp>
        <p:nvSpPr>
          <p:cNvPr id="12" name="Pěticípá hvězda 11"/>
          <p:cNvSpPr/>
          <p:nvPr/>
        </p:nvSpPr>
        <p:spPr>
          <a:xfrm>
            <a:off x="900113" y="765175"/>
            <a:ext cx="7200279" cy="4895850"/>
          </a:xfrm>
          <a:prstGeom prst="star5">
            <a:avLst/>
          </a:prstGeom>
          <a:solidFill>
            <a:srgbClr val="24B23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SPRÁVNĚ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xit" presetSubtype="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xit" presetSubtype="1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2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3" grpId="2" animBg="1"/>
      <p:bldP spid="13" grpId="3" animBg="1"/>
      <p:bldP spid="12" grpId="0" animBg="1"/>
      <p:bldP spid="1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ChangeArrowheads="1"/>
          </p:cNvSpPr>
          <p:nvPr/>
        </p:nvSpPr>
        <p:spPr bwMode="auto">
          <a:xfrm>
            <a:off x="650875" y="1558925"/>
            <a:ext cx="8097838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 dirty="0"/>
              <a:t>ZEMĚPIS SVĚTA</a:t>
            </a:r>
            <a:endParaRPr lang="cs-CZ" dirty="0"/>
          </a:p>
          <a:p>
            <a:r>
              <a:rPr lang="cs-CZ" dirty="0"/>
              <a:t>popis prezentace/KVÍZU</a:t>
            </a:r>
          </a:p>
          <a:p>
            <a:r>
              <a:rPr lang="cs-CZ" dirty="0"/>
              <a:t>Kvíz zaměřený na opakování pojmů z Jižní </a:t>
            </a:r>
            <a:r>
              <a:rPr lang="cs-CZ" dirty="0" smtClean="0"/>
              <a:t>Ameriky.</a:t>
            </a:r>
            <a:endParaRPr lang="cs-CZ" dirty="0"/>
          </a:p>
          <a:p>
            <a:endParaRPr lang="cs-CZ" dirty="0"/>
          </a:p>
          <a:p>
            <a:r>
              <a:rPr lang="cs-CZ" dirty="0"/>
              <a:t>Snímek č. 2: JIŽNÍ AMERIKA</a:t>
            </a:r>
          </a:p>
          <a:p>
            <a:r>
              <a:rPr lang="cs-CZ" dirty="0"/>
              <a:t>Snímek č. 3</a:t>
            </a:r>
          </a:p>
          <a:p>
            <a:r>
              <a:rPr lang="cs-CZ" dirty="0"/>
              <a:t>Správná odpověď:a) AMAZONSKÝ</a:t>
            </a:r>
          </a:p>
          <a:p>
            <a:r>
              <a:rPr lang="cs-CZ" dirty="0"/>
              <a:t>Snímek č. 4 </a:t>
            </a:r>
          </a:p>
          <a:p>
            <a:r>
              <a:rPr lang="cs-CZ" dirty="0"/>
              <a:t>Správná odpověď: b) PANAMSKÝ PRŮPLAV</a:t>
            </a:r>
          </a:p>
          <a:p>
            <a:r>
              <a:rPr lang="cs-CZ" dirty="0"/>
              <a:t>Snímek č. 5 </a:t>
            </a:r>
          </a:p>
          <a:p>
            <a:r>
              <a:rPr lang="cs-CZ" dirty="0"/>
              <a:t>Správná odpověď: a) SOPKA NA ÚZEMÍ MEXIKA</a:t>
            </a:r>
          </a:p>
          <a:p>
            <a:endParaRPr lang="cs-CZ" dirty="0"/>
          </a:p>
          <a:p>
            <a:r>
              <a:rPr lang="cs-CZ" dirty="0"/>
              <a:t>Na další snímek se dostaneme: Na myši klikni na pravé tlačítko, zvol DALŠÍ</a:t>
            </a:r>
          </a:p>
          <a:p>
            <a:pPr eaLnBrk="0" hangingPunct="0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ChangeArrowheads="1"/>
          </p:cNvSpPr>
          <p:nvPr/>
        </p:nvSpPr>
        <p:spPr bwMode="auto">
          <a:xfrm>
            <a:off x="3203575" y="476250"/>
            <a:ext cx="208438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solidFill>
                  <a:schemeClr val="tx2"/>
                </a:solidFill>
              </a:rPr>
              <a:t>Zdroje:</a:t>
            </a:r>
          </a:p>
        </p:txBody>
      </p:sp>
      <p:sp>
        <p:nvSpPr>
          <p:cNvPr id="8195" name="Rectangle 5"/>
          <p:cNvSpPr>
            <a:spLocks noChangeArrowheads="1"/>
          </p:cNvSpPr>
          <p:nvPr/>
        </p:nvSpPr>
        <p:spPr bwMode="auto">
          <a:xfrm>
            <a:off x="395288" y="2060575"/>
            <a:ext cx="792162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 sz="1200">
                <a:hlinkClick r:id="rId2"/>
              </a:rPr>
              <a:t>http://upload.wikimedia.org/wikipedia/commons/thumb/3/3a/Amazon.A2002182.1405.1km.jpg/771px-Amazon.A2002182.1405.1km.jpg</a:t>
            </a:r>
            <a:endParaRPr lang="cs-CZ" sz="1200"/>
          </a:p>
          <a:p>
            <a:pPr>
              <a:buFontTx/>
              <a:buChar char="•"/>
            </a:pPr>
            <a:r>
              <a:rPr lang="cs-CZ" sz="1200">
                <a:hlinkClick r:id="rId3"/>
              </a:rPr>
              <a:t>http://upload.wikimedia.org/wikipedia/commons/thumb/7/71/Panama_Canal_Gatun_Locks_opening.jpg/440px-Panama_Canal_Gatun_Locks_opening.jpg</a:t>
            </a:r>
            <a:r>
              <a:rPr lang="cs-CZ" sz="1200"/>
              <a:t> </a:t>
            </a:r>
          </a:p>
          <a:p>
            <a:pPr>
              <a:buFontTx/>
              <a:buChar char="•"/>
            </a:pPr>
            <a:r>
              <a:rPr lang="cs-CZ" sz="1200">
                <a:hlinkClick r:id="rId4"/>
              </a:rPr>
              <a:t>http://upload.wikimedia.org/wikipedia/commons/thumb/4/45/Continentes.png/220px-Continentes.png</a:t>
            </a:r>
            <a:endParaRPr lang="cs-CZ" sz="1200"/>
          </a:p>
          <a:p>
            <a:endParaRPr lang="cs-CZ" sz="1200"/>
          </a:p>
        </p:txBody>
      </p:sp>
      <p:sp>
        <p:nvSpPr>
          <p:cNvPr id="8196" name="Rectangle 6"/>
          <p:cNvSpPr>
            <a:spLocks noChangeArrowheads="1"/>
          </p:cNvSpPr>
          <p:nvPr/>
        </p:nvSpPr>
        <p:spPr bwMode="auto">
          <a:xfrm>
            <a:off x="395288" y="1412875"/>
            <a:ext cx="856932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cit. 2010-10-10]. Dostupné pod licencí</a:t>
            </a:r>
            <a:r>
              <a:rPr lang="cs-CZ" sz="1200" u="sng"/>
              <a:t> </a:t>
            </a:r>
            <a:r>
              <a:rPr lang="cs-CZ" sz="1200"/>
              <a:t>Public Domain</a:t>
            </a:r>
          </a:p>
          <a:p>
            <a:r>
              <a:rPr lang="cs-CZ" sz="1200"/>
              <a:t>13. 04. 2011, [cit. 2011-04-13]. Dostupný z WWW: &lt;http://www.eupenizeskolam.cz/uploads/images/loga/loga_celek.png &gt;. </a:t>
            </a:r>
          </a:p>
          <a:p>
            <a:r>
              <a:rPr lang="cs-CZ" sz="1200"/>
              <a:t>Databáze Wikimedia Commons</a:t>
            </a:r>
          </a:p>
        </p:txBody>
      </p:sp>
      <p:sp>
        <p:nvSpPr>
          <p:cNvPr id="8197" name="Rectangle 7"/>
          <p:cNvSpPr>
            <a:spLocks noChangeArrowheads="1"/>
          </p:cNvSpPr>
          <p:nvPr/>
        </p:nvSpPr>
        <p:spPr bwMode="auto">
          <a:xfrm>
            <a:off x="395288" y="3860800"/>
            <a:ext cx="8413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/>
              <a:t>Autorem materiálu a všech jeho částí , není-li uvedeno jinak,  je Radoslav Havrda</a:t>
            </a:r>
          </a:p>
        </p:txBody>
      </p:sp>
      <p:pic>
        <p:nvPicPr>
          <p:cNvPr id="819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2275" y="5732463"/>
            <a:ext cx="56007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181</Words>
  <Application>Microsoft Office PowerPoint</Application>
  <PresentationFormat>Předvádění na obrazovce (4:3)</PresentationFormat>
  <Paragraphs>73</Paragraphs>
  <Slides>7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Constantia</vt:lpstr>
      <vt:lpstr>Calibri</vt:lpstr>
      <vt:lpstr>Výchozí návrh</vt:lpstr>
      <vt:lpstr>ZEMĚPIS SVĚTA</vt:lpstr>
      <vt:lpstr>JIŽNÍ AMERIKA</vt:lpstr>
      <vt:lpstr>Jaký je nejrozsáhlejší prales na světě?</vt:lpstr>
      <vt:lpstr>Co odděluje Severní a Jižní Ameriku?</vt:lpstr>
      <vt:lpstr>Popocatépetl je?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Pajkrt</dc:creator>
  <cp:lastModifiedBy>expert</cp:lastModifiedBy>
  <cp:revision>7</cp:revision>
  <dcterms:created xsi:type="dcterms:W3CDTF">2011-09-29T15:42:33Z</dcterms:created>
  <dcterms:modified xsi:type="dcterms:W3CDTF">2012-03-14T18:36:22Z</dcterms:modified>
</cp:coreProperties>
</file>