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9" r:id="rId2"/>
    <p:sldId id="271" r:id="rId3"/>
    <p:sldId id="273" r:id="rId4"/>
    <p:sldId id="272" r:id="rId5"/>
    <p:sldId id="276" r:id="rId6"/>
    <p:sldId id="288" r:id="rId7"/>
    <p:sldId id="260" r:id="rId8"/>
    <p:sldId id="277" r:id="rId9"/>
    <p:sldId id="274" r:id="rId10"/>
    <p:sldId id="283" r:id="rId11"/>
    <p:sldId id="261" r:id="rId12"/>
    <p:sldId id="285" r:id="rId13"/>
    <p:sldId id="278" r:id="rId14"/>
    <p:sldId id="282" r:id="rId15"/>
    <p:sldId id="263" r:id="rId16"/>
    <p:sldId id="290" r:id="rId17"/>
    <p:sldId id="289" r:id="rId18"/>
    <p:sldId id="281" r:id="rId19"/>
    <p:sldId id="287" r:id="rId20"/>
    <p:sldId id="259" r:id="rId21"/>
    <p:sldId id="270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73" d="100"/>
          <a:sy n="73" d="100"/>
        </p:scale>
        <p:origin x="-1076" y="2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0F5455-D6CA-47E4-83B8-D00233AC8FAC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2BA159-5550-42B7-8135-E8B1583E152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773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2BA159-5550-42B7-8135-E8B1583E152E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3202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2BA159-5550-42B7-8135-E8B1583E152E}" type="slidenum">
              <a:rPr lang="cs-CZ" smtClean="0"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7575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6C686-827C-48C5-92EE-FC1C16896984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AB92-CE87-4F9D-A331-6CE2B744942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0280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6C686-827C-48C5-92EE-FC1C16896984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AB92-CE87-4F9D-A331-6CE2B744942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9856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6C686-827C-48C5-92EE-FC1C16896984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AB92-CE87-4F9D-A331-6CE2B744942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8909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6C686-827C-48C5-92EE-FC1C16896984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AB92-CE87-4F9D-A331-6CE2B744942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0858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6C686-827C-48C5-92EE-FC1C16896984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AB92-CE87-4F9D-A331-6CE2B744942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03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6C686-827C-48C5-92EE-FC1C16896984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AB92-CE87-4F9D-A331-6CE2B744942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6075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6C686-827C-48C5-92EE-FC1C16896984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AB92-CE87-4F9D-A331-6CE2B744942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1645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6C686-827C-48C5-92EE-FC1C16896984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AB92-CE87-4F9D-A331-6CE2B744942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3695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6C686-827C-48C5-92EE-FC1C16896984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AB92-CE87-4F9D-A331-6CE2B744942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6606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6C686-827C-48C5-92EE-FC1C16896984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AB92-CE87-4F9D-A331-6CE2B744942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1817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6C686-827C-48C5-92EE-FC1C16896984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AB92-CE87-4F9D-A331-6CE2B744942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0789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6C686-827C-48C5-92EE-FC1C16896984}" type="datetimeFigureOut">
              <a:rPr lang="cs-CZ" smtClean="0"/>
              <a:t>2.6.2013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B5AB92-CE87-4F9D-A331-6CE2B744942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3949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elpforenglish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79512" y="1988840"/>
            <a:ext cx="8856984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ZŠ 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Vytvořeno dne: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25.5.2013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VY_32_INOVACE_1C_AJ8_15_Should,shouldn‘t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	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Číslo projektu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    CZ.1.07/1.4.00/21.3534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Angličtina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Modální slovesa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Ročník: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8.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ročník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Klíčová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slova:        should, shouldn‘t</a:t>
            </a:r>
            <a:endParaRPr lang="cs-CZ" sz="24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90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683568" y="1405930"/>
            <a:ext cx="7561212" cy="2283702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32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>
              <a:defRPr/>
            </a:pPr>
            <a:endParaRPr lang="cs-CZ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Modální sloveso – should</a:t>
            </a:r>
          </a:p>
          <a:p>
            <a:pPr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Věty na procvičení</a:t>
            </a:r>
          </a:p>
          <a:p>
            <a:pPr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Překlad  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45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83569" y="548680"/>
            <a:ext cx="756084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Should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457721" y="2276872"/>
            <a:ext cx="622856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SHOULDN’T</a:t>
            </a:r>
            <a:endParaRPr lang="cs-CZ" sz="6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6691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807095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ve </a:t>
            </a:r>
            <a:r>
              <a:rPr lang="cs-CZ" sz="2400" b="1" dirty="0" smtClean="0"/>
              <a:t>3</a:t>
            </a:r>
            <a:r>
              <a:rPr lang="cs-CZ" sz="2400" dirty="0" smtClean="0"/>
              <a:t>.os.j.č. se </a:t>
            </a:r>
            <a:r>
              <a:rPr lang="cs-CZ" sz="2400" b="1" dirty="0" smtClean="0"/>
              <a:t>nepřidává</a:t>
            </a:r>
            <a:r>
              <a:rPr lang="cs-CZ" sz="2400" dirty="0" smtClean="0"/>
              <a:t> koncové 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: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31640" y="2924944"/>
            <a:ext cx="64447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I 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</a:rPr>
              <a:t>think you 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should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to</a:t>
            </a:r>
            <a:r>
              <a:rPr lang="en-US" sz="2800" dirty="0" smtClean="0">
                <a:solidFill>
                  <a:prstClr val="black"/>
                </a:solidFill>
              </a:rPr>
              <a:t> 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</a:rPr>
              <a:t>tell him the truth</a:t>
            </a:r>
            <a:r>
              <a:rPr lang="en-US" sz="2800" dirty="0">
                <a:solidFill>
                  <a:prstClr val="black"/>
                </a:solidFill>
              </a:rPr>
              <a:t>.</a:t>
            </a:r>
            <a:r>
              <a:rPr lang="cs-CZ" sz="2800" dirty="0">
                <a:solidFill>
                  <a:prstClr val="black"/>
                </a:solidFill>
              </a:rPr>
              <a:t/>
            </a:r>
            <a:br>
              <a:rPr lang="cs-CZ" sz="2800" dirty="0">
                <a:solidFill>
                  <a:prstClr val="black"/>
                </a:solidFill>
              </a:rPr>
            </a:b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95636" y="1367190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He</a:t>
            </a:r>
            <a:r>
              <a:rPr lang="cs-CZ" sz="2400" dirty="0"/>
              <a:t> </a:t>
            </a:r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should</a:t>
            </a:r>
            <a:r>
              <a:rPr lang="cs-CZ" sz="2800" b="1" dirty="0">
                <a:solidFill>
                  <a:srgbClr val="FF0000"/>
                </a:solidFill>
              </a:rPr>
              <a:t>s</a:t>
            </a:r>
            <a:r>
              <a:rPr lang="cs-CZ" sz="2400" dirty="0"/>
              <a:t> </a:t>
            </a:r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do 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it.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2771800" y="1393612"/>
            <a:ext cx="288032" cy="52322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771800" y="1393612"/>
            <a:ext cx="288032" cy="52322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95536" y="2391271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navazující </a:t>
            </a:r>
            <a:r>
              <a:rPr lang="cs-CZ" sz="2400" dirty="0">
                <a:solidFill>
                  <a:prstClr val="black"/>
                </a:solidFill>
              </a:rPr>
              <a:t>sloveso je v infinitivu </a:t>
            </a:r>
            <a:r>
              <a:rPr lang="cs-CZ" sz="2400" b="1" dirty="0">
                <a:solidFill>
                  <a:srgbClr val="FF0000"/>
                </a:solidFill>
              </a:rPr>
              <a:t>bez TO</a:t>
            </a:r>
            <a:r>
              <a:rPr lang="cs-CZ" sz="2400" dirty="0">
                <a:solidFill>
                  <a:prstClr val="black"/>
                </a:solidFill>
              </a:rPr>
              <a:t>: 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536" y="3903439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00"/>
                </a:solidFill>
              </a:rPr>
              <a:t> otázka </a:t>
            </a:r>
            <a:r>
              <a:rPr lang="cs-CZ" sz="2400" dirty="0">
                <a:solidFill>
                  <a:prstClr val="black"/>
                </a:solidFill>
              </a:rPr>
              <a:t>se tvoří přehozením</a:t>
            </a:r>
            <a:r>
              <a:rPr lang="cs-CZ" sz="2400" dirty="0" smtClean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5487615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itchFamily="34" charset="0"/>
              <a:buChar char="•"/>
            </a:pPr>
            <a:r>
              <a:rPr lang="cs-CZ" sz="2400" b="1" dirty="0">
                <a:solidFill>
                  <a:srgbClr val="FF0000"/>
                </a:solidFill>
              </a:rPr>
              <a:t>zápor</a:t>
            </a:r>
            <a:r>
              <a:rPr lang="cs-CZ" sz="2400" dirty="0">
                <a:solidFill>
                  <a:prstClr val="black"/>
                </a:solidFill>
              </a:rPr>
              <a:t> se tvoří záporkou </a:t>
            </a:r>
            <a:r>
              <a:rPr lang="cs-CZ" sz="2400" b="1" dirty="0">
                <a:solidFill>
                  <a:prstClr val="black"/>
                </a:solidFill>
              </a:rPr>
              <a:t>NOT</a:t>
            </a:r>
            <a:r>
              <a:rPr lang="cs-CZ" sz="2400" dirty="0" smtClean="0">
                <a:solidFill>
                  <a:prstClr val="black"/>
                </a:solidFill>
              </a:rPr>
              <a:t>:.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475656" y="5949280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He </a:t>
            </a:r>
            <a:r>
              <a:rPr lang="cs-CZ" sz="2800" b="1" dirty="0" err="1" smtClean="0">
                <a:solidFill>
                  <a:schemeClr val="tx2">
                    <a:lumMod val="75000"/>
                  </a:schemeClr>
                </a:solidFill>
              </a:rPr>
              <a:t>shouldn't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 (</a:t>
            </a:r>
            <a:r>
              <a:rPr lang="cs-CZ" sz="2800" b="1" dirty="0" err="1" smtClean="0">
                <a:solidFill>
                  <a:schemeClr val="tx2">
                    <a:lumMod val="75000"/>
                  </a:schemeClr>
                </a:solidFill>
              </a:rPr>
              <a:t>should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800" b="1" dirty="0">
                <a:solidFill>
                  <a:schemeClr val="tx2">
                    <a:lumMod val="75000"/>
                  </a:schemeClr>
                </a:solidFill>
              </a:rPr>
              <a:t>not) 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come. 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39" name="Přímá spojnice 38"/>
          <p:cNvCxnSpPr/>
          <p:nvPr/>
        </p:nvCxnSpPr>
        <p:spPr>
          <a:xfrm flipH="1">
            <a:off x="4067944" y="3035861"/>
            <a:ext cx="468052" cy="39313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4067944" y="2924944"/>
            <a:ext cx="468052" cy="50405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251520" y="242064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dirty="0">
                <a:solidFill>
                  <a:prstClr val="black"/>
                </a:solidFill>
              </a:rPr>
              <a:t>Jde o  </a:t>
            </a:r>
            <a:r>
              <a:rPr lang="cs-CZ" sz="2800" b="1" dirty="0">
                <a:solidFill>
                  <a:srgbClr val="FF0000"/>
                </a:solidFill>
              </a:rPr>
              <a:t>modální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sloveso</a:t>
            </a:r>
            <a:r>
              <a:rPr lang="cs-CZ" sz="2400" dirty="0">
                <a:solidFill>
                  <a:prstClr val="black"/>
                </a:solidFill>
              </a:rPr>
              <a:t>, pro které platí následující pravidla</a:t>
            </a:r>
            <a:r>
              <a:rPr lang="cs-CZ" sz="2400" dirty="0" smtClean="0">
                <a:solidFill>
                  <a:prstClr val="black"/>
                </a:solidFill>
              </a:rPr>
              <a:t>: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75656" y="454483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1F497D">
                    <a:lumMod val="75000"/>
                  </a:srgbClr>
                </a:solidFill>
              </a:rPr>
              <a:t>Sh</a:t>
            </a:r>
            <a:r>
              <a:rPr lang="cs-CZ" sz="2800" b="1" dirty="0" err="1" smtClean="0">
                <a:solidFill>
                  <a:srgbClr val="1F497D">
                    <a:lumMod val="75000"/>
                  </a:srgbClr>
                </a:solidFill>
              </a:rPr>
              <a:t>ould</a:t>
            </a:r>
            <a:r>
              <a:rPr lang="cs-CZ" sz="2800" b="1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r>
              <a:rPr lang="cs-CZ" sz="2800" b="1" dirty="0" smtClean="0">
                <a:solidFill>
                  <a:srgbClr val="1F497D">
                    <a:lumMod val="75000"/>
                  </a:srgbClr>
                </a:solidFill>
              </a:rPr>
              <a:t>you go?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92080" y="807095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195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/>
      <p:bldP spid="10" grpId="0"/>
      <p:bldP spid="11" grpId="0"/>
      <p:bldP spid="23" grpId="0"/>
      <p:bldP spid="42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You</a:t>
            </a:r>
            <a:r>
              <a:rPr lang="cs-CZ" sz="2800" b="1" dirty="0" smtClean="0"/>
              <a:t> should </a:t>
            </a:r>
            <a:r>
              <a:rPr lang="cs-CZ" sz="2800" dirty="0" smtClean="0"/>
              <a:t>do something</a:t>
            </a:r>
            <a:endParaRPr lang="cs-CZ" sz="2800" dirty="0"/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1547664" y="938337"/>
            <a:ext cx="0" cy="40243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453389" y="1530169"/>
            <a:ext cx="381642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 smtClean="0">
                <a:solidFill>
                  <a:prstClr val="black"/>
                </a:solidFill>
              </a:rPr>
              <a:t>      It </a:t>
            </a:r>
            <a:r>
              <a:rPr lang="cs-CZ" sz="2400" dirty="0">
                <a:solidFill>
                  <a:prstClr val="black"/>
                </a:solidFill>
              </a:rPr>
              <a:t>is a good thing to do</a:t>
            </a:r>
          </a:p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72000" y="1844824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or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5436096" y="1530168"/>
            <a:ext cx="3312368" cy="11521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the right thing to do</a:t>
            </a:r>
          </a:p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42948" y="3429000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to </a:t>
            </a:r>
            <a:r>
              <a:rPr lang="cs-CZ" sz="2400" b="1" dirty="0" smtClean="0"/>
              <a:t>give advice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1960" y="3356992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or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24128" y="3429000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to </a:t>
            </a:r>
            <a:r>
              <a:rPr lang="cs-CZ" sz="2400" b="1" dirty="0" smtClean="0"/>
              <a:t>give an opinion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0415" y="5468942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Y</a:t>
            </a:r>
            <a:r>
              <a:rPr lang="cs-CZ" sz="2800" dirty="0" smtClean="0"/>
              <a:t>ou look tired.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24128" y="5426060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You should go to bed.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91880" y="2852936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We use should </a:t>
            </a:r>
            <a:r>
              <a:rPr lang="cs-CZ" sz="2400" dirty="0" smtClean="0"/>
              <a:t>:</a:t>
            </a:r>
            <a:endParaRPr lang="cs-CZ" sz="2400" dirty="0"/>
          </a:p>
        </p:txBody>
      </p:sp>
      <p:pic>
        <p:nvPicPr>
          <p:cNvPr id="4098" name="Picture 2" descr="C:\Users\Uživatel\AppData\Local\Microsoft\Windows\Temporary Internet Files\Content.IE5\PH3E4SHF\MP9004264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376" y="3940535"/>
            <a:ext cx="3347864" cy="2225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živatel\AppData\Local\Microsoft\Windows\Temporary Internet Files\Content.IE5\A2D8SVAM\MC9002825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377" y="3180195"/>
            <a:ext cx="3347864" cy="3417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095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/>
      <p:bldP spid="9" grpId="0" animBg="1"/>
      <p:bldP spid="10" grpId="0"/>
      <p:bldP spid="11" grpId="0"/>
      <p:bldP spid="12" grpId="0"/>
      <p:bldP spid="13" grpId="0"/>
      <p:bldP spid="15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živatel\AppData\Local\Microsoft\Windows\Temporary Internet Files\Content.IE5\PH3E4SHF\MC9000889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5" y="332656"/>
            <a:ext cx="4795735" cy="602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2276872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You </a:t>
            </a:r>
            <a:r>
              <a:rPr lang="cs-CZ" sz="2800" b="1" dirty="0"/>
              <a:t>should</a:t>
            </a:r>
            <a:r>
              <a:rPr lang="cs-CZ" sz="2800" dirty="0"/>
              <a:t> relax.</a:t>
            </a:r>
          </a:p>
        </p:txBody>
      </p:sp>
    </p:spTree>
    <p:extLst>
      <p:ext uri="{BB962C8B-B14F-4D97-AF65-F5344CB8AC3E}">
        <p14:creationId xmlns:p14="http://schemas.microsoft.com/office/powerpoint/2010/main" val="113378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živatel\AppData\Local\Microsoft\Windows\Temporary Internet Files\Content.IE5\925CB6XO\MC9003588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73" y="1412776"/>
            <a:ext cx="7230821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15616" y="658070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You </a:t>
            </a:r>
            <a:r>
              <a:rPr lang="en-US" sz="2800" b="1" dirty="0"/>
              <a:t>shouldn't</a:t>
            </a:r>
            <a:r>
              <a:rPr lang="en-US" sz="2800" dirty="0"/>
              <a:t> play with the remote. You'll break it.</a:t>
            </a:r>
            <a:r>
              <a:rPr lang="en-US" sz="2800" i="1" dirty="0"/>
              <a:t> </a:t>
            </a:r>
            <a:r>
              <a:rPr lang="en-US" sz="2000" i="1" dirty="0"/>
              <a:t/>
            </a:r>
            <a:br>
              <a:rPr lang="en-US" sz="2000" i="1" dirty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1484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Uživatel\AppData\Local\Microsoft\Windows\Temporary Internet Files\Content.IE5\A2D8SVAM\MC9004405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4111540" cy="562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860032" y="1861373"/>
            <a:ext cx="3960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You </a:t>
            </a:r>
            <a:r>
              <a:rPr lang="cs-CZ" sz="2800" b="1" dirty="0" smtClean="0"/>
              <a:t>shouldn‘t</a:t>
            </a:r>
            <a:r>
              <a:rPr lang="cs-CZ" sz="2800" dirty="0" smtClean="0"/>
              <a:t> drink so much coffee.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0151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živatel\AppData\Local\Microsoft\Windows\Temporary Internet Files\Content.IE5\GLEM2DUA\MC9003701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72" y="1052736"/>
            <a:ext cx="6368889" cy="579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585" y="120969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She </a:t>
            </a:r>
            <a:r>
              <a:rPr lang="cs-CZ" sz="2800" b="1" dirty="0" smtClean="0"/>
              <a:t>shouldn‘t</a:t>
            </a:r>
            <a:r>
              <a:rPr lang="cs-CZ" sz="2800" dirty="0" smtClean="0"/>
              <a:t> watch TV so much.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2214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živatel\AppData\Local\Microsoft\Windows\Temporary Internet Files\Content.IE5\PH3E4SHF\MC90043011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15869"/>
            <a:ext cx="5873144" cy="6077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116632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He </a:t>
            </a:r>
            <a:r>
              <a:rPr lang="cs-CZ" sz="2800" b="1" dirty="0" smtClean="0"/>
              <a:t>shouldn‘t</a:t>
            </a:r>
            <a:r>
              <a:rPr lang="cs-CZ" sz="2800" dirty="0" smtClean="0"/>
              <a:t> eat so much.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3132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3349" y="260648"/>
            <a:ext cx="5724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We often use </a:t>
            </a:r>
            <a:r>
              <a:rPr lang="cs-CZ" sz="3200" b="1" dirty="0" smtClean="0"/>
              <a:t>think</a:t>
            </a:r>
            <a:r>
              <a:rPr lang="cs-CZ" sz="3200" dirty="0" smtClean="0"/>
              <a:t> with </a:t>
            </a:r>
            <a:r>
              <a:rPr lang="cs-CZ" sz="3200" b="1" dirty="0" smtClean="0"/>
              <a:t>should</a:t>
            </a:r>
            <a:r>
              <a:rPr lang="cs-CZ" sz="3200" dirty="0" smtClean="0"/>
              <a:t> :</a:t>
            </a:r>
            <a:endParaRPr lang="cs-CZ" sz="3200" dirty="0"/>
          </a:p>
        </p:txBody>
      </p:sp>
      <p:pic>
        <p:nvPicPr>
          <p:cNvPr id="3074" name="Picture 2" descr="C:\Users\Uživatel\AppData\Local\Microsoft\Windows\Temporary Internet Files\Content.IE5\GLEM2DUA\MC9002000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605" y="692696"/>
            <a:ext cx="3405571" cy="6108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75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živatel\AppData\Local\Microsoft\Windows\Temporary Internet Files\Content.IE5\PH3E4SHF\MC90040626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19509"/>
            <a:ext cx="6335079" cy="503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ový popisek 1"/>
          <p:cNvSpPr/>
          <p:nvPr/>
        </p:nvSpPr>
        <p:spPr>
          <a:xfrm>
            <a:off x="1043608" y="23138"/>
            <a:ext cx="3816424" cy="1796371"/>
          </a:xfrm>
          <a:prstGeom prst="wedgeRoundRectCallout">
            <a:avLst>
              <a:gd name="adj1" fmla="val 83486"/>
              <a:gd name="adj2" fmla="val 8552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 think </a:t>
            </a:r>
            <a:r>
              <a:rPr lang="cs-CZ" sz="2800" dirty="0" smtClean="0">
                <a:solidFill>
                  <a:schemeClr val="tx1"/>
                </a:solidFill>
              </a:rPr>
              <a:t>you </a:t>
            </a:r>
            <a:r>
              <a:rPr lang="cs-CZ" sz="2800" b="1" dirty="0" smtClean="0">
                <a:solidFill>
                  <a:schemeClr val="tx1"/>
                </a:solidFill>
              </a:rPr>
              <a:t>should</a:t>
            </a:r>
            <a:r>
              <a:rPr lang="cs-CZ" sz="2800" dirty="0" smtClean="0">
                <a:solidFill>
                  <a:schemeClr val="tx1"/>
                </a:solidFill>
              </a:rPr>
              <a:t> buy some new clothes.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82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živatel\AppData\Local\Microsoft\Windows\Temporary Internet Files\Content.IE5\925CB6XO\MC9003976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642146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ový popisek 1"/>
          <p:cNvSpPr/>
          <p:nvPr/>
        </p:nvSpPr>
        <p:spPr>
          <a:xfrm>
            <a:off x="4545215" y="260648"/>
            <a:ext cx="4680520" cy="1152128"/>
          </a:xfrm>
          <a:prstGeom prst="wedgeRoundRectCallout">
            <a:avLst>
              <a:gd name="adj1" fmla="val -61619"/>
              <a:gd name="adj2" fmla="val 11515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prstClr val="black"/>
                </a:solidFill>
              </a:rPr>
              <a:t>I think </a:t>
            </a:r>
            <a:r>
              <a:rPr lang="en-US" sz="2400" dirty="0">
                <a:solidFill>
                  <a:prstClr val="black"/>
                </a:solidFill>
              </a:rPr>
              <a:t>you </a:t>
            </a:r>
            <a:r>
              <a:rPr lang="en-US" sz="2400" b="1" dirty="0">
                <a:solidFill>
                  <a:prstClr val="black"/>
                </a:solidFill>
              </a:rPr>
              <a:t>should</a:t>
            </a:r>
            <a:r>
              <a:rPr lang="en-US" sz="2400" dirty="0">
                <a:solidFill>
                  <a:prstClr val="black"/>
                </a:solidFill>
              </a:rPr>
              <a:t> tell </a:t>
            </a:r>
            <a:r>
              <a:rPr lang="cs-CZ" sz="2400" dirty="0" smtClean="0">
                <a:solidFill>
                  <a:prstClr val="black"/>
                </a:solidFill>
              </a:rPr>
              <a:t>us</a:t>
            </a:r>
            <a:r>
              <a:rPr lang="en-US" sz="2400" dirty="0" smtClean="0">
                <a:solidFill>
                  <a:prstClr val="black"/>
                </a:solidFill>
              </a:rPr>
              <a:t> </a:t>
            </a:r>
            <a:r>
              <a:rPr lang="en-US" sz="2400" dirty="0">
                <a:solidFill>
                  <a:prstClr val="black"/>
                </a:solidFill>
              </a:rPr>
              <a:t>the truth.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70526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65" y="2369730"/>
            <a:ext cx="4302849" cy="439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živatel\AppData\Local\Microsoft\Windows\Temporary Internet Files\Content.IE5\925CB6XO\MC900441852[1].wm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10" t="249" r="-29452" b="249"/>
          <a:stretch/>
        </p:blipFill>
        <p:spPr bwMode="auto">
          <a:xfrm>
            <a:off x="5580112" y="1700808"/>
            <a:ext cx="4500040" cy="4930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1691680" y="252108"/>
            <a:ext cx="4392488" cy="1800200"/>
          </a:xfrm>
          <a:prstGeom prst="wedgeRoundRectCallout">
            <a:avLst>
              <a:gd name="adj1" fmla="val 71142"/>
              <a:gd name="adj2" fmla="val 10036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 don‘t think </a:t>
            </a:r>
            <a:r>
              <a:rPr lang="cs-CZ" sz="2800" dirty="0" smtClean="0">
                <a:solidFill>
                  <a:schemeClr val="tx1"/>
                </a:solidFill>
              </a:rPr>
              <a:t>you </a:t>
            </a:r>
            <a:r>
              <a:rPr lang="cs-CZ" sz="2800" b="1" dirty="0" smtClean="0">
                <a:solidFill>
                  <a:schemeClr val="tx1"/>
                </a:solidFill>
              </a:rPr>
              <a:t>should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chemeClr val="tx1"/>
                </a:solidFill>
              </a:rPr>
              <a:t>work so hard.</a:t>
            </a:r>
          </a:p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609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živatel\AppData\Local\Microsoft\Windows\Temporary Internet Files\Content.IE5\925CB6XO\MC90040621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681" y="16023"/>
            <a:ext cx="6730319" cy="682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ový popisek 1"/>
          <p:cNvSpPr/>
          <p:nvPr/>
        </p:nvSpPr>
        <p:spPr>
          <a:xfrm>
            <a:off x="179512" y="32048"/>
            <a:ext cx="2736304" cy="1772816"/>
          </a:xfrm>
          <a:prstGeom prst="wedgeRoundRectCallout">
            <a:avLst>
              <a:gd name="adj1" fmla="val 90326"/>
              <a:gd name="adj2" fmla="val -197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Do you think</a:t>
            </a:r>
          </a:p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I </a:t>
            </a:r>
            <a:r>
              <a:rPr lang="cs-CZ" sz="2800" b="1" dirty="0" smtClean="0">
                <a:solidFill>
                  <a:schemeClr val="tx1"/>
                </a:solidFill>
              </a:rPr>
              <a:t>should</a:t>
            </a:r>
            <a:r>
              <a:rPr lang="cs-CZ" sz="2800" dirty="0" smtClean="0">
                <a:solidFill>
                  <a:schemeClr val="tx1"/>
                </a:solidFill>
              </a:rPr>
              <a:t> buy this dress?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464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živatel\AppData\Local\Microsoft\Windows\Temporary Internet Files\Content.IE5\GLEM2DUA\MC9004173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21731"/>
            <a:ext cx="5201439" cy="513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4924314" y="123515"/>
            <a:ext cx="4392488" cy="3384376"/>
            <a:chOff x="554947" y="1059527"/>
            <a:chExt cx="5167127" cy="4176464"/>
          </a:xfrm>
        </p:grpSpPr>
        <p:sp>
          <p:nvSpPr>
            <p:cNvPr id="2" name="Obláček 1"/>
            <p:cNvSpPr/>
            <p:nvPr/>
          </p:nvSpPr>
          <p:spPr>
            <a:xfrm>
              <a:off x="554947" y="1059527"/>
              <a:ext cx="5167127" cy="4176464"/>
            </a:xfrm>
            <a:prstGeom prst="cloudCallout">
              <a:avLst>
                <a:gd name="adj1" fmla="val -89494"/>
                <a:gd name="adj2" fmla="val 20314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dirty="0"/>
            </a:p>
          </p:txBody>
        </p:sp>
        <p:pic>
          <p:nvPicPr>
            <p:cNvPr id="2050" name="Picture 2" descr="C:\Users\Uživatel\AppData\Local\Microsoft\Windows\Temporary Internet Files\Content.IE5\GLEM2DUA\MC900088864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9164" y="1386699"/>
              <a:ext cx="4511918" cy="288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TextovéPole 3"/>
          <p:cNvSpPr txBox="1"/>
          <p:nvPr/>
        </p:nvSpPr>
        <p:spPr>
          <a:xfrm>
            <a:off x="0" y="123515"/>
            <a:ext cx="52509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prstClr val="black"/>
                </a:solidFill>
              </a:rPr>
              <a:t>V minulém čase používáme </a:t>
            </a:r>
            <a:r>
              <a:rPr lang="cs-CZ" sz="2400" dirty="0" smtClean="0">
                <a:solidFill>
                  <a:prstClr val="black"/>
                </a:solidFill>
              </a:rPr>
              <a:t>opis</a:t>
            </a:r>
          </a:p>
          <a:p>
            <a:r>
              <a:rPr lang="cs-CZ" sz="2400" dirty="0" smtClean="0">
                <a:solidFill>
                  <a:prstClr val="black"/>
                </a:solidFill>
              </a:rPr>
              <a:t> </a:t>
            </a:r>
            <a:r>
              <a:rPr lang="cs-CZ" sz="2400" b="1" dirty="0">
                <a:solidFill>
                  <a:srgbClr val="FF0000"/>
                </a:solidFill>
              </a:rPr>
              <a:t>BE (not) SUPPOSED TO.</a:t>
            </a:r>
            <a:br>
              <a:rPr lang="cs-CZ" sz="2400" b="1" dirty="0">
                <a:solidFill>
                  <a:srgbClr val="FF0000"/>
                </a:solidFill>
              </a:rPr>
            </a:b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452959" y="2636912"/>
            <a:ext cx="3295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I was supposed to </a:t>
            </a:r>
            <a:r>
              <a:rPr lang="cs-CZ" sz="2400" b="1" dirty="0" smtClean="0">
                <a:solidFill>
                  <a:srgbClr val="FF0000"/>
                </a:solidFill>
              </a:rPr>
              <a:t>study.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00192" y="364502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Měl jsem se učit.</a:t>
            </a:r>
            <a:endParaRPr lang="cs-CZ" sz="2400" b="1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7120558" y="3167306"/>
            <a:ext cx="0" cy="47771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7540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živatel\AppData\Local\Microsoft\Windows\Temporary Internet Files\Content.IE5\PH3E4SHF\MC9002871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80728"/>
            <a:ext cx="4155196" cy="549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ový popisek 1"/>
          <p:cNvSpPr/>
          <p:nvPr/>
        </p:nvSpPr>
        <p:spPr>
          <a:xfrm>
            <a:off x="107504" y="620688"/>
            <a:ext cx="4968552" cy="1296144"/>
          </a:xfrm>
          <a:prstGeom prst="wedgeRoundRectCallout">
            <a:avLst>
              <a:gd name="adj1" fmla="val 64405"/>
              <a:gd name="adj2" fmla="val 13428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prstClr val="black"/>
                </a:solidFill>
              </a:rPr>
              <a:t>I wasn't </a:t>
            </a:r>
            <a:r>
              <a:rPr lang="cs-CZ" sz="2800" b="1" dirty="0">
                <a:solidFill>
                  <a:prstClr val="black"/>
                </a:solidFill>
              </a:rPr>
              <a:t>supposed </a:t>
            </a:r>
            <a:r>
              <a:rPr lang="cs-CZ" sz="2800" dirty="0">
                <a:solidFill>
                  <a:prstClr val="black"/>
                </a:solidFill>
              </a:rPr>
              <a:t>to go there</a:t>
            </a:r>
            <a:r>
              <a:rPr lang="cs-CZ" sz="2800" b="1" dirty="0">
                <a:solidFill>
                  <a:prstClr val="black"/>
                </a:solidFill>
              </a:rPr>
              <a:t>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564904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prstClr val="black"/>
                </a:solidFill>
              </a:rPr>
              <a:t>Neměl </a:t>
            </a:r>
            <a:r>
              <a:rPr lang="cs-CZ" sz="2400" dirty="0" smtClean="0">
                <a:solidFill>
                  <a:prstClr val="black"/>
                </a:solidFill>
              </a:rPr>
              <a:t>jsem </a:t>
            </a:r>
            <a:r>
              <a:rPr lang="cs-CZ" sz="2400" dirty="0">
                <a:solidFill>
                  <a:prstClr val="black"/>
                </a:solidFill>
              </a:rPr>
              <a:t>tam chodit.</a:t>
            </a:r>
            <a:br>
              <a:rPr lang="cs-CZ" sz="2400" dirty="0">
                <a:solidFill>
                  <a:prstClr val="black"/>
                </a:solidFill>
              </a:rPr>
            </a:br>
            <a:endParaRPr lang="cs-CZ" sz="2400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1043608" y="1772816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869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Complete the sentences. Use 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</a:rPr>
              <a:t>y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ou should</a:t>
            </a:r>
            <a:r>
              <a:rPr lang="cs-CZ" b="1" dirty="0" smtClean="0"/>
              <a:t>.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332656"/>
            <a:ext cx="87849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000" dirty="0" smtClean="0"/>
              <a:t>When you play tennis _________________  the ball. (watch)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000" dirty="0" smtClean="0"/>
              <a:t>It‘s late and you are very tired. _______________  to bed. (go)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000" dirty="0" smtClean="0"/>
              <a:t>________________your teeth twice a day. (clean)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000" dirty="0" smtClean="0"/>
              <a:t>If you have time, _______________  the Science Museum. (visit) 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000" dirty="0" smtClean="0"/>
              <a:t>When you‘re driving _______________  a seat belt. (wear)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s-CZ" sz="2000" dirty="0" smtClean="0"/>
              <a:t>It‘s too far to walk from here to the station. ______________ a taxi. (take)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endParaRPr lang="cs-CZ" sz="2000" dirty="0" smtClean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31840" y="369332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you should watch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39952" y="853310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You should go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1300698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You should clean</a:t>
            </a:r>
            <a:endParaRPr lang="cs-CZ" sz="2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555776" y="1804754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you should visit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915816" y="2236802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you should wear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56076" y="2708920"/>
            <a:ext cx="1836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Y</a:t>
            </a:r>
            <a:r>
              <a:rPr lang="cs-CZ" sz="2000" dirty="0" smtClean="0"/>
              <a:t>ou should take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342900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You ask a friend for advice. Write questions with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Do you think I should …… ?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23528" y="3933056"/>
            <a:ext cx="86409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2000" dirty="0" smtClean="0"/>
              <a:t>You are in a shop. You are trying on a jacket. (buy?)</a:t>
            </a:r>
          </a:p>
          <a:p>
            <a:pPr>
              <a:lnSpc>
                <a:spcPct val="150000"/>
              </a:lnSpc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sz="2000" dirty="0" smtClean="0"/>
              <a:t>You ask your friend</a:t>
            </a:r>
            <a:r>
              <a:rPr lang="cs-CZ" dirty="0" smtClean="0"/>
              <a:t>: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2.  You can‘t drive. (learn?)</a:t>
            </a:r>
          </a:p>
          <a:p>
            <a:pPr>
              <a:lnSpc>
                <a:spcPct val="150000"/>
              </a:lnSpc>
            </a:pPr>
            <a:r>
              <a:rPr lang="cs-CZ" sz="2000" dirty="0"/>
              <a:t> </a:t>
            </a:r>
            <a:r>
              <a:rPr lang="cs-CZ" sz="2000" dirty="0" smtClean="0"/>
              <a:t>     You ask your friend</a:t>
            </a:r>
            <a:r>
              <a:rPr lang="cs-CZ" sz="2000" dirty="0"/>
              <a:t>:</a:t>
            </a:r>
            <a:r>
              <a:rPr lang="cs-CZ" sz="2000" dirty="0" smtClean="0"/>
              <a:t>   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3.   You are going to have a party. (invite Gary?)</a:t>
            </a:r>
          </a:p>
          <a:p>
            <a:pPr>
              <a:lnSpc>
                <a:spcPct val="150000"/>
              </a:lnSpc>
            </a:pPr>
            <a:r>
              <a:rPr lang="cs-CZ" sz="2000" dirty="0"/>
              <a:t> </a:t>
            </a:r>
            <a:r>
              <a:rPr lang="cs-CZ" sz="2000" dirty="0" smtClean="0"/>
              <a:t>      You ask your friend: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915816" y="4469050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Do you think I should buy this jacket?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131840" y="5405154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Do you think I should learn to drive?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604448" y="12534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131840" y="6309320"/>
            <a:ext cx="5832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Do you think I should invite Gary to the party?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92163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2" grpId="0"/>
      <p:bldP spid="10" grpId="0"/>
      <p:bldP spid="11" grpId="0"/>
      <p:bldP spid="17" grpId="0"/>
      <p:bldP spid="18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240299"/>
            <a:ext cx="439248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Měl </a:t>
            </a:r>
            <a:r>
              <a:rPr lang="cs-CZ" sz="2000" dirty="0"/>
              <a:t>by sis </a:t>
            </a:r>
            <a:r>
              <a:rPr lang="cs-CZ" sz="2000" dirty="0" smtClean="0"/>
              <a:t>odpočinout.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Neměl </a:t>
            </a:r>
            <a:r>
              <a:rPr lang="cs-CZ" sz="2000" dirty="0"/>
              <a:t>bys chodit tak </a:t>
            </a:r>
            <a:r>
              <a:rPr lang="cs-CZ" sz="2000" dirty="0" smtClean="0"/>
              <a:t>pozdě spát.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Měl bys jít k lékaři.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Neměl bys chodit ven po setmění.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Neměl bys ležet na slunci tak dlouho.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Myslím, že bys mu měl říct pravdu.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Nemyslím si, že by tam měl jít.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Proč by o tom neměl vědět?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Myslíš, že bych ho měl pozvat?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Neměla by být tak líná.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Myslíš, že bychom měli pomoct?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Neměli bychom utrácet tolik peněz.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Neměli bychom to vzít na policii?</a:t>
            </a:r>
          </a:p>
          <a:p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16016" y="1207780"/>
            <a:ext cx="434668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000" dirty="0"/>
              <a:t>You should </a:t>
            </a:r>
            <a:r>
              <a:rPr lang="cs-CZ" sz="2000" dirty="0" smtClean="0"/>
              <a:t>relax.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You </a:t>
            </a:r>
            <a:r>
              <a:rPr lang="cs-CZ" sz="2000" dirty="0"/>
              <a:t>shouldn't stay up so late</a:t>
            </a:r>
            <a:r>
              <a:rPr lang="cs-CZ" sz="2000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You should go to the doctor.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You shouldn‘t go out after dark.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You shouldn‘t lie in the sun so long</a:t>
            </a:r>
            <a:r>
              <a:rPr lang="cs-CZ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solidFill>
                  <a:prstClr val="black"/>
                </a:solidFill>
              </a:rPr>
              <a:t>I think you should tell him the </a:t>
            </a:r>
            <a:r>
              <a:rPr lang="en-US" sz="2000" dirty="0" smtClean="0">
                <a:solidFill>
                  <a:prstClr val="black"/>
                </a:solidFill>
              </a:rPr>
              <a:t>truth.</a:t>
            </a:r>
            <a:endParaRPr lang="cs-CZ" sz="2000" dirty="0" smtClean="0">
              <a:solidFill>
                <a:prstClr val="black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I don‘t think he should go there.</a:t>
            </a:r>
            <a:endParaRPr lang="cs-CZ" sz="2000" dirty="0">
              <a:solidFill>
                <a:prstClr val="black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Why shouldn‘t he know about it?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Do you think I should invite him?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She shouldn‘t be so lazy.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Do you think we should help?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We shouldn‘t spend so much money.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</a:rPr>
              <a:t>Shouldn‘t we take it to the police?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75047"/>
            <a:ext cx="1908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Translate.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20072" y="33265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KEY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75901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396204"/>
            <a:ext cx="896448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SHOULD, SHOULDN'T</a:t>
            </a:r>
            <a:r>
              <a:rPr lang="cs-CZ" sz="3200" b="1" dirty="0" smtClean="0"/>
              <a:t> - Mělo / nemělo by to tak být</a:t>
            </a:r>
          </a:p>
          <a:p>
            <a:r>
              <a:rPr lang="cs-CZ" sz="2400" dirty="0" smtClean="0"/>
              <a:t>Neúplnou jistotu můžeme vyjádřit pomocí SHOULD a SHOULDN'T: </a:t>
            </a:r>
          </a:p>
          <a:p>
            <a:endParaRPr lang="cs-CZ" sz="2400" b="1" dirty="0"/>
          </a:p>
          <a:p>
            <a:r>
              <a:rPr lang="cs-CZ" sz="2400" b="1" dirty="0" smtClean="0">
                <a:solidFill>
                  <a:srgbClr val="FF0000"/>
                </a:solidFill>
              </a:rPr>
              <a:t>It shouldn't be difficult.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- Nemělo by to být těžké (jsem si tím téměř jistý, že nebude).</a:t>
            </a:r>
            <a:br>
              <a:rPr lang="cs-CZ" sz="2400" dirty="0" smtClean="0"/>
            </a:br>
            <a:endParaRPr lang="cs-CZ" sz="2400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8907" y="301298"/>
            <a:ext cx="41061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Něco navíc :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3861047"/>
            <a:ext cx="84969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/>
              <a:t>OUGHT </a:t>
            </a:r>
            <a:r>
              <a:rPr lang="cs-CZ" sz="3200" u="sng" dirty="0">
                <a:solidFill>
                  <a:srgbClr val="FF0000"/>
                </a:solidFill>
              </a:rPr>
              <a:t>TO</a:t>
            </a:r>
            <a:r>
              <a:rPr lang="cs-CZ" sz="3200" u="sng" dirty="0"/>
              <a:t> </a:t>
            </a:r>
            <a:r>
              <a:rPr lang="cs-CZ" sz="3200" u="sng" dirty="0" smtClean="0"/>
              <a:t>, </a:t>
            </a:r>
            <a:r>
              <a:rPr lang="cs-CZ" sz="3200" u="sng" dirty="0"/>
              <a:t>OUGHTN'T </a:t>
            </a:r>
            <a:r>
              <a:rPr lang="cs-CZ" sz="3200" u="sng" dirty="0" smtClean="0">
                <a:solidFill>
                  <a:srgbClr val="FF0000"/>
                </a:solidFill>
              </a:rPr>
              <a:t>TO</a:t>
            </a:r>
          </a:p>
          <a:p>
            <a:r>
              <a:rPr lang="cs-CZ" sz="3200" dirty="0" smtClean="0"/>
              <a:t>  </a:t>
            </a:r>
            <a:r>
              <a:rPr lang="cs-CZ" sz="2400" dirty="0"/>
              <a:t>má stejný význam jako SHOULD a SHOULDN'T. </a:t>
            </a:r>
          </a:p>
          <a:p>
            <a:r>
              <a:rPr lang="cs-CZ" sz="2400" dirty="0" smtClean="0"/>
              <a:t> Pozor však  </a:t>
            </a:r>
            <a:r>
              <a:rPr lang="cs-CZ" sz="2400" dirty="0"/>
              <a:t>na používání infinitivu s </a:t>
            </a:r>
            <a:r>
              <a:rPr lang="cs-CZ" sz="2400" dirty="0" smtClean="0"/>
              <a:t>TO.</a:t>
            </a:r>
          </a:p>
          <a:p>
            <a:r>
              <a:rPr lang="cs-CZ" sz="2400" b="1" dirty="0" smtClean="0"/>
              <a:t> You </a:t>
            </a:r>
            <a:r>
              <a:rPr lang="cs-CZ" sz="2400" b="1" dirty="0"/>
              <a:t>oughtn't </a:t>
            </a:r>
            <a:r>
              <a:rPr lang="cs-CZ" sz="2400" b="1" dirty="0">
                <a:solidFill>
                  <a:srgbClr val="FF0000"/>
                </a:solidFill>
              </a:rPr>
              <a:t>to</a:t>
            </a:r>
            <a:r>
              <a:rPr lang="cs-CZ" sz="2400" b="1" dirty="0"/>
              <a:t> go there.</a:t>
            </a:r>
            <a:r>
              <a:rPr lang="cs-CZ" sz="2400" dirty="0"/>
              <a:t> - Neměl bys tam chodit.</a:t>
            </a:r>
            <a:br>
              <a:rPr lang="cs-CZ" sz="2400" dirty="0"/>
            </a:br>
            <a:endParaRPr lang="cs-CZ" sz="2400" dirty="0"/>
          </a:p>
          <a:p>
            <a:endParaRPr lang="cs-CZ" sz="2400" dirty="0"/>
          </a:p>
        </p:txBody>
      </p:sp>
      <p:pic>
        <p:nvPicPr>
          <p:cNvPr id="5122" name="Picture 2" descr="C:\Users\Uživatel\AppData\Local\Microsoft\Windows\Temporary Internet Files\Content.IE5\PH3E4SHF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9478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2966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/>
          <p:cNvSpPr txBox="1">
            <a:spLocks noChangeArrowheads="1"/>
          </p:cNvSpPr>
          <p:nvPr/>
        </p:nvSpPr>
        <p:spPr bwMode="auto">
          <a:xfrm>
            <a:off x="539750" y="549275"/>
            <a:ext cx="21367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 dirty="0" smtClean="0">
                <a:solidFill>
                  <a:schemeClr val="accent1"/>
                </a:solidFill>
                <a:cs typeface="Arial" charset="0"/>
              </a:rPr>
              <a:t>Použité zdroje</a:t>
            </a:r>
          </a:p>
          <a:p>
            <a:pPr eaLnBrk="1" hangingPunct="1"/>
            <a:endParaRPr lang="cs-CZ" sz="2400" b="1" dirty="0">
              <a:cs typeface="Arial" charset="0"/>
            </a:endParaRPr>
          </a:p>
        </p:txBody>
      </p:sp>
      <p:sp>
        <p:nvSpPr>
          <p:cNvPr id="9219" name="TextovéPole 3"/>
          <p:cNvSpPr txBox="1">
            <a:spLocks noChangeArrowheads="1"/>
          </p:cNvSpPr>
          <p:nvPr/>
        </p:nvSpPr>
        <p:spPr bwMode="auto">
          <a:xfrm>
            <a:off x="611188" y="1268413"/>
            <a:ext cx="6985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400" dirty="0"/>
          </a:p>
          <a:p>
            <a:pPr eaLnBrk="1" hangingPunct="1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611188" y="1683911"/>
            <a:ext cx="792125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MURPHY, Raymond. </a:t>
            </a:r>
            <a:r>
              <a:rPr lang="en-US" i="1" dirty="0"/>
              <a:t>English Grammar in Use</a:t>
            </a:r>
            <a:r>
              <a:rPr lang="en-US" dirty="0"/>
              <a:t>. Singapore: Cambridge University Press, 2004, ISBN 978 0521 755481.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PETERS</a:t>
            </a:r>
            <a:r>
              <a:rPr lang="cs-CZ" dirty="0"/>
              <a:t>, Sarah; GRÁF, Tomáš. </a:t>
            </a:r>
            <a:r>
              <a:rPr lang="cs-CZ" i="1" dirty="0"/>
              <a:t>Nová cvičebnice anglické gramatiky</a:t>
            </a:r>
            <a:r>
              <a:rPr lang="cs-CZ" dirty="0"/>
              <a:t>. Praha: Polyglot, 2007, ISBN 80-86195-00-7.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VÍT, Marek. </a:t>
            </a:r>
            <a:r>
              <a:rPr lang="cs-CZ" i="1" dirty="0"/>
              <a:t>Modální slovesa</a:t>
            </a:r>
            <a:r>
              <a:rPr lang="cs-CZ" dirty="0"/>
              <a:t> [online]. [cit. 30.5.2013]. Dostupný na WWW: </a:t>
            </a:r>
            <a:r>
              <a:rPr lang="cs-CZ" dirty="0" smtClean="0">
                <a:hlinkClick r:id="rId2"/>
              </a:rPr>
              <a:t>www.helpforenglish</a:t>
            </a:r>
            <a:endParaRPr lang="cs-CZ" dirty="0" smtClean="0"/>
          </a:p>
          <a:p>
            <a:r>
              <a:rPr lang="cs-CZ" dirty="0" smtClean="0"/>
              <a:t> </a:t>
            </a:r>
            <a:endParaRPr lang="cs-CZ" dirty="0">
              <a:solidFill>
                <a:schemeClr val="accent1"/>
              </a:solidFill>
            </a:endParaRPr>
          </a:p>
          <a:p>
            <a:r>
              <a:rPr lang="cs-CZ" dirty="0" smtClean="0"/>
              <a:t>Obrázky : Galerie </a:t>
            </a:r>
            <a:r>
              <a:rPr lang="cs-CZ" dirty="0"/>
              <a:t>Microsoft Office – klipart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188" y="4653136"/>
            <a:ext cx="7921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6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822</TotalTime>
  <Words>810</Words>
  <Application>Microsoft Office PowerPoint</Application>
  <PresentationFormat>Předvádění na obrazovce (4:3)</PresentationFormat>
  <Paragraphs>127</Paragraphs>
  <Slides>21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Dana</cp:lastModifiedBy>
  <cp:revision>81</cp:revision>
  <dcterms:created xsi:type="dcterms:W3CDTF">2013-05-23T18:32:22Z</dcterms:created>
  <dcterms:modified xsi:type="dcterms:W3CDTF">2013-06-02T12:56:35Z</dcterms:modified>
</cp:coreProperties>
</file>