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1" r:id="rId5"/>
    <p:sldId id="258" r:id="rId6"/>
    <p:sldId id="259" r:id="rId7"/>
    <p:sldId id="260" r:id="rId8"/>
    <p:sldId id="262" r:id="rId9"/>
    <p:sldId id="266" r:id="rId10"/>
    <p:sldId id="267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BF5BA66A-433F-42B6-A84F-54012E150DAE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2BFB21A-C145-490A-B4CD-E70F0DE1AF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2123728" y="7152"/>
          <a:ext cx="4680520" cy="6850848"/>
        </p:xfrm>
        <a:graphic>
          <a:graphicData uri="http://schemas.openxmlformats.org/presentationml/2006/ole">
            <p:oleObj spid="_x0000_s1026" name="Document" r:id="rId3" imgW="6478633" imgH="9481275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344816" cy="2016224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Podnikání  podle</a:t>
            </a:r>
            <a:br>
              <a:rPr lang="cs-CZ" sz="6000" b="1" dirty="0" smtClean="0"/>
            </a:br>
            <a:r>
              <a:rPr lang="cs-CZ" sz="6000" b="1" dirty="0" smtClean="0"/>
              <a:t>obchodního  zákoníku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80928"/>
            <a:ext cx="6080720" cy="285787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Obchodní  zákoník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Upravuje vznik a podnikání právnických osob.</a:t>
            </a:r>
          </a:p>
          <a:p>
            <a:endParaRPr lang="cs-CZ" dirty="0" smtClean="0"/>
          </a:p>
          <a:p>
            <a:r>
              <a:rPr lang="cs-CZ" dirty="0" smtClean="0"/>
              <a:t>Podnikání je soustavná činnost prováděná samostatně podnikatelem vlastním jménem a na vlastní odpovědnost za účelem dosažení zisku.</a:t>
            </a:r>
          </a:p>
          <a:p>
            <a:endParaRPr lang="cs-CZ" dirty="0" smtClean="0"/>
          </a:p>
          <a:p>
            <a:r>
              <a:rPr lang="cs-CZ" dirty="0" smtClean="0"/>
              <a:t>Podnik je soubor hmotných, </a:t>
            </a:r>
            <a:r>
              <a:rPr lang="cs-CZ" dirty="0" smtClean="0"/>
              <a:t>nehmotných                          </a:t>
            </a:r>
            <a:r>
              <a:rPr lang="cs-CZ" dirty="0" smtClean="0"/>
              <a:t>a osobních složek podnikání.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Obchodní  firma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název, pod kterým je podnikatel zapsán do obchodního rejstříku.</a:t>
            </a:r>
          </a:p>
          <a:p>
            <a:endParaRPr lang="cs-CZ" dirty="0" smtClean="0"/>
          </a:p>
          <a:p>
            <a:r>
              <a:rPr lang="cs-CZ" dirty="0" smtClean="0"/>
              <a:t>Firmou fyzické osoby je její jméno a příjmení, případně dodatek – druh podnikání.</a:t>
            </a:r>
          </a:p>
          <a:p>
            <a:endParaRPr lang="cs-CZ" dirty="0" smtClean="0"/>
          </a:p>
          <a:p>
            <a:r>
              <a:rPr lang="cs-CZ" dirty="0" smtClean="0"/>
              <a:t>Firmou právnické osoby je název, pod kterým    je zapsána v obchodním rejstříku + dodatek označující jejich právní formu.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Jednání  podnikatele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Fyzické osoby (např. živnostníci) jednají osobně, nebo za ně jedná zplnomocněný zástupce.</a:t>
            </a:r>
          </a:p>
          <a:p>
            <a:endParaRPr lang="cs-CZ" dirty="0" smtClean="0"/>
          </a:p>
          <a:p>
            <a:r>
              <a:rPr lang="cs-CZ" dirty="0" smtClean="0"/>
              <a:t>Právnické osoby jednají prostřednictvím statutárních orgánů (jednatel, představenstvo) nebo prostřednictvím zástupce.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Prokura = zvláštní plná 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Zmocňuje prokuristu ke všem právním úkonům (kromě prodeje nemovitosti).</a:t>
            </a:r>
          </a:p>
          <a:p>
            <a:r>
              <a:rPr lang="cs-CZ" dirty="0" smtClean="0"/>
              <a:t>Lze ji udělit jen fyzické osobě (spolumajiteli nebo zaměstnanci firmy).</a:t>
            </a:r>
          </a:p>
          <a:p>
            <a:r>
              <a:rPr lang="cs-CZ" dirty="0" smtClean="0"/>
              <a:t>Prokurista musí být zapsán v obchodním rejstříku, jinak je prokura neplatná.</a:t>
            </a:r>
          </a:p>
          <a:p>
            <a:r>
              <a:rPr lang="cs-CZ" dirty="0" smtClean="0"/>
              <a:t>V nepřítomnosti ředitele jej zastupuje.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Obchodní  rejstřík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veřejný seznam, do kterého se zapisují zákonem stanovené údaje týkající se podnikatelů.</a:t>
            </a:r>
          </a:p>
          <a:p>
            <a:r>
              <a:rPr lang="cs-CZ" dirty="0" smtClean="0"/>
              <a:t>Je veden rejstříkovými soudy (krajské soudy).</a:t>
            </a:r>
          </a:p>
          <a:p>
            <a:r>
              <a:rPr lang="cs-CZ" dirty="0" smtClean="0"/>
              <a:t>Má funkci konstitutivní – zápisem do něj vznikají právnické osoby.</a:t>
            </a:r>
          </a:p>
          <a:p>
            <a:r>
              <a:rPr lang="cs-CZ" dirty="0" smtClean="0"/>
              <a:t>Pro právnické osoby je zápis do obchodního rejstříku povinný.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Obchodní  společnosti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právnické osoby založené za účelem podnikání. </a:t>
            </a:r>
          </a:p>
          <a:p>
            <a:endParaRPr lang="cs-CZ" dirty="0" smtClean="0"/>
          </a:p>
          <a:p>
            <a:r>
              <a:rPr lang="cs-CZ" dirty="0" smtClean="0"/>
              <a:t>Členění obchodních společností:</a:t>
            </a:r>
          </a:p>
          <a:p>
            <a:pPr>
              <a:buNone/>
            </a:pPr>
            <a:r>
              <a:rPr lang="cs-CZ" dirty="0" smtClean="0"/>
              <a:t>	Osobní: 	       veřejná obchodní společnost 			       komanditní společnost</a:t>
            </a:r>
          </a:p>
          <a:p>
            <a:pPr>
              <a:buNone/>
            </a:pPr>
            <a:r>
              <a:rPr lang="cs-CZ" dirty="0" smtClean="0"/>
              <a:t>	Kapitálové:   společnost s ručením omezeným</a:t>
            </a:r>
          </a:p>
          <a:p>
            <a:pPr>
              <a:buNone/>
            </a:pPr>
            <a:r>
              <a:rPr lang="cs-CZ" dirty="0" smtClean="0"/>
              <a:t>			       akciová společnost</a:t>
            </a:r>
          </a:p>
          <a:p>
            <a:pPr>
              <a:buNone/>
            </a:pPr>
            <a:r>
              <a:rPr lang="cs-CZ" dirty="0" smtClean="0"/>
              <a:t>			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 kapitál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Peněžní vyjádření souhrnu </a:t>
            </a:r>
            <a:r>
              <a:rPr lang="cs-CZ" dirty="0" smtClean="0"/>
              <a:t>peněžních                                           </a:t>
            </a:r>
            <a:r>
              <a:rPr lang="cs-CZ" dirty="0" smtClean="0"/>
              <a:t>i nepeněžních vkladů jednotlivých společníků.</a:t>
            </a:r>
          </a:p>
          <a:p>
            <a:endParaRPr lang="cs-CZ" dirty="0" smtClean="0"/>
          </a:p>
          <a:p>
            <a:r>
              <a:rPr lang="cs-CZ" dirty="0" smtClean="0"/>
              <a:t>Povinně se vytváří u komanditní společnosti, </a:t>
            </a:r>
            <a:r>
              <a:rPr lang="cs-CZ" dirty="0" err="1" smtClean="0"/>
              <a:t>společnosti</a:t>
            </a:r>
            <a:r>
              <a:rPr lang="cs-CZ" dirty="0" smtClean="0"/>
              <a:t> s ručením omezeným a akciové společnosti.</a:t>
            </a:r>
          </a:p>
          <a:p>
            <a:endParaRPr lang="cs-CZ" dirty="0" smtClean="0"/>
          </a:p>
          <a:p>
            <a:r>
              <a:rPr lang="cs-CZ" dirty="0" smtClean="0"/>
              <a:t>Výše se zapisuje do obchodního rejstříku.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Rezervní  fond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Povinně jej vytvářejí kapitálové obchodní společnosti:</a:t>
            </a:r>
          </a:p>
          <a:p>
            <a:pPr>
              <a:buNone/>
            </a:pPr>
            <a:r>
              <a:rPr lang="cs-CZ" dirty="0" smtClean="0"/>
              <a:t>	s.r.o. minimálně 10% základního kapitálu, </a:t>
            </a:r>
          </a:p>
          <a:p>
            <a:pPr>
              <a:buNone/>
            </a:pPr>
            <a:r>
              <a:rPr lang="cs-CZ" dirty="0" smtClean="0"/>
              <a:t>	a.s. minimálně 20% základního kapitálu.</a:t>
            </a:r>
          </a:p>
          <a:p>
            <a:endParaRPr lang="cs-CZ" dirty="0" smtClean="0"/>
          </a:p>
          <a:p>
            <a:r>
              <a:rPr lang="cs-CZ" dirty="0" smtClean="0"/>
              <a:t>Rezervní fond je vytvářen z čistého zisku.</a:t>
            </a:r>
          </a:p>
          <a:p>
            <a:r>
              <a:rPr lang="cs-CZ" dirty="0" smtClean="0"/>
              <a:t>Rezervní fond slouží výhradně ke krytí ztrát společnosti.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Zahájení  podnikání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Zahájení podnikání je dvoustupňové.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Založení obchodní společnosti:</a:t>
            </a:r>
          </a:p>
          <a:p>
            <a:pPr lvl="1">
              <a:buNone/>
            </a:pPr>
            <a:r>
              <a:rPr lang="cs-CZ" sz="3200" dirty="0" smtClean="0"/>
              <a:t>		a) společenskou smlouvou</a:t>
            </a:r>
          </a:p>
          <a:p>
            <a:pPr lvl="1">
              <a:buNone/>
            </a:pPr>
            <a:r>
              <a:rPr lang="cs-CZ" sz="3200" dirty="0" smtClean="0"/>
              <a:t>		b) zakladatelskou listinou</a:t>
            </a:r>
          </a:p>
          <a:p>
            <a:pPr lvl="1">
              <a:buNone/>
            </a:pPr>
            <a:endParaRPr lang="cs-CZ" sz="3200" dirty="0" smtClean="0"/>
          </a:p>
          <a:p>
            <a:r>
              <a:rPr lang="cs-CZ" dirty="0" smtClean="0"/>
              <a:t>2. Vznik obchodní společnosti:</a:t>
            </a:r>
          </a:p>
          <a:p>
            <a:pPr lvl="1">
              <a:buNone/>
            </a:pPr>
            <a:r>
              <a:rPr lang="cs-CZ" sz="3200" dirty="0" smtClean="0"/>
              <a:t>		dnem zápisu do obchodního rejstříku</a:t>
            </a:r>
          </a:p>
          <a:p>
            <a:endParaRPr lang="cs-CZ" dirty="0" smtClean="0"/>
          </a:p>
          <a:p>
            <a:pPr lvl="1">
              <a:buNone/>
            </a:pPr>
            <a:r>
              <a:rPr lang="cs-CZ" sz="3200" dirty="0" smtClean="0"/>
              <a:t>	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Ukončení  podnikání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Ukončení podnikání je dvoustupňové.</a:t>
            </a:r>
          </a:p>
          <a:p>
            <a:endParaRPr lang="cs-CZ" dirty="0" smtClean="0"/>
          </a:p>
          <a:p>
            <a:r>
              <a:rPr lang="cs-CZ" dirty="0" smtClean="0"/>
              <a:t>1. Zrušení obchodní společnosti:</a:t>
            </a:r>
          </a:p>
          <a:p>
            <a:pPr>
              <a:buNone/>
            </a:pPr>
            <a:r>
              <a:rPr lang="cs-CZ" dirty="0" smtClean="0"/>
              <a:t>	   	a) s likvidací</a:t>
            </a:r>
          </a:p>
          <a:p>
            <a:pPr>
              <a:buNone/>
            </a:pPr>
            <a:r>
              <a:rPr lang="cs-CZ" dirty="0" smtClean="0"/>
              <a:t>		b) bez likvidace</a:t>
            </a:r>
          </a:p>
          <a:p>
            <a:pPr>
              <a:buNone/>
            </a:pPr>
            <a:r>
              <a:rPr lang="cs-CZ" dirty="0" smtClean="0"/>
              <a:t>		c) řešením úpadku</a:t>
            </a:r>
          </a:p>
          <a:p>
            <a:r>
              <a:rPr lang="cs-CZ" dirty="0" smtClean="0"/>
              <a:t>2. Zánik obchodní společnosti:</a:t>
            </a:r>
          </a:p>
          <a:p>
            <a:pPr>
              <a:buNone/>
            </a:pPr>
            <a:r>
              <a:rPr lang="cs-CZ" dirty="0" smtClean="0"/>
              <a:t>	    	výmazem z obchodního rejstříku	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Švarcová, J. a kol.: Ekonomie – stručný přehled, Zlín 2012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409</TotalTime>
  <Words>317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Urbanistický</vt:lpstr>
      <vt:lpstr>Document</vt:lpstr>
      <vt:lpstr>Snímek 1</vt:lpstr>
      <vt:lpstr>Podnikání  podle obchodního  zákoníku</vt:lpstr>
      <vt:lpstr>Obchodní  zákoník</vt:lpstr>
      <vt:lpstr>Obchodní  firma</vt:lpstr>
      <vt:lpstr>Jednání  podnikatele</vt:lpstr>
      <vt:lpstr>Prokura = zvláštní plná moc</vt:lpstr>
      <vt:lpstr>Obchodní  rejstřík</vt:lpstr>
      <vt:lpstr>Obchodní  společnosti</vt:lpstr>
      <vt:lpstr>Základní  kapitál</vt:lpstr>
      <vt:lpstr>Rezervní  fond</vt:lpstr>
      <vt:lpstr>Zahájení  podnikání</vt:lpstr>
      <vt:lpstr>Ukončení  podnikání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Dum</cp:lastModifiedBy>
  <cp:revision>26</cp:revision>
  <dcterms:created xsi:type="dcterms:W3CDTF">2013-01-07T15:52:00Z</dcterms:created>
  <dcterms:modified xsi:type="dcterms:W3CDTF">2013-05-30T21:07:43Z</dcterms:modified>
</cp:coreProperties>
</file>