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sldIdLst>
    <p:sldId id="269" r:id="rId2"/>
    <p:sldId id="256" r:id="rId3"/>
    <p:sldId id="258" r:id="rId4"/>
    <p:sldId id="259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31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A0C054-3F82-49FE-8681-8708D541DA4D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E03E55-1EC5-43DA-8F99-B177F528A3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FC39EF3-C68D-4E69-BF7F-5E656CCC057A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8184ECC-DFF1-4CCB-9C2F-4A9D4D111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907704" y="0"/>
          <a:ext cx="4680520" cy="6850846"/>
        </p:xfrm>
        <a:graphic>
          <a:graphicData uri="http://schemas.openxmlformats.org/presentationml/2006/ole">
            <p:oleObj spid="_x0000_s1027" name="Document" r:id="rId3" imgW="6478633" imgH="9481275" progId="Word.Document.8">
              <p:embed/>
            </p:oleObj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/>
              <a:t>Obchodní  společnosti        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právnické osoby založené za účelem podnikání. </a:t>
            </a:r>
          </a:p>
          <a:p>
            <a:endParaRPr lang="cs-CZ" dirty="0"/>
          </a:p>
          <a:p>
            <a:r>
              <a:rPr lang="cs-CZ" dirty="0" smtClean="0"/>
              <a:t>Hovoříme o spojování podnikatelů se vznikem nové právnické osoby.</a:t>
            </a:r>
          </a:p>
          <a:p>
            <a:endParaRPr lang="cs-CZ" dirty="0"/>
          </a:p>
          <a:p>
            <a:r>
              <a:rPr lang="cs-CZ" dirty="0" smtClean="0"/>
              <a:t>Vznik a podnikání obchodních společností upravuje obchodní zákoník.</a:t>
            </a:r>
          </a:p>
          <a:p>
            <a:pPr>
              <a:buNone/>
            </a:pPr>
            <a:r>
              <a:rPr lang="cs-CZ" dirty="0" smtClean="0"/>
              <a:t>				</a:t>
            </a:r>
            <a:endParaRPr lang="cs-CZ" sz="32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Obchodní  společnosti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Osobní</a:t>
            </a:r>
            <a:r>
              <a:rPr lang="cs-CZ" sz="2800" dirty="0" smtClean="0"/>
              <a:t>: </a:t>
            </a:r>
          </a:p>
          <a:p>
            <a:r>
              <a:rPr lang="cs-CZ" sz="2800" dirty="0" smtClean="0"/>
              <a:t>veřejná obchodní společnost (v. o. s.)</a:t>
            </a:r>
          </a:p>
          <a:p>
            <a:r>
              <a:rPr lang="cs-CZ" sz="2800" dirty="0" smtClean="0"/>
              <a:t>komanditní společnost (k. s.)</a:t>
            </a:r>
          </a:p>
          <a:p>
            <a:endParaRPr lang="cs-CZ" sz="2800" dirty="0" smtClean="0"/>
          </a:p>
          <a:p>
            <a:r>
              <a:rPr lang="cs-CZ" sz="2800" b="1" dirty="0" smtClean="0"/>
              <a:t>Kapitálové:</a:t>
            </a:r>
            <a:r>
              <a:rPr lang="cs-CZ" sz="2800" dirty="0" smtClean="0"/>
              <a:t>  </a:t>
            </a:r>
          </a:p>
          <a:p>
            <a:r>
              <a:rPr lang="cs-CZ" sz="2800" dirty="0" smtClean="0"/>
              <a:t>společnost s ručením omezeným</a:t>
            </a:r>
            <a:r>
              <a:rPr lang="cs-CZ" sz="2800" dirty="0"/>
              <a:t> </a:t>
            </a:r>
            <a:r>
              <a:rPr lang="cs-CZ" sz="2800" dirty="0" smtClean="0"/>
              <a:t>(s. r. o.)</a:t>
            </a:r>
          </a:p>
          <a:p>
            <a:r>
              <a:rPr lang="cs-CZ" sz="2800" dirty="0" smtClean="0"/>
              <a:t>akciová společnost (a.</a:t>
            </a:r>
            <a:r>
              <a:rPr lang="cs-CZ" sz="2800" dirty="0"/>
              <a:t> </a:t>
            </a:r>
            <a:r>
              <a:rPr lang="cs-CZ" sz="2800" dirty="0" smtClean="0"/>
              <a:t>s.)     	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Členění  obchodních  společností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založena alespoň dvěma osobami    (fyzickou i  právnickou osobou).</a:t>
            </a:r>
          </a:p>
          <a:p>
            <a:r>
              <a:rPr lang="cs-CZ" dirty="0" smtClean="0"/>
              <a:t>Osoby ručí neomezeně a solidárně celým svým majetkem (fyzické osoby tedy ručí </a:t>
            </a:r>
            <a:r>
              <a:rPr lang="cs-CZ" dirty="0" smtClean="0"/>
              <a:t>                 i </a:t>
            </a:r>
            <a:r>
              <a:rPr lang="cs-CZ" dirty="0" smtClean="0"/>
              <a:t>osobním majetkem a majetkem manželky).</a:t>
            </a:r>
          </a:p>
          <a:p>
            <a:r>
              <a:rPr lang="cs-CZ" dirty="0" smtClean="0"/>
              <a:t>Zisk se dělí mezi společníky rovným dílem, stejně tak ztráta.</a:t>
            </a:r>
          </a:p>
          <a:p>
            <a:r>
              <a:rPr lang="cs-CZ" dirty="0" smtClean="0"/>
              <a:t>Řídící orgán je každý ze společníků.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Veřejná  obchodní  společnost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založena minimálně dvěma společníky,         z nichž musí být jeden komanditista a druhý komplementář.</a:t>
            </a:r>
          </a:p>
          <a:p>
            <a:r>
              <a:rPr lang="cs-CZ" dirty="0" smtClean="0"/>
              <a:t>Komanditisté ručí jen do výše svého nesplaceného vkladu.</a:t>
            </a:r>
          </a:p>
          <a:p>
            <a:r>
              <a:rPr lang="cs-CZ" dirty="0" smtClean="0"/>
              <a:t>Komplementáři ručí neomezeně.</a:t>
            </a:r>
          </a:p>
          <a:p>
            <a:r>
              <a:rPr lang="cs-CZ" dirty="0" smtClean="0"/>
              <a:t>Komanditista je povinen vložit do základního kapitálu společnosti vklad minimálně </a:t>
            </a:r>
            <a:r>
              <a:rPr lang="cs-CZ" dirty="0" smtClean="0"/>
              <a:t>                               5 </a:t>
            </a:r>
            <a:r>
              <a:rPr lang="cs-CZ" dirty="0" smtClean="0"/>
              <a:t>000 Kč.</a:t>
            </a:r>
          </a:p>
          <a:p>
            <a:r>
              <a:rPr lang="cs-CZ" dirty="0" smtClean="0"/>
              <a:t>Komplementář nemusí vkládat vklad.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Komanditní  společnost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Rozdělení zisku na část připadající  komanditistům a komplementářům se </a:t>
            </a:r>
            <a:r>
              <a:rPr lang="cs-CZ" dirty="0" smtClean="0"/>
              <a:t>určí               </a:t>
            </a:r>
            <a:r>
              <a:rPr lang="cs-CZ" dirty="0" smtClean="0"/>
              <a:t>ve společenské smlouvě, jinak se zisk mezi ně dělí na polovinu.</a:t>
            </a:r>
          </a:p>
          <a:p>
            <a:r>
              <a:rPr lang="cs-CZ" dirty="0" smtClean="0"/>
              <a:t>Komanditisté si rozdělí zisk v poměru splacených vkladů.</a:t>
            </a:r>
          </a:p>
          <a:p>
            <a:r>
              <a:rPr lang="cs-CZ" dirty="0" smtClean="0"/>
              <a:t>Komplementáři si rozdělí zisk rovným dílem.</a:t>
            </a:r>
          </a:p>
          <a:p>
            <a:r>
              <a:rPr lang="cs-CZ" dirty="0" smtClean="0"/>
              <a:t>Účast na řízení společnosti mají pouze komplementáři.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Komanditní  společnost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Společnost může být založena jednou osobou.</a:t>
            </a:r>
          </a:p>
          <a:p>
            <a:r>
              <a:rPr lang="cs-CZ" dirty="0" smtClean="0"/>
              <a:t>Může být založena maximálně 50 společníky.</a:t>
            </a:r>
          </a:p>
          <a:p>
            <a:r>
              <a:rPr lang="cs-CZ" dirty="0" smtClean="0"/>
              <a:t>Společníci ručí za závazky společnosti omezeně do výše nesplacených vkladů.</a:t>
            </a:r>
          </a:p>
          <a:p>
            <a:r>
              <a:rPr lang="cs-CZ" dirty="0" smtClean="0"/>
              <a:t>Základní kapitál je tvořen vklady společníků.</a:t>
            </a:r>
          </a:p>
          <a:p>
            <a:r>
              <a:rPr lang="cs-CZ" dirty="0" smtClean="0"/>
              <a:t>Hodnota základního kapitálu musí být minimálně 200 000 Kč.</a:t>
            </a:r>
          </a:p>
          <a:p>
            <a:r>
              <a:rPr lang="cs-CZ" dirty="0" smtClean="0"/>
              <a:t>Hodnota vkladu společníka minimálně </a:t>
            </a:r>
            <a:r>
              <a:rPr lang="cs-CZ" dirty="0" smtClean="0"/>
              <a:t>                      20 </a:t>
            </a:r>
            <a:r>
              <a:rPr lang="cs-CZ" dirty="0" smtClean="0"/>
              <a:t>000 Kč.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Společnost  s  ručením  omezeným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Zisk se mezi společníky dělí podle poměru jejich obchodních podílů.</a:t>
            </a:r>
          </a:p>
          <a:p>
            <a:r>
              <a:rPr lang="cs-CZ" dirty="0" smtClean="0"/>
              <a:t>Společnost povinně vytváří rezervní fond.</a:t>
            </a:r>
          </a:p>
          <a:p>
            <a:r>
              <a:rPr lang="cs-CZ" dirty="0" smtClean="0"/>
              <a:t>Orgány  s. r. o.:</a:t>
            </a:r>
          </a:p>
          <a:p>
            <a:r>
              <a:rPr lang="cs-CZ" dirty="0" smtClean="0"/>
              <a:t>Nejvyšší orgán – valná hromada.</a:t>
            </a:r>
          </a:p>
          <a:p>
            <a:r>
              <a:rPr lang="cs-CZ" dirty="0" smtClean="0"/>
              <a:t>Statutární orgán – jednatelé.</a:t>
            </a:r>
          </a:p>
          <a:p>
            <a:r>
              <a:rPr lang="cs-CZ" dirty="0" smtClean="0"/>
              <a:t>Kontrolní orgán – dozorčí rada (není povinný).</a:t>
            </a:r>
          </a:p>
          <a:p>
            <a:r>
              <a:rPr lang="cs-CZ" dirty="0" smtClean="0"/>
              <a:t>Statutární orgán je povinen minimálně jednou ročně svolat valnou hromadu.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Společnost  s  ručením  omezeným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Může být založena jednou právnickou osobou, jinak dvěma a více zakladateli.</a:t>
            </a:r>
          </a:p>
          <a:p>
            <a:r>
              <a:rPr lang="cs-CZ" dirty="0" smtClean="0"/>
              <a:t>Základní kapitál a. s. je rozvržen na určitý počet akcií o určité jmenovité hodnotě.</a:t>
            </a:r>
          </a:p>
          <a:p>
            <a:r>
              <a:rPr lang="cs-CZ" dirty="0" smtClean="0"/>
              <a:t>Základní kapitál společnosti založené                 s veřejnou nabídkou akcií musí činit alespoň    20 000 </a:t>
            </a:r>
            <a:r>
              <a:rPr lang="cs-CZ" dirty="0" err="1" smtClean="0"/>
              <a:t>000</a:t>
            </a:r>
            <a:r>
              <a:rPr lang="cs-CZ" dirty="0" smtClean="0"/>
              <a:t> Kč.</a:t>
            </a:r>
          </a:p>
          <a:p>
            <a:r>
              <a:rPr lang="cs-CZ" dirty="0" smtClean="0"/>
              <a:t>Základní kapitál společnosti založené bez veřejné nabídky akcií musí činit alespoň           2 000 </a:t>
            </a:r>
            <a:r>
              <a:rPr lang="cs-CZ" dirty="0" err="1" smtClean="0"/>
              <a:t>000</a:t>
            </a:r>
            <a:r>
              <a:rPr lang="cs-CZ" dirty="0" smtClean="0"/>
              <a:t> Kč.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Akciová  společnost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Akcie = cenný papír, s nímž jsou spojena práva akcionáře jako společníka:</a:t>
            </a:r>
          </a:p>
          <a:p>
            <a:r>
              <a:rPr lang="cs-CZ" dirty="0" smtClean="0"/>
              <a:t>1. podílet se na zisku (výplata dividendy),</a:t>
            </a:r>
          </a:p>
          <a:p>
            <a:r>
              <a:rPr lang="cs-CZ" dirty="0" smtClean="0"/>
              <a:t>2. podílet se na řízení společnosti (hlasovat na valné hromadě akcionářů),</a:t>
            </a:r>
          </a:p>
          <a:p>
            <a:r>
              <a:rPr lang="cs-CZ" dirty="0" smtClean="0"/>
              <a:t>3. podílet se na likvidačním zůstatku společnosti, pokud jde firma do likvidace.</a:t>
            </a:r>
          </a:p>
          <a:p>
            <a:endParaRPr lang="cs-CZ" dirty="0" smtClean="0"/>
          </a:p>
          <a:p>
            <a:r>
              <a:rPr lang="cs-CZ" dirty="0" smtClean="0"/>
              <a:t>Akcionáři za závazky společnosti neručí.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Akciová  společnost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Nejvyšší orgán – valná hromada</a:t>
            </a:r>
            <a:r>
              <a:rPr lang="cs-CZ" sz="2800" dirty="0" smtClean="0"/>
              <a:t> (schůzka všech akcionářů) – minimálně jednou ročně.</a:t>
            </a:r>
          </a:p>
          <a:p>
            <a:r>
              <a:rPr lang="cs-CZ" sz="2800" dirty="0" smtClean="0"/>
              <a:t>Statutární orgán – představenstvo – řídí firmu po celý rok.</a:t>
            </a:r>
          </a:p>
          <a:p>
            <a:r>
              <a:rPr lang="cs-CZ" sz="2800" dirty="0" smtClean="0"/>
              <a:t>Kontrolní orgán – dozorčí rada – kontroluje práci představenstva.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Dividendy – podíly na zisku akcionářů.</a:t>
            </a:r>
          </a:p>
          <a:p>
            <a:r>
              <a:rPr lang="cs-CZ" dirty="0" smtClean="0"/>
              <a:t>Tantiémy – odměny ze zisku členům představenstva a dozorčí rady společnosti.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Orgány  akciové  společnosti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Švarcová, J. a kol.: Ekonomie – stručný přehled, Zlín 2012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195</TotalTime>
  <Words>538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Shluk</vt:lpstr>
      <vt:lpstr>Document</vt:lpstr>
      <vt:lpstr>Snímek 1</vt:lpstr>
      <vt:lpstr>Obchodní  společnosti        </vt:lpstr>
      <vt:lpstr>Obchodní  společnosti</vt:lpstr>
      <vt:lpstr>Členění  obchodních  společností</vt:lpstr>
      <vt:lpstr>Veřejná  obchodní  společnost</vt:lpstr>
      <vt:lpstr>Komanditní  společnost</vt:lpstr>
      <vt:lpstr>Komanditní  společnost</vt:lpstr>
      <vt:lpstr>Společnost  s  ručením  omezeným</vt:lpstr>
      <vt:lpstr>Společnost  s  ručením  omezeným</vt:lpstr>
      <vt:lpstr>Akciová  společnost</vt:lpstr>
      <vt:lpstr>Akciová  společnost</vt:lpstr>
      <vt:lpstr>Orgány  akciové  společnosti   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 společnosti        a  družstva</dc:title>
  <dc:creator>Mamka</dc:creator>
  <cp:lastModifiedBy>Dum</cp:lastModifiedBy>
  <cp:revision>30</cp:revision>
  <dcterms:created xsi:type="dcterms:W3CDTF">2013-01-09T19:25:55Z</dcterms:created>
  <dcterms:modified xsi:type="dcterms:W3CDTF">2013-05-31T04:41:42Z</dcterms:modified>
</cp:coreProperties>
</file>