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5" r:id="rId6"/>
    <p:sldId id="262" r:id="rId7"/>
    <p:sldId id="270" r:id="rId8"/>
    <p:sldId id="263" r:id="rId9"/>
    <p:sldId id="269" r:id="rId10"/>
    <p:sldId id="264" r:id="rId11"/>
    <p:sldId id="266" r:id="rId12"/>
    <p:sldId id="268" r:id="rId13"/>
    <p:sldId id="259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//upload.wikimedia.org/wikipedia/commons/2/23/2004_Praha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Josef_Mathauser_-_Kn%C4%9B%C5%BEna_Libu%C5%A1e_v%C4%9B%C5%A1t%C3%AD_sl%C3%A1vu_Prahy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0/03/Praha_Narodni_divadlo.jpg" TargetMode="External"/><Relationship Id="rId13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hyperlink" Target="//upload.wikimedia.org/wikipedia/commons/3/32/Prazske-vystaviste-holesovice.jpg" TargetMode="External"/><Relationship Id="rId2" Type="http://schemas.openxmlformats.org/officeDocument/2006/relationships/hyperlink" Target="//upload.wikimedia.org/wikipedia/commons/5/5f/St._Vitus_Cathedral_200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6/63/Prague_old_town_square_panorama.jp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5" Type="http://schemas.openxmlformats.org/officeDocument/2006/relationships/image" Target="../media/image10.jpeg"/><Relationship Id="rId10" Type="http://schemas.openxmlformats.org/officeDocument/2006/relationships/hyperlink" Target="//upload.wikimedia.org/wikipedia/commons/7/7a/AltneuschulPrague.agr.jpg" TargetMode="External"/><Relationship Id="rId4" Type="http://schemas.openxmlformats.org/officeDocument/2006/relationships/hyperlink" Target="//upload.wikimedia.org/wikipedia/commons/f/f1/Parn%C3%ADk_Vy%C5%A1ehrad_pod_Vy%C5%A1ehradem.jpg" TargetMode="External"/><Relationship Id="rId9" Type="http://schemas.openxmlformats.org/officeDocument/2006/relationships/image" Target="../media/image7.jpeg"/><Relationship Id="rId14" Type="http://schemas.openxmlformats.org/officeDocument/2006/relationships/hyperlink" Target="//upload.wikimedia.org/wikipedia/commons/6/60/Prag_ginger_u_fred_gehry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8/85/Praha_hlavn%C3%AD_n%C3%A1dra%C5%BE%C3%AD-od_Vinohradsk%C3%A9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//upload.wikimedia.org/wikipedia/commons/a/af/LKPR_sever_2003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d/d9/Rychlostni_Silnice_R1_Tschechien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//upload.wikimedia.org/wikipedia/commons/d/d2/Prag_wirt2_2002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//upload.wikimedia.org/wikipedia/commons/8/8d/Prague_districts.sv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6/69/Strakova_akademie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VY_52_INOVACE_70_Praha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9496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 s přírodními podmínkami, historií a současnou podobou hlavního města ČR.</a:t>
            </a:r>
          </a:p>
          <a:p>
            <a:r>
              <a:rPr lang="cs-CZ" dirty="0" smtClean="0"/>
              <a:t>Pomůcky: Školní atlas ČR, plán Prahy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58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Pražská plošina – teplejší klima, dostatek vody (Vltava), členitý terén (strategická poloha), blízkost úrodného Polabí (potraviny), Kladenska (č. uhlí), Podkrušnohoří (h. uhlí, železná ruda).</a:t>
            </a:r>
            <a:endParaRPr lang="cs-CZ" dirty="0"/>
          </a:p>
        </p:txBody>
      </p:sp>
      <p:pic>
        <p:nvPicPr>
          <p:cNvPr id="1026" name="Picture 2" descr="Soubor:2004 Praha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07970"/>
            <a:ext cx="5594374" cy="3217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9872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056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Germáni</a:t>
            </a:r>
            <a:r>
              <a:rPr lang="cs-CZ" dirty="0" smtClean="0"/>
              <a:t>, od 6.stol. </a:t>
            </a:r>
            <a:r>
              <a:rPr lang="cs-CZ" b="1" dirty="0" smtClean="0"/>
              <a:t>Slované</a:t>
            </a:r>
            <a:r>
              <a:rPr lang="cs-CZ" dirty="0" smtClean="0"/>
              <a:t>, od </a:t>
            </a:r>
            <a:r>
              <a:rPr lang="cs-CZ" dirty="0" smtClean="0"/>
              <a:t>10 .</a:t>
            </a:r>
            <a:r>
              <a:rPr lang="cs-CZ" dirty="0" smtClean="0"/>
              <a:t>stol. vzniká základ Pražského hradu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Od 12</a:t>
            </a:r>
            <a:r>
              <a:rPr lang="cs-CZ" dirty="0" smtClean="0"/>
              <a:t>. stol</a:t>
            </a:r>
            <a:r>
              <a:rPr lang="cs-CZ" dirty="0" smtClean="0"/>
              <a:t>. rozvoj středověkého města – </a:t>
            </a:r>
            <a:r>
              <a:rPr lang="cs-CZ" b="1" dirty="0"/>
              <a:t>S</a:t>
            </a:r>
            <a:r>
              <a:rPr lang="cs-CZ" b="1" dirty="0" smtClean="0"/>
              <a:t>taré město pražské</a:t>
            </a:r>
            <a:r>
              <a:rPr lang="cs-CZ" dirty="0" smtClean="0"/>
              <a:t>, 13.stol. </a:t>
            </a:r>
            <a:r>
              <a:rPr lang="cs-CZ" b="1" dirty="0" smtClean="0"/>
              <a:t>Malá Strana</a:t>
            </a:r>
          </a:p>
          <a:p>
            <a:r>
              <a:rPr lang="cs-CZ" dirty="0" smtClean="0"/>
              <a:t>1348 – </a:t>
            </a:r>
            <a:r>
              <a:rPr lang="cs-CZ" dirty="0"/>
              <a:t>K</a:t>
            </a:r>
            <a:r>
              <a:rPr lang="cs-CZ" dirty="0" smtClean="0"/>
              <a:t>arel IV. zakládá </a:t>
            </a:r>
            <a:r>
              <a:rPr lang="cs-CZ" b="1" dirty="0" smtClean="0"/>
              <a:t>Nové město pražské</a:t>
            </a:r>
          </a:p>
          <a:p>
            <a:r>
              <a:rPr lang="cs-CZ" dirty="0" smtClean="0"/>
              <a:t>18</a:t>
            </a:r>
            <a:r>
              <a:rPr lang="cs-CZ" dirty="0" smtClean="0"/>
              <a:t>. stol</a:t>
            </a:r>
            <a:r>
              <a:rPr lang="cs-CZ" dirty="0" smtClean="0"/>
              <a:t>. – definitivní sjednocení obou měst</a:t>
            </a:r>
          </a:p>
          <a:p>
            <a:r>
              <a:rPr lang="cs-CZ" dirty="0" smtClean="0"/>
              <a:t>19</a:t>
            </a:r>
            <a:r>
              <a:rPr lang="cs-CZ" dirty="0" smtClean="0"/>
              <a:t>. stol</a:t>
            </a:r>
            <a:r>
              <a:rPr lang="cs-CZ" dirty="0" smtClean="0"/>
              <a:t>. – industrializace</a:t>
            </a:r>
          </a:p>
          <a:p>
            <a:r>
              <a:rPr lang="cs-CZ" dirty="0" smtClean="0"/>
              <a:t>Ze všech období zde najdeme četné historické památky</a:t>
            </a:r>
            <a:endParaRPr lang="cs-CZ" dirty="0"/>
          </a:p>
        </p:txBody>
      </p:sp>
      <p:pic>
        <p:nvPicPr>
          <p:cNvPr id="4" name="Obrázek 3" descr="http://upload.wikimedia.org/wikipedia/commons/thumb/3/3d/Josef_Mathauser_-_Kn%C4%9B%C5%BEna_Libu%C5%A1e_v%C4%9B%C5%A1t%C3%AD_sl%C3%A1vu_Prahy.jpg/220px-Josef_Mathauser_-_Kn%C4%9B%C5%BEna_Libu%C5%A1e_v%C4%9B%C5%A1t%C3%AD_sl%C3%A1vu_Prahy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61785"/>
            <a:ext cx="3024336" cy="175119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4499992" y="2636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02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St. Vitus Cathedral 2007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225824" cy="333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Parník Vyšehrad pod Vyšehradem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0026"/>
            <a:ext cx="3062099" cy="218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oubor:Prague old town square panoram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7634"/>
            <a:ext cx="2651448" cy="197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ubor:Praha Narodni divadl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35" y="4365104"/>
            <a:ext cx="2978181" cy="208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oubor:AltneuschulPrague.agr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727" y="2594200"/>
            <a:ext cx="1867694" cy="255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oubor:Prazske-vystaviste-holesovice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39137"/>
            <a:ext cx="2706832" cy="188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Soubor:Prag ginger u fred gehry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611" y="4550029"/>
            <a:ext cx="2109986" cy="224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55776" y="33814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25942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49923" y="19300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79421" y="29635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1727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70514" y="39957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12360" y="6277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508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Důležitý </a:t>
            </a:r>
            <a:r>
              <a:rPr lang="cs-CZ" b="1" dirty="0" smtClean="0"/>
              <a:t>uzel </a:t>
            </a:r>
            <a:r>
              <a:rPr lang="cs-CZ" dirty="0" smtClean="0"/>
              <a:t>pro dopravu železniční, silniční, leteckou.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Vybudován systém </a:t>
            </a:r>
            <a:r>
              <a:rPr lang="cs-CZ" b="1" dirty="0" smtClean="0"/>
              <a:t>MHD</a:t>
            </a:r>
            <a:r>
              <a:rPr lang="cs-CZ" dirty="0" smtClean="0"/>
              <a:t> – tramvaje, autobusy, metro, lanovky, </a:t>
            </a:r>
            <a:r>
              <a:rPr lang="cs-CZ" dirty="0" smtClean="0"/>
              <a:t>železnice.</a:t>
            </a:r>
            <a:endParaRPr lang="cs-CZ" dirty="0" smtClean="0"/>
          </a:p>
          <a:p>
            <a:r>
              <a:rPr lang="cs-CZ" dirty="0" smtClean="0"/>
              <a:t>Pro zlepšení stavu ovzduší v centru byl vybudován tzv. </a:t>
            </a:r>
            <a:r>
              <a:rPr lang="cs-CZ" b="1" dirty="0" smtClean="0"/>
              <a:t>pražský </a:t>
            </a:r>
            <a:r>
              <a:rPr lang="cs-CZ" b="1" dirty="0" smtClean="0"/>
              <a:t>okruh.</a:t>
            </a:r>
            <a:endParaRPr lang="cs-CZ" b="1" dirty="0"/>
          </a:p>
        </p:txBody>
      </p:sp>
      <p:pic>
        <p:nvPicPr>
          <p:cNvPr id="4098" name="Picture 2" descr="Soubor:Praha hlavní nádraží-od Vinohradské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3227512" cy="236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LKPR sever 200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60848"/>
            <a:ext cx="3125924" cy="234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9912" y="42210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17281" y="42175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644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Pražský okruh</a:t>
            </a:r>
            <a:endParaRPr lang="cs-CZ" dirty="0"/>
          </a:p>
        </p:txBody>
      </p:sp>
      <p:pic>
        <p:nvPicPr>
          <p:cNvPr id="1026" name="Picture 2" descr="Soubor:Rychlostni Silnice R1 Tschechie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620000" cy="44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23728" y="55892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35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Na území Prahy se odehrává cca </a:t>
            </a:r>
            <a:r>
              <a:rPr lang="cs-CZ" dirty="0" smtClean="0"/>
              <a:t>8 % </a:t>
            </a:r>
            <a:r>
              <a:rPr lang="cs-CZ" dirty="0" smtClean="0"/>
              <a:t>celkové průmyslové výroby ČR:</a:t>
            </a:r>
          </a:p>
          <a:p>
            <a:r>
              <a:rPr lang="cs-CZ" dirty="0" smtClean="0"/>
              <a:t>produkce potravin – pekárny, masokombináty…</a:t>
            </a:r>
          </a:p>
          <a:p>
            <a:r>
              <a:rPr lang="cs-CZ" dirty="0" smtClean="0"/>
              <a:t>výroba elektrických a optických přístrojů</a:t>
            </a:r>
            <a:endParaRPr lang="cs-CZ" dirty="0"/>
          </a:p>
          <a:p>
            <a:pPr lvl="0"/>
            <a:r>
              <a:rPr lang="cs-CZ" dirty="0"/>
              <a:t>výroba kovodělných výrobků</a:t>
            </a:r>
          </a:p>
          <a:p>
            <a:pPr lvl="0"/>
            <a:r>
              <a:rPr lang="cs-CZ" dirty="0"/>
              <a:t>výroba strojů a zařízení</a:t>
            </a:r>
          </a:p>
          <a:p>
            <a:pPr lvl="0"/>
            <a:r>
              <a:rPr lang="cs-CZ" dirty="0"/>
              <a:t>chemie a farmaceutický průmysl</a:t>
            </a:r>
          </a:p>
          <a:p>
            <a:pPr lvl="0"/>
            <a:r>
              <a:rPr lang="cs-CZ" dirty="0"/>
              <a:t>průmysl výrobků ze skla, keramiky a porcelánu, stavební hmoty</a:t>
            </a:r>
          </a:p>
          <a:p>
            <a:pPr lvl="0"/>
            <a:r>
              <a:rPr lang="cs-CZ" dirty="0"/>
              <a:t>výroba dopravních prostředků (mimo výroby automobilů), zde zejména kolejní soupravy, motocykly, lehká letadla a jiné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235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Podíl jednotlivých průmyslových oborů na celkových tržbách na území Prahy</a:t>
            </a:r>
            <a:endParaRPr lang="cs-CZ" dirty="0"/>
          </a:p>
        </p:txBody>
      </p:sp>
      <p:pic>
        <p:nvPicPr>
          <p:cNvPr id="6146" name="Picture 2" descr="Soubor:Prag wirt2 2002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772816"/>
            <a:ext cx="7813275" cy="416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12160" y="616530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současnosti žije na území Prahy asi 1,3 mil. obyvatel, z toho cca 200 000 </a:t>
            </a:r>
            <a:r>
              <a:rPr lang="cs-CZ" dirty="0" smtClean="0"/>
              <a:t>cizinců.</a:t>
            </a:r>
            <a:endParaRPr lang="cs-CZ" dirty="0" smtClean="0"/>
          </a:p>
          <a:p>
            <a:r>
              <a:rPr lang="cs-CZ" dirty="0" smtClean="0"/>
              <a:t>Hodně lidí dojíždí do Prahy za prací z okolních měst a obcí – vzniká zde tzv. metropolitní oblast (200 000 obyv., rychlý nárůst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056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Soubor:Prague districts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26" y="118720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4226" y="171543"/>
            <a:ext cx="8344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Praha má 57 samosprávných městských částí, které jsou spravovány voleným zastupitelstvem a dále radou, starostou a úřadem městské části.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172400" y="57332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673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Administrativní 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Praze sídlí vláda, horní i dolní komora Parlamentu, prezident republiky, všechna ministerstva a další významné instituce:</a:t>
            </a:r>
          </a:p>
          <a:p>
            <a:r>
              <a:rPr lang="cs-CZ" dirty="0" smtClean="0"/>
              <a:t>Zastupitelstva cizích států</a:t>
            </a:r>
          </a:p>
          <a:p>
            <a:r>
              <a:rPr lang="cs-CZ" dirty="0" smtClean="0"/>
              <a:t>Soudy</a:t>
            </a:r>
          </a:p>
          <a:p>
            <a:r>
              <a:rPr lang="cs-CZ" dirty="0" smtClean="0"/>
              <a:t>Vedení politických stran</a:t>
            </a:r>
            <a:endParaRPr lang="cs-CZ" dirty="0"/>
          </a:p>
        </p:txBody>
      </p:sp>
      <p:pic>
        <p:nvPicPr>
          <p:cNvPr id="7170" name="Picture 2" descr="Soubor:Strakova akademi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140968"/>
            <a:ext cx="2632946" cy="351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460432" y="63813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17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Zdroje použitých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568952" cy="5328592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1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cs.wikipedia.org/wiki/Soubor:2004_Praha.png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</a:t>
            </a:r>
            <a:r>
              <a:rPr lang="cs-CZ" sz="2400" dirty="0" smtClean="0"/>
              <a:t>2.2. </a:t>
            </a:r>
            <a:r>
              <a:rPr lang="cs-CZ" sz="2400" dirty="0"/>
              <a:t>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2 http</a:t>
            </a:r>
            <a:r>
              <a:rPr lang="cs-CZ" sz="2400" dirty="0"/>
              <a:t>://cs.wikipedia.org/wiki/Soubor:Josef_Mathauser_-_</a:t>
            </a:r>
            <a:r>
              <a:rPr lang="cs-CZ" sz="2400" dirty="0" smtClean="0"/>
              <a:t>Kn%C4%9B%C5%BEna_Libu%C5%A1e_v%C4%9B%C5%A1t%C3%AD_sl%C3%A1vu_Prahy.jpg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3 http</a:t>
            </a:r>
            <a:r>
              <a:rPr lang="cs-CZ" sz="2400" dirty="0"/>
              <a:t>://cs.wikipedia.org/wiki/Soubor:St._</a:t>
            </a:r>
            <a:r>
              <a:rPr lang="cs-CZ" sz="2400" dirty="0" smtClean="0"/>
              <a:t>Vitus_Cathedral_2007.jpg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4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cs.wikipedia.org/wiki/Soubor:Parn%C3%ADk_Vy%C5%A1ehrad_pod_Vy%C5%A1ehradem.jpg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5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cs.wikipedia.org/wiki/Soubor:Prague_old_town_square_panorama.jpg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6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cs.wikipedia.org/wiki/Soubor:Praha_Narodni_divadlo.jpg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 dirty="0"/>
              <a:t> ]</a:t>
            </a:r>
            <a:endParaRPr lang="cs-CZ" sz="2400" dirty="0" smtClean="0"/>
          </a:p>
          <a:p>
            <a:r>
              <a:rPr lang="cs-CZ" sz="2400" dirty="0" smtClean="0"/>
              <a:t>7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cs.wikipedia.org/wiki/Soubor:AltneuschulPrague.agr.jpg </a:t>
            </a:r>
            <a:r>
              <a:rPr lang="en-US" sz="2400" dirty="0"/>
              <a:t>[ citov</a:t>
            </a:r>
            <a:r>
              <a:rPr lang="cs-CZ" sz="2400" dirty="0"/>
              <a:t>á</a:t>
            </a:r>
            <a:r>
              <a:rPr lang="en-US" sz="2400" dirty="0"/>
              <a:t>no</a:t>
            </a:r>
            <a:r>
              <a:rPr lang="cs-CZ" sz="2400" dirty="0"/>
              <a:t> 2.2. 2011</a:t>
            </a:r>
            <a:r>
              <a:rPr lang="en-US" sz="2400"/>
              <a:t> ]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35662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/>
          </a:bodyPr>
          <a:lstStyle/>
          <a:p>
            <a:r>
              <a:rPr lang="cs-CZ" sz="2400" dirty="0"/>
              <a:t>8</a:t>
            </a:r>
            <a:r>
              <a:rPr lang="cs-CZ" sz="2400" dirty="0" smtClean="0"/>
              <a:t> http</a:t>
            </a:r>
            <a:r>
              <a:rPr lang="cs-CZ" sz="2400" dirty="0"/>
              <a:t>://cs.wikipedia.org/wiki/Soubor:Prazske-vystaviste-holesovice.jpg</a:t>
            </a:r>
          </a:p>
          <a:p>
            <a:r>
              <a:rPr lang="cs-CZ" sz="2400" dirty="0"/>
              <a:t>9</a:t>
            </a:r>
            <a:r>
              <a:rPr lang="cs-CZ" sz="2400" dirty="0" smtClean="0"/>
              <a:t>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cs.wikipedia.org/wiki/Soubor:Prag_ginger_u_fred_gehry.jpg</a:t>
            </a:r>
          </a:p>
          <a:p>
            <a:r>
              <a:rPr lang="cs-CZ" sz="2400" dirty="0" smtClean="0"/>
              <a:t>10 http</a:t>
            </a:r>
            <a:r>
              <a:rPr lang="cs-CZ" sz="2400" dirty="0"/>
              <a:t>://cs.wikipedia.org/wiki/Soubor:Praha_hlavn%C3%AD_n%C3%A1dra%C5%BE%C3%AD-od_Vinohradsk%C3%A9.jpg</a:t>
            </a:r>
          </a:p>
          <a:p>
            <a:r>
              <a:rPr lang="cs-CZ" sz="2400" dirty="0" smtClean="0"/>
              <a:t>11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cs.wikipedia.org/wiki/Soubor:LKPR_sever_2003.jpg</a:t>
            </a:r>
          </a:p>
          <a:p>
            <a:r>
              <a:rPr lang="cs-CZ" sz="2400" dirty="0" smtClean="0"/>
              <a:t>12 http</a:t>
            </a:r>
            <a:r>
              <a:rPr lang="cs-CZ" sz="2400" dirty="0"/>
              <a:t>://cs.wikipedia.org/wiki/Soubor:Prag_wirt2_2002.png</a:t>
            </a:r>
          </a:p>
          <a:p>
            <a:r>
              <a:rPr lang="cs-CZ" sz="2400" dirty="0" smtClean="0"/>
              <a:t>13http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cs.wikipedia.org/wiki/Soubor:Prague_districts.svg</a:t>
            </a:r>
          </a:p>
          <a:p>
            <a:r>
              <a:rPr lang="cs-CZ" sz="2400" dirty="0" smtClean="0"/>
              <a:t>14 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cs.wikipedia.org/wiki/Soubor:Strakova_akademie.jpg</a:t>
            </a:r>
          </a:p>
          <a:p>
            <a:r>
              <a:rPr lang="cs-CZ" sz="2400" dirty="0" smtClean="0"/>
              <a:t>15 http</a:t>
            </a:r>
            <a:r>
              <a:rPr lang="cs-CZ" sz="2400" dirty="0"/>
              <a:t>://cs.wikipedia.org/wiki/Soubor:Rychlostni_Silnice_R1_Tschechien.jpg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6093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501</Words>
  <Application>Microsoft Office PowerPoint</Application>
  <PresentationFormat>Předvádění na obrazovce (4:3)</PresentationFormat>
  <Paragraphs>79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VY_52_INOVACE_70_Praha</vt:lpstr>
      <vt:lpstr>Prezentace aplikace PowerPoint</vt:lpstr>
      <vt:lpstr>Přírodní podmínky</vt:lpstr>
      <vt:lpstr>Historie</vt:lpstr>
      <vt:lpstr>Prezentace aplikace PowerPoint</vt:lpstr>
      <vt:lpstr>Doprava</vt:lpstr>
      <vt:lpstr>Pražský okruh</vt:lpstr>
      <vt:lpstr>Průmysl </vt:lpstr>
      <vt:lpstr>Podíl jednotlivých průmyslových oborů na celkových tržbách na území Prahy</vt:lpstr>
      <vt:lpstr>Obyvatelstvo</vt:lpstr>
      <vt:lpstr>Prezentace aplikace PowerPoint</vt:lpstr>
      <vt:lpstr>Administrativní funkce</vt:lpstr>
      <vt:lpstr>Zdroje použitých obrázků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VY_52_INOVACE_70_Praha</dc:title>
  <dc:creator>Vagnerova</dc:creator>
  <cp:lastModifiedBy>Martin Králík</cp:lastModifiedBy>
  <cp:revision>16</cp:revision>
  <dcterms:created xsi:type="dcterms:W3CDTF">2012-02-14T09:19:47Z</dcterms:created>
  <dcterms:modified xsi:type="dcterms:W3CDTF">2012-03-14T16:40:13Z</dcterms:modified>
</cp:coreProperties>
</file>