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2" r:id="rId5"/>
    <p:sldId id="263" r:id="rId6"/>
    <p:sldId id="264" r:id="rId7"/>
    <p:sldId id="261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8" autoAdjust="0"/>
  </p:normalViewPr>
  <p:slideViewPr>
    <p:cSldViewPr>
      <p:cViewPr>
        <p:scale>
          <a:sx n="100" d="100"/>
          <a:sy n="100" d="100"/>
        </p:scale>
        <p:origin x="-294" y="8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E368-BB96-4796-83E5-4F40A630A8E3}" type="datetimeFigureOut">
              <a:rPr lang="cs-CZ" smtClean="0"/>
              <a:pPr/>
              <a:t>31.5.2013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C0AB-5BEF-451E-AE48-7D898CAA31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E368-BB96-4796-83E5-4F40A630A8E3}" type="datetimeFigureOut">
              <a:rPr lang="cs-CZ" smtClean="0"/>
              <a:pPr/>
              <a:t>31.5.2013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C0AB-5BEF-451E-AE48-7D898CAA31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E368-BB96-4796-83E5-4F40A630A8E3}" type="datetimeFigureOut">
              <a:rPr lang="cs-CZ" smtClean="0"/>
              <a:pPr/>
              <a:t>31.5.2013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7C4C0AB-5BEF-451E-AE48-7D898CAA31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E368-BB96-4796-83E5-4F40A630A8E3}" type="datetimeFigureOut">
              <a:rPr lang="cs-CZ" smtClean="0"/>
              <a:pPr/>
              <a:t>31.5.2013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C0AB-5BEF-451E-AE48-7D898CAA31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E368-BB96-4796-83E5-4F40A630A8E3}" type="datetimeFigureOut">
              <a:rPr lang="cs-CZ" smtClean="0"/>
              <a:pPr/>
              <a:t>31.5.2013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C0AB-5BEF-451E-AE48-7D898CAA31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E368-BB96-4796-83E5-4F40A630A8E3}" type="datetimeFigureOut">
              <a:rPr lang="cs-CZ" smtClean="0"/>
              <a:pPr/>
              <a:t>31.5.2013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C0AB-5BEF-451E-AE48-7D898CAA31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E368-BB96-4796-83E5-4F40A630A8E3}" type="datetimeFigureOut">
              <a:rPr lang="cs-CZ" smtClean="0"/>
              <a:pPr/>
              <a:t>31.5.2013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C0AB-5BEF-451E-AE48-7D898CAA31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E368-BB96-4796-83E5-4F40A630A8E3}" type="datetimeFigureOut">
              <a:rPr lang="cs-CZ" smtClean="0"/>
              <a:pPr/>
              <a:t>31.5.2013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C0AB-5BEF-451E-AE48-7D898CAA31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E368-BB96-4796-83E5-4F40A630A8E3}" type="datetimeFigureOut">
              <a:rPr lang="cs-CZ" smtClean="0"/>
              <a:pPr/>
              <a:t>31.5.2013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C0AB-5BEF-451E-AE48-7D898CAA31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E368-BB96-4796-83E5-4F40A630A8E3}" type="datetimeFigureOut">
              <a:rPr lang="cs-CZ" smtClean="0"/>
              <a:pPr/>
              <a:t>31.5.2013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C0AB-5BEF-451E-AE48-7D898CAA31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FE368-BB96-4796-83E5-4F40A630A8E3}" type="datetimeFigureOut">
              <a:rPr lang="cs-CZ" smtClean="0"/>
              <a:pPr/>
              <a:t>31.5.2013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C4C0AB-5BEF-451E-AE48-7D898CAA31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57FE368-BB96-4796-83E5-4F40A630A8E3}" type="datetimeFigureOut">
              <a:rPr lang="cs-CZ" smtClean="0"/>
              <a:pPr/>
              <a:t>31.5.2013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7C4C0AB-5BEF-451E-AE48-7D898CAA316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BF374-7299-4B21-8BAA-8B9E1A7EF9ED}" type="datetime1">
              <a:rPr lang="cs-CZ" smtClean="0"/>
              <a:pPr/>
              <a:t>31.5.2013</a:t>
            </a:fld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28662" y="3644900"/>
            <a:ext cx="6731026" cy="1752600"/>
          </a:xfrm>
        </p:spPr>
        <p:txBody>
          <a:bodyPr rtlCol="0">
            <a:normAutofit fontScale="62500" lnSpcReduction="20000"/>
          </a:bodyPr>
          <a:lstStyle/>
          <a:p>
            <a:pPr eaLnBrk="1" hangingPunct="1"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 eaLnBrk="1" hangingPunct="1"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</a:t>
            </a:r>
            <a:r>
              <a:rPr lang="cs-CZ" i="1" dirty="0" err="1" smtClean="0">
                <a:solidFill>
                  <a:srgbClr val="FFC000"/>
                </a:solidFill>
              </a:rPr>
              <a:t>Nikol</a:t>
            </a:r>
            <a:r>
              <a:rPr lang="cs-CZ" i="1" dirty="0" smtClean="0">
                <a:solidFill>
                  <a:srgbClr val="FFC000"/>
                </a:solidFill>
              </a:rPr>
              <a:t> Charvátová</a:t>
            </a:r>
            <a:endParaRPr lang="cs-CZ" dirty="0" smtClean="0">
              <a:solidFill>
                <a:srgbClr val="FFC000"/>
              </a:solidFill>
            </a:endParaRPr>
          </a:p>
          <a:p>
            <a:pPr eaLnBrk="1" hangingPunct="1">
              <a:defRPr/>
            </a:pPr>
            <a:r>
              <a:rPr lang="cs-CZ" dirty="0" smtClean="0"/>
              <a:t>Číslo projektu: CZ.1.07/1.4.00/21.3235</a:t>
            </a:r>
          </a:p>
          <a:p>
            <a:pPr eaLnBrk="1" hangingPunct="1">
              <a:defRPr/>
            </a:pPr>
            <a:r>
              <a:rPr lang="cs-CZ" dirty="0" smtClean="0"/>
              <a:t>Název:	 VY_32_inovace_</a:t>
            </a:r>
            <a:r>
              <a:rPr lang="cs-CZ" dirty="0" smtClean="0">
                <a:solidFill>
                  <a:srgbClr val="FFC000"/>
                </a:solidFill>
              </a:rPr>
              <a:t>5B_01_Matematika pro 4. a 5. roč. ZŠ</a:t>
            </a:r>
          </a:p>
          <a:p>
            <a:pPr eaLnBrk="1" hangingPunct="1">
              <a:defRPr/>
            </a:pPr>
            <a:r>
              <a:rPr lang="cs-CZ" dirty="0" smtClean="0"/>
              <a:t>Téma: </a:t>
            </a:r>
            <a:r>
              <a:rPr lang="cs-CZ" dirty="0" smtClean="0">
                <a:solidFill>
                  <a:srgbClr val="FFC000"/>
                </a:solidFill>
              </a:rPr>
              <a:t>Vlastnosti sčítání a násobení</a:t>
            </a:r>
            <a:endParaRPr lang="en-GB" dirty="0" smtClean="0">
              <a:solidFill>
                <a:srgbClr val="FFC0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843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291264" cy="4709160"/>
          </a:xfrm>
        </p:spPr>
        <p:txBody>
          <a:bodyPr>
            <a:normAutofit/>
          </a:bodyPr>
          <a:lstStyle/>
          <a:p>
            <a:pPr algn="just"/>
            <a:r>
              <a:rPr lang="cs-CZ" sz="2400" dirty="0" smtClean="0">
                <a:latin typeface="Arial" pitchFamily="34" charset="0"/>
                <a:cs typeface="Arial" pitchFamily="34" charset="0"/>
              </a:rPr>
              <a:t>Děti si procvičí a  zopakují vlastnosti 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(komutativnost a asociativnost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v matematice) operací sčítání a násobení. Ve slovní úloze logicky zdůvodní odpovědi a výpočty vypracují společně ve skupině. Dalšími příklady  a cvičeními si zopakují již probranou látku. A na závěr procvičí vzájemnou polohu přímek v rovině.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58 + 67 = 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67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+ 58</a:t>
            </a:r>
          </a:p>
          <a:p>
            <a:pPr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	a   +   b =  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b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+   a</a:t>
            </a:r>
          </a:p>
          <a:p>
            <a:pPr>
              <a:buNone/>
            </a:pP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Sčítání a násobení je komutativní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28596" y="1857364"/>
            <a:ext cx="4040188" cy="854076"/>
          </a:xfrm>
        </p:spPr>
        <p:txBody>
          <a:bodyPr>
            <a:normAutofit fontScale="85000" lnSpcReduction="20000"/>
          </a:bodyPr>
          <a:lstStyle/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Záměnou sčítanců se součet nezmění. Sčítání je komutativní.</a:t>
            </a:r>
            <a:endParaRPr lang="cs-CZ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3"/>
          </p:nvPr>
        </p:nvSpPr>
        <p:spPr>
          <a:xfrm>
            <a:off x="4645025" y="1928802"/>
            <a:ext cx="4498975" cy="785818"/>
          </a:xfrm>
        </p:spPr>
        <p:txBody>
          <a:bodyPr>
            <a:noAutofit/>
          </a:bodyPr>
          <a:lstStyle/>
          <a:p>
            <a:r>
              <a:rPr lang="cs-CZ" sz="2000" i="1" dirty="0" smtClean="0">
                <a:latin typeface="Arial" pitchFamily="34" charset="0"/>
                <a:cs typeface="Arial" pitchFamily="34" charset="0"/>
              </a:rPr>
              <a:t>Záměnou činitelů se součin nezmění. Násobení je komutativní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213255" cy="395128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 marL="914400" lvl="1" indent="-457200">
              <a:buAutoNum type="arabicPlain" startAt="9"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x   5   =  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5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x  9</a:t>
            </a:r>
          </a:p>
          <a:p>
            <a:pPr marL="914400" lvl="1" indent="-457200">
              <a:buNone/>
            </a:pP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a   x  b    =   </a:t>
            </a:r>
            <a:r>
              <a:rPr lang="cs-CZ" sz="2800" b="1" dirty="0" err="1" smtClean="0">
                <a:latin typeface="Arial" pitchFamily="34" charset="0"/>
                <a:cs typeface="Arial" pitchFamily="34" charset="0"/>
              </a:rPr>
              <a:t>b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 x a</a:t>
            </a:r>
          </a:p>
          <a:p>
            <a:pPr marL="914400" lvl="1" indent="-457200">
              <a:buNone/>
            </a:pP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28860" y="26431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9" name="Veselý obličej 8"/>
          <p:cNvSpPr/>
          <p:nvPr/>
        </p:nvSpPr>
        <p:spPr>
          <a:xfrm>
            <a:off x="2786050" y="4572008"/>
            <a:ext cx="2000264" cy="1928802"/>
          </a:xfrm>
          <a:prstGeom prst="smileyFac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ovací šipka 12"/>
          <p:cNvCxnSpPr>
            <a:stCxn id="9" idx="6"/>
          </p:cNvCxnSpPr>
          <p:nvPr/>
        </p:nvCxnSpPr>
        <p:spPr>
          <a:xfrm flipV="1">
            <a:off x="4786314" y="4786322"/>
            <a:ext cx="1000132" cy="7500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0800000">
            <a:off x="2071670" y="4500570"/>
            <a:ext cx="785818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 sadu vysadí do jedné řady 24 jabloní a 29 hrušní. Do druhé řady 29 jabloní  a 24 hrušní.</a:t>
            </a:r>
            <a:endParaRPr lang="cs-CZ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Ve které řadě bude více stromů? 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sadu má být 25 takových řad. Kolik stromů bude v sadu celkem?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Jak dlouhé budou řady, jestliže vzdálenost mezi dvěma sousedními stromy má být vždy 2 metry? 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Ve vedlejším sadu chtějí vysázet 53 řad po dvaceti pěti stromech. Ve kterém sadu bude více stromů?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Kolik stromů musejí ještě objednat, jestliže na výsadbu obou sadů přivezli zatím 1980 stromů?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Víte, 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 je to pěstitelství?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Čím se liší od obvyklého pěstování plodin?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( 35 + 26) + 60 =  35 + ( 25 + 60)</a:t>
            </a:r>
          </a:p>
          <a:p>
            <a:pPr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( a  +  b )  + c   =    a + (   b +   c)</a:t>
            </a:r>
          </a:p>
          <a:p>
            <a:pPr>
              <a:buNone/>
            </a:pP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    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Sčítání a násobení je asociativní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28596" y="1785926"/>
            <a:ext cx="4214842" cy="925514"/>
          </a:xfrm>
        </p:spPr>
        <p:txBody>
          <a:bodyPr>
            <a:noAutofit/>
          </a:bodyPr>
          <a:lstStyle/>
          <a:p>
            <a:r>
              <a:rPr lang="cs-CZ" sz="2000" b="1" i="1" dirty="0" smtClean="0">
                <a:latin typeface="Arial" pitchFamily="34" charset="0"/>
                <a:cs typeface="Arial" pitchFamily="34" charset="0"/>
              </a:rPr>
              <a:t>Sčítance můžeme sdružovat, součet je nezmění. Sčítání je asociativní.</a:t>
            </a: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3"/>
          </p:nvPr>
        </p:nvSpPr>
        <p:spPr>
          <a:xfrm>
            <a:off x="4645025" y="1643050"/>
            <a:ext cx="4498975" cy="1071570"/>
          </a:xfrm>
        </p:spPr>
        <p:txBody>
          <a:bodyPr>
            <a:noAutofit/>
          </a:bodyPr>
          <a:lstStyle/>
          <a:p>
            <a:r>
              <a:rPr lang="cs-CZ" sz="2000" b="1" i="1" dirty="0" smtClean="0">
                <a:latin typeface="Arial" pitchFamily="34" charset="0"/>
                <a:cs typeface="Arial" pitchFamily="34" charset="0"/>
              </a:rPr>
              <a:t>Činitelé můžeme sdružovat, součin se nezmění.  Násobení je asociativní.</a:t>
            </a:r>
            <a:endParaRPr lang="cs-CZ" sz="2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356131" cy="3951288"/>
          </a:xfrm>
        </p:spPr>
        <p:txBody>
          <a:bodyPr>
            <a:normAutofit/>
          </a:bodyPr>
          <a:lstStyle/>
          <a:p>
            <a:pPr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( 9  x   5)  x  2 =   9  x (  5 x  2)</a:t>
            </a:r>
          </a:p>
          <a:p>
            <a:pPr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( a  x  b )  x c  =  a   x (  b x  c)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428860" y="26431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9" name="Veselý obličej 8"/>
          <p:cNvSpPr/>
          <p:nvPr/>
        </p:nvSpPr>
        <p:spPr>
          <a:xfrm>
            <a:off x="2786050" y="4572008"/>
            <a:ext cx="2000264" cy="1928802"/>
          </a:xfrm>
          <a:prstGeom prst="smileyFac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ovací šipka 12"/>
          <p:cNvCxnSpPr>
            <a:stCxn id="9" idx="6"/>
          </p:cNvCxnSpPr>
          <p:nvPr/>
        </p:nvCxnSpPr>
        <p:spPr>
          <a:xfrm flipV="1">
            <a:off x="4786314" y="4786322"/>
            <a:ext cx="1000132" cy="7500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0800000">
            <a:off x="2071670" y="4500570"/>
            <a:ext cx="785818" cy="7143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Procvičování učiva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51510" indent="-514350">
              <a:buFont typeface="Wingdings" pitchFamily="2" charset="2"/>
              <a:buChar char="q"/>
            </a:pPr>
            <a:r>
              <a:rPr lang="cs-CZ" dirty="0" smtClean="0"/>
              <a:t>Doplňte chybějící členy číselné řady.</a:t>
            </a:r>
          </a:p>
          <a:p>
            <a:pPr marL="651510" indent="-514350">
              <a:buNone/>
            </a:pPr>
            <a:r>
              <a:rPr lang="cs-CZ" dirty="0" smtClean="0"/>
              <a:t>	a) 527, 532, 537, 547, ……, ……, ……., …….</a:t>
            </a:r>
          </a:p>
          <a:p>
            <a:pPr marL="651510" indent="-514350">
              <a:buNone/>
            </a:pPr>
            <a:r>
              <a:rPr lang="cs-CZ" dirty="0" smtClean="0"/>
              <a:t>	b) 3, 9, 27, 81, 243, ……., ……., ……., …….</a:t>
            </a:r>
          </a:p>
          <a:p>
            <a:pPr marL="651510" indent="-514350">
              <a:buNone/>
            </a:pPr>
            <a:r>
              <a:rPr lang="cs-CZ" dirty="0" smtClean="0"/>
              <a:t>	c) 396, 382, 368, 354, 340, ……, ……, ……..</a:t>
            </a:r>
          </a:p>
          <a:p>
            <a:pPr marL="651510" indent="-514350">
              <a:buNone/>
            </a:pPr>
            <a:endParaRPr lang="cs-CZ" dirty="0" smtClean="0"/>
          </a:p>
          <a:p>
            <a:pPr marL="651510" indent="-514350">
              <a:buFont typeface="Wingdings" pitchFamily="2" charset="2"/>
              <a:buChar char="q"/>
            </a:pPr>
            <a:r>
              <a:rPr lang="cs-CZ" dirty="0" smtClean="0"/>
              <a:t>Napište nejmenší a největší pěticiferné číslo.</a:t>
            </a:r>
          </a:p>
          <a:p>
            <a:pPr marL="651510" indent="-514350">
              <a:buFont typeface="Wingdings" pitchFamily="2" charset="2"/>
              <a:buChar char="q"/>
            </a:pPr>
            <a:r>
              <a:rPr lang="cs-CZ" dirty="0" smtClean="0"/>
              <a:t>Napište rozvinutý zápis čísel 70 820, 4 000, atd.</a:t>
            </a:r>
          </a:p>
          <a:p>
            <a:pPr marL="651510" indent="-514350">
              <a:buFont typeface="Wingdings" pitchFamily="2" charset="2"/>
              <a:buChar char="q"/>
            </a:pPr>
            <a:r>
              <a:rPr lang="cs-CZ" dirty="0" smtClean="0"/>
              <a:t>Následující čísla zaokrouhlete na stovky:</a:t>
            </a:r>
          </a:p>
          <a:p>
            <a:pPr marL="651510" indent="-514350">
              <a:buNone/>
            </a:pPr>
            <a:r>
              <a:rPr lang="cs-CZ" dirty="0" smtClean="0"/>
              <a:t>	1 456, 67 876, 90 909, 432 666, 890, 654, 378</a:t>
            </a:r>
          </a:p>
          <a:p>
            <a:pPr marL="651510" indent="-514350"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Vzájemná poloha přímek v rovině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Narýsujte dvě libovolné různoběžné přímky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 a jejich průsečík označ P.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Narýsujte dvě libovolné rovnoběžné přímky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 </a:t>
            </a:r>
            <a:r>
              <a:rPr lang="cs-CZ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Můžete vyznačit jejich průsečík?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Narýsujte přímku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kolmou k přímce </a:t>
            </a:r>
            <a:r>
              <a:rPr lang="cs-CZ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Narýsujte přímku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Narýsujte přímku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rovnoběžnou s přímkou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Narýsujte přímku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a na ní bod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	Bodem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veďte přímku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která je kolmá k přímce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Na přímce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vyznačte bod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který je různý od bodu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Bodem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sestrojte přímku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, která je rovnoběžná s přímkou </a:t>
            </a: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Text – vlastní tvorba autora.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85</TotalTime>
  <Words>359</Words>
  <Application>Microsoft Office PowerPoint</Application>
  <PresentationFormat>Předvádění na obrazovce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Vrchol</vt:lpstr>
      <vt:lpstr> </vt:lpstr>
      <vt:lpstr>Anotace</vt:lpstr>
      <vt:lpstr>Sčítání a násobení je komutativní</vt:lpstr>
      <vt:lpstr>V sadu vysadí do jedné řady 24 jabloní a 29 hrušní. Do druhé řady 29 jabloní  a 24 hrušní.</vt:lpstr>
      <vt:lpstr>Sčítání a násobení je asociativní</vt:lpstr>
      <vt:lpstr>Procvičování učiva</vt:lpstr>
      <vt:lpstr>Vzájemná poloha přímek v rovině</vt:lpstr>
      <vt:lpstr>Citace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Ladislav Charvát</dc:creator>
  <cp:lastModifiedBy>Škola</cp:lastModifiedBy>
  <cp:revision>10</cp:revision>
  <dcterms:created xsi:type="dcterms:W3CDTF">2013-05-25T17:23:56Z</dcterms:created>
  <dcterms:modified xsi:type="dcterms:W3CDTF">2013-05-31T08:03:32Z</dcterms:modified>
</cp:coreProperties>
</file>