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4ED8-43A9-462B-B8B9-459591AEE0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5C6B-7594-4F0C-85AE-BD5CEF3CB3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4ED8-43A9-462B-B8B9-459591AEE0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5C6B-7594-4F0C-85AE-BD5CEF3CB3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4ED8-43A9-462B-B8B9-459591AEE0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5C6B-7594-4F0C-85AE-BD5CEF3CB3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4ED8-43A9-462B-B8B9-459591AEE0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5C6B-7594-4F0C-85AE-BD5CEF3CB3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4ED8-43A9-462B-B8B9-459591AEE0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5C6B-7594-4F0C-85AE-BD5CEF3CB3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4ED8-43A9-462B-B8B9-459591AEE0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3F55C6B-7594-4F0C-85AE-BD5CEF3CB3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4ED8-43A9-462B-B8B9-459591AEE0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5C6B-7594-4F0C-85AE-BD5CEF3CB3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4ED8-43A9-462B-B8B9-459591AEE0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E3F55C6B-7594-4F0C-85AE-BD5CEF3CB3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3174ED8-43A9-462B-B8B9-459591AEE0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5C6B-7594-4F0C-85AE-BD5CEF3CB3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4ED8-43A9-462B-B8B9-459591AEE0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5C6B-7594-4F0C-85AE-BD5CEF3CB3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74ED8-43A9-462B-B8B9-459591AEE0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5C6B-7594-4F0C-85AE-BD5CEF3CB3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3174ED8-43A9-462B-B8B9-459591AEE0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3F55C6B-7594-4F0C-85AE-BD5CEF3CB38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31.5.2013</a:t>
            </a:fld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3644900"/>
            <a:ext cx="7027714" cy="1752600"/>
          </a:xfrm>
        </p:spPr>
        <p:txBody>
          <a:bodyPr rtlCol="0">
            <a:normAutofit fontScale="925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</a:t>
            </a:r>
            <a:r>
              <a:rPr lang="cs-CZ" i="1" dirty="0" err="1" smtClean="0">
                <a:solidFill>
                  <a:srgbClr val="FFC000"/>
                </a:solidFill>
              </a:rPr>
              <a:t>Nikol</a:t>
            </a:r>
            <a:r>
              <a:rPr lang="cs-CZ" i="1" dirty="0" smtClean="0">
                <a:solidFill>
                  <a:srgbClr val="FFC000"/>
                </a:solidFill>
              </a:rPr>
              <a:t> Charvátová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</a:t>
            </a:r>
            <a:r>
              <a:rPr lang="cs-CZ" smtClean="0"/>
              <a:t>: VY_32_inovace_</a:t>
            </a:r>
            <a:r>
              <a:rPr lang="cs-CZ" smtClean="0">
                <a:solidFill>
                  <a:srgbClr val="FFC000"/>
                </a:solidFill>
              </a:rPr>
              <a:t>5B_02_Matematika </a:t>
            </a:r>
            <a:r>
              <a:rPr lang="cs-CZ" dirty="0" smtClean="0">
                <a:solidFill>
                  <a:srgbClr val="FFC000"/>
                </a:solidFill>
              </a:rPr>
              <a:t>pro 4. a 5. roč. ZŠ</a:t>
            </a:r>
          </a:p>
          <a:p>
            <a:pPr eaLnBrk="1" hangingPunct="1"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Opakování učiva</a:t>
            </a:r>
            <a:endParaRPr lang="en-GB" dirty="0" smtClean="0">
              <a:solidFill>
                <a:srgbClr val="FFC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6759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 algn="just">
              <a:buNone/>
            </a:pPr>
            <a:r>
              <a:rPr lang="cs-CZ" dirty="0" smtClean="0"/>
              <a:t>Žáci si zopakují logické operace u slovní úlohy, dále ve druhém úkolu převedou jednotky a v neposlední řadě si procvičí zaokrouhlování čísel. V šestém cvičení doplní matematické řetězce a v geometrii vypočítají obvody geometrických útvarů. Na závěr žáci rýsují podle geometrického diktátu.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>
              <a:buNone/>
            </a:pPr>
            <a:r>
              <a:rPr lang="cs-CZ" i="1" dirty="0"/>
              <a:t>Maminka koupila dětem 6 slabých sešitů po 11 Kč, 10 silných po 18 Kč a dvoje fixy po 55 Kč.</a:t>
            </a:r>
            <a:endParaRPr lang="cs-CZ" dirty="0"/>
          </a:p>
          <a:p>
            <a:pPr lvl="0"/>
            <a:r>
              <a:rPr lang="cs-CZ" i="1" dirty="0"/>
              <a:t>Kolik korun za nákup zaplatila? </a:t>
            </a:r>
            <a:endParaRPr lang="cs-CZ" dirty="0"/>
          </a:p>
          <a:p>
            <a:pPr lvl="0"/>
            <a:r>
              <a:rPr lang="cs-CZ" i="1" dirty="0"/>
              <a:t>Kolik korun jí prodavač vrátil na pětisetkorunovou bankovku</a:t>
            </a:r>
            <a:r>
              <a:rPr lang="cs-CZ" i="1" dirty="0" smtClean="0"/>
              <a:t>?</a:t>
            </a:r>
          </a:p>
          <a:p>
            <a:pPr lvl="0"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Výpočet: 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a)……………………………………………………………</a:t>
            </a:r>
            <a:endParaRPr lang="cs-CZ" dirty="0"/>
          </a:p>
          <a:p>
            <a:pPr>
              <a:buNone/>
            </a:pPr>
            <a:r>
              <a:rPr lang="cs-CZ" dirty="0" smtClean="0"/>
              <a:t>	b)……………………………………………………………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Odpověď</a:t>
            </a:r>
            <a:r>
              <a:rPr lang="cs-CZ" dirty="0"/>
              <a:t>: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......................................................................................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Převody jednotek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i="1" dirty="0"/>
              <a:t>Převáděj na dané jednotky</a:t>
            </a:r>
            <a:r>
              <a:rPr lang="cs-CZ" dirty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3 000 g = </a:t>
            </a:r>
            <a:r>
              <a:rPr lang="cs-CZ" dirty="0" smtClean="0"/>
              <a:t>………kg</a:t>
            </a:r>
            <a:r>
              <a:rPr lang="cs-CZ" dirty="0"/>
              <a:t>	</a:t>
            </a:r>
            <a:r>
              <a:rPr lang="cs-CZ" dirty="0" smtClean="0"/>
              <a:t>25</a:t>
            </a:r>
            <a:r>
              <a:rPr lang="cs-CZ" dirty="0"/>
              <a:t> 000 kg = </a:t>
            </a:r>
            <a:r>
              <a:rPr lang="cs-CZ" dirty="0" smtClean="0"/>
              <a:t>……. T</a:t>
            </a:r>
          </a:p>
          <a:p>
            <a:pPr>
              <a:buNone/>
            </a:pPr>
            <a:r>
              <a:rPr lang="cs-CZ" dirty="0" smtClean="0"/>
              <a:t>12 </a:t>
            </a:r>
            <a:r>
              <a:rPr lang="cs-CZ" dirty="0"/>
              <a:t>kg = </a:t>
            </a:r>
            <a:r>
              <a:rPr lang="cs-CZ" dirty="0" smtClean="0"/>
              <a:t>………… g	 </a:t>
            </a:r>
            <a:r>
              <a:rPr lang="cs-CZ" dirty="0"/>
              <a:t>6 t  = …………... </a:t>
            </a:r>
            <a:r>
              <a:rPr lang="cs-CZ" dirty="0" smtClean="0"/>
              <a:t>kg</a:t>
            </a:r>
          </a:p>
          <a:p>
            <a:pPr>
              <a:buNone/>
            </a:pPr>
            <a:r>
              <a:rPr lang="cs-CZ" dirty="0" smtClean="0"/>
              <a:t>7 </a:t>
            </a:r>
            <a:r>
              <a:rPr lang="cs-CZ" dirty="0"/>
              <a:t>kg 20 g = </a:t>
            </a:r>
            <a:r>
              <a:rPr lang="cs-CZ" dirty="0" smtClean="0"/>
              <a:t>……. </a:t>
            </a:r>
            <a:r>
              <a:rPr lang="cs-CZ" dirty="0"/>
              <a:t>g	 </a:t>
            </a:r>
            <a:r>
              <a:rPr lang="cs-CZ" dirty="0" smtClean="0"/>
              <a:t>8 </a:t>
            </a:r>
            <a:r>
              <a:rPr lang="cs-CZ" dirty="0"/>
              <a:t>t 70 kg = </a:t>
            </a:r>
            <a:r>
              <a:rPr lang="cs-CZ" dirty="0" smtClean="0"/>
              <a:t>……. Kg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5</a:t>
            </a:r>
            <a:r>
              <a:rPr lang="cs-CZ" dirty="0"/>
              <a:t> 460 g = ……… kg …………… g	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Zaokrouhli čísla.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1714488"/>
          <a:ext cx="9001158" cy="4043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0193"/>
                <a:gridCol w="1500193"/>
                <a:gridCol w="1500193"/>
                <a:gridCol w="1500193"/>
                <a:gridCol w="1500193"/>
                <a:gridCol w="1500193"/>
              </a:tblGrid>
              <a:tr h="8086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 desítky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stovky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tisíce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desetitisíce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statisíce</a:t>
                      </a:r>
                      <a:endParaRPr lang="cs-CZ" dirty="0"/>
                    </a:p>
                  </a:txBody>
                  <a:tcPr/>
                </a:tc>
              </a:tr>
              <a:tr h="808676">
                <a:tc>
                  <a:txBody>
                    <a:bodyPr/>
                    <a:lstStyle/>
                    <a:p>
                      <a:pPr algn="ctr"/>
                      <a:r>
                        <a:rPr kumimoji="0" lang="cs-CZ" sz="2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758 384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08676">
                <a:tc>
                  <a:txBody>
                    <a:bodyPr/>
                    <a:lstStyle/>
                    <a:p>
                      <a:r>
                        <a:rPr kumimoji="0" lang="cs-CZ" sz="2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422 911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08676">
                <a:tc>
                  <a:txBody>
                    <a:bodyPr/>
                    <a:lstStyle/>
                    <a:p>
                      <a:r>
                        <a:rPr kumimoji="0" lang="cs-CZ" sz="2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679 525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8676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89  909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Doplň do řetízků chybějící číslo. Uvažuj, zda máš po doplnění více možností, nebo zda jde doplnit jen jedno číslo.   </a:t>
            </a:r>
            <a:r>
              <a:rPr lang="cs-CZ" sz="3200" dirty="0" smtClean="0">
                <a:solidFill>
                  <a:srgbClr val="FFC000"/>
                </a:solidFill>
                <a:sym typeface="Wingdings"/>
              </a:rPr>
              <a:t>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4" name="Vývojový diagram: spojka 3"/>
          <p:cNvSpPr/>
          <p:nvPr/>
        </p:nvSpPr>
        <p:spPr>
          <a:xfrm>
            <a:off x="3929058" y="2071678"/>
            <a:ext cx="785818" cy="714380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6" name="Vývojový diagram: spojka 5"/>
          <p:cNvSpPr/>
          <p:nvPr/>
        </p:nvSpPr>
        <p:spPr>
          <a:xfrm>
            <a:off x="2928926" y="2071678"/>
            <a:ext cx="785818" cy="714380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9" name="Vývojový diagram: spojka 8"/>
          <p:cNvSpPr/>
          <p:nvPr/>
        </p:nvSpPr>
        <p:spPr>
          <a:xfrm>
            <a:off x="1928794" y="2071678"/>
            <a:ext cx="785818" cy="714380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0" name="Vývojový diagram: spojka 9"/>
          <p:cNvSpPr/>
          <p:nvPr/>
        </p:nvSpPr>
        <p:spPr>
          <a:xfrm>
            <a:off x="1928794" y="3500438"/>
            <a:ext cx="785818" cy="714380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1" name="Vývojový diagram: spojka 10"/>
          <p:cNvSpPr/>
          <p:nvPr/>
        </p:nvSpPr>
        <p:spPr>
          <a:xfrm>
            <a:off x="2928926" y="3500438"/>
            <a:ext cx="785818" cy="714380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2" name="Vývojový diagram: spojka 11"/>
          <p:cNvSpPr/>
          <p:nvPr/>
        </p:nvSpPr>
        <p:spPr>
          <a:xfrm>
            <a:off x="3929058" y="3500438"/>
            <a:ext cx="785818" cy="714380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3" name="Vývojový diagram: spojka 12"/>
          <p:cNvSpPr/>
          <p:nvPr/>
        </p:nvSpPr>
        <p:spPr>
          <a:xfrm>
            <a:off x="4857752" y="3500438"/>
            <a:ext cx="785818" cy="714380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4" name="Vývojový diagram: spojka 13"/>
          <p:cNvSpPr/>
          <p:nvPr/>
        </p:nvSpPr>
        <p:spPr>
          <a:xfrm>
            <a:off x="4857752" y="5072074"/>
            <a:ext cx="785818" cy="714380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5" name="Vývojový diagram: spojka 14"/>
          <p:cNvSpPr/>
          <p:nvPr/>
        </p:nvSpPr>
        <p:spPr>
          <a:xfrm>
            <a:off x="3857620" y="5072074"/>
            <a:ext cx="785818" cy="714380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6" name="Vývojový diagram: spojka 15"/>
          <p:cNvSpPr/>
          <p:nvPr/>
        </p:nvSpPr>
        <p:spPr>
          <a:xfrm>
            <a:off x="2928926" y="5072074"/>
            <a:ext cx="785818" cy="714380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7" name="Vývojový diagram: spojka 16"/>
          <p:cNvSpPr/>
          <p:nvPr/>
        </p:nvSpPr>
        <p:spPr>
          <a:xfrm>
            <a:off x="1928794" y="5072074"/>
            <a:ext cx="785818" cy="714380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2910" y="2143116"/>
            <a:ext cx="78581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42910" y="3571876"/>
            <a:ext cx="78581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429388" y="2214554"/>
            <a:ext cx="78581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429388" y="3643314"/>
            <a:ext cx="78581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429388" y="5214950"/>
            <a:ext cx="78581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42910" y="5214950"/>
            <a:ext cx="78581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4857752" y="2071678"/>
            <a:ext cx="785818" cy="704856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cxnSp>
        <p:nvCxnSpPr>
          <p:cNvPr id="26" name="Přímá spojovací čára 25"/>
          <p:cNvCxnSpPr>
            <a:stCxn id="18" idx="3"/>
            <a:endCxn id="9" idx="2"/>
          </p:cNvCxnSpPr>
          <p:nvPr/>
        </p:nvCxnSpPr>
        <p:spPr>
          <a:xfrm>
            <a:off x="1428728" y="2393149"/>
            <a:ext cx="500066" cy="357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19" idx="3"/>
            <a:endCxn id="10" idx="2"/>
          </p:cNvCxnSpPr>
          <p:nvPr/>
        </p:nvCxnSpPr>
        <p:spPr>
          <a:xfrm>
            <a:off x="1428728" y="3821909"/>
            <a:ext cx="500066" cy="357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23" idx="3"/>
            <a:endCxn id="17" idx="2"/>
          </p:cNvCxnSpPr>
          <p:nvPr/>
        </p:nvCxnSpPr>
        <p:spPr>
          <a:xfrm flipV="1">
            <a:off x="1428728" y="5429264"/>
            <a:ext cx="500066" cy="35719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stCxn id="9" idx="6"/>
          </p:cNvCxnSpPr>
          <p:nvPr/>
        </p:nvCxnSpPr>
        <p:spPr>
          <a:xfrm>
            <a:off x="2714612" y="2428868"/>
            <a:ext cx="2143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stCxn id="6" idx="6"/>
            <a:endCxn id="4" idx="2"/>
          </p:cNvCxnSpPr>
          <p:nvPr/>
        </p:nvCxnSpPr>
        <p:spPr>
          <a:xfrm>
            <a:off x="3714744" y="2428868"/>
            <a:ext cx="2143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>
            <a:stCxn id="4" idx="6"/>
          </p:cNvCxnSpPr>
          <p:nvPr/>
        </p:nvCxnSpPr>
        <p:spPr>
          <a:xfrm>
            <a:off x="4714876" y="242886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>
            <a:stCxn id="10" idx="6"/>
          </p:cNvCxnSpPr>
          <p:nvPr/>
        </p:nvCxnSpPr>
        <p:spPr>
          <a:xfrm>
            <a:off x="2714612" y="385762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>
            <a:stCxn id="11" idx="6"/>
          </p:cNvCxnSpPr>
          <p:nvPr/>
        </p:nvCxnSpPr>
        <p:spPr>
          <a:xfrm>
            <a:off x="3714744" y="385762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>
            <a:stCxn id="12" idx="6"/>
          </p:cNvCxnSpPr>
          <p:nvPr/>
        </p:nvCxnSpPr>
        <p:spPr>
          <a:xfrm>
            <a:off x="4714876" y="385762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>
            <a:stCxn id="17" idx="6"/>
            <a:endCxn id="16" idx="2"/>
          </p:cNvCxnSpPr>
          <p:nvPr/>
        </p:nvCxnSpPr>
        <p:spPr>
          <a:xfrm>
            <a:off x="2714612" y="5429264"/>
            <a:ext cx="2143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>
            <a:stCxn id="16" idx="6"/>
            <a:endCxn id="15" idx="2"/>
          </p:cNvCxnSpPr>
          <p:nvPr/>
        </p:nvCxnSpPr>
        <p:spPr>
          <a:xfrm>
            <a:off x="3714744" y="542926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>
            <a:stCxn id="15" idx="6"/>
            <a:endCxn id="14" idx="2"/>
          </p:cNvCxnSpPr>
          <p:nvPr/>
        </p:nvCxnSpPr>
        <p:spPr>
          <a:xfrm>
            <a:off x="4643438" y="5429264"/>
            <a:ext cx="2143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Šipka doprava 52"/>
          <p:cNvSpPr/>
          <p:nvPr/>
        </p:nvSpPr>
        <p:spPr>
          <a:xfrm>
            <a:off x="5643570" y="2285992"/>
            <a:ext cx="785818" cy="285752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4" name="Šipka doprava 53"/>
          <p:cNvSpPr/>
          <p:nvPr/>
        </p:nvSpPr>
        <p:spPr>
          <a:xfrm>
            <a:off x="5643570" y="3714752"/>
            <a:ext cx="785818" cy="285752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ipka doprava 54"/>
          <p:cNvSpPr/>
          <p:nvPr/>
        </p:nvSpPr>
        <p:spPr>
          <a:xfrm>
            <a:off x="5643570" y="5286388"/>
            <a:ext cx="785818" cy="285752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2071670" y="3643314"/>
            <a:ext cx="44114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. 3</a:t>
            </a:r>
            <a:endParaRPr lang="cs-CZ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143108" y="228599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2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3000364" y="2214554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- 160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000628" y="221455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8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643702" y="22859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85786" y="221455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071934" y="364331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9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000628" y="3714752"/>
            <a:ext cx="552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11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572264" y="371475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88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000364" y="5214950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- 10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857620" y="5214950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+ 150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072066" y="521495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3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6572264" y="528638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tabulku. Urči, jestli je útvar čtverce nebo obdélník.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71472" y="2857496"/>
          <a:ext cx="7467600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900"/>
                <a:gridCol w="1866900"/>
                <a:gridCol w="3733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rozměry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obvod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2" algn="ctr"/>
                      <a:r>
                        <a:rPr lang="cs-CZ" dirty="0" smtClean="0"/>
                        <a:t>útvar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15 cm (a)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 6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2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120 dm (a)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2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 cm (b)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146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2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0, 03 m (a),</a:t>
                      </a:r>
                      <a:r>
                        <a:rPr lang="cs-CZ" baseline="0" dirty="0" smtClean="0"/>
                        <a:t> </a:t>
                      </a:r>
                    </a:p>
                    <a:p>
                      <a:r>
                        <a:rPr lang="cs-CZ" baseline="0" dirty="0" smtClean="0"/>
                        <a:t>13 cm (b)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2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7, 5 cm (b)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2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Geometrický diktát.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Narýsuj přímku </a:t>
            </a:r>
            <a:r>
              <a:rPr lang="cs-CZ" b="1" dirty="0"/>
              <a:t>p</a:t>
            </a:r>
            <a:r>
              <a:rPr lang="cs-CZ" dirty="0"/>
              <a:t> a na ní bod </a:t>
            </a:r>
            <a:r>
              <a:rPr lang="cs-CZ" b="1" dirty="0"/>
              <a:t>P</a:t>
            </a:r>
            <a:r>
              <a:rPr lang="cs-CZ" dirty="0"/>
              <a:t>.</a:t>
            </a:r>
          </a:p>
          <a:p>
            <a:pPr lvl="0"/>
            <a:r>
              <a:rPr lang="cs-CZ" dirty="0"/>
              <a:t>Bodem </a:t>
            </a:r>
            <a:r>
              <a:rPr lang="cs-CZ" b="1" dirty="0"/>
              <a:t>P</a:t>
            </a:r>
            <a:r>
              <a:rPr lang="cs-CZ" dirty="0"/>
              <a:t> veď přímku </a:t>
            </a:r>
            <a:r>
              <a:rPr lang="cs-CZ" b="1" dirty="0"/>
              <a:t>s</a:t>
            </a:r>
            <a:r>
              <a:rPr lang="cs-CZ" dirty="0"/>
              <a:t>, která je </a:t>
            </a:r>
            <a:r>
              <a:rPr lang="cs-CZ" u="sng" dirty="0"/>
              <a:t>kolmá</a:t>
            </a:r>
            <a:r>
              <a:rPr lang="cs-CZ" dirty="0"/>
              <a:t> k přímce </a:t>
            </a:r>
            <a:r>
              <a:rPr lang="cs-CZ" b="1" dirty="0"/>
              <a:t>p</a:t>
            </a:r>
            <a:r>
              <a:rPr lang="cs-CZ" dirty="0"/>
              <a:t>.</a:t>
            </a:r>
          </a:p>
          <a:p>
            <a:pPr lvl="0"/>
            <a:r>
              <a:rPr lang="cs-CZ" dirty="0"/>
              <a:t>Na přímce </a:t>
            </a:r>
            <a:r>
              <a:rPr lang="cs-CZ" b="1" dirty="0"/>
              <a:t>s</a:t>
            </a:r>
            <a:r>
              <a:rPr lang="cs-CZ" dirty="0"/>
              <a:t>  vyznač bod </a:t>
            </a:r>
            <a:r>
              <a:rPr lang="cs-CZ" b="1" dirty="0"/>
              <a:t>L</a:t>
            </a:r>
            <a:r>
              <a:rPr lang="cs-CZ" dirty="0"/>
              <a:t>, který je různý od bodu </a:t>
            </a:r>
            <a:r>
              <a:rPr lang="cs-CZ" b="1" dirty="0"/>
              <a:t>P</a:t>
            </a:r>
            <a:r>
              <a:rPr lang="cs-CZ" dirty="0"/>
              <a:t>.</a:t>
            </a:r>
          </a:p>
          <a:p>
            <a:pPr lvl="0"/>
            <a:r>
              <a:rPr lang="cs-CZ" dirty="0"/>
              <a:t>Bodem </a:t>
            </a:r>
            <a:r>
              <a:rPr lang="cs-CZ" b="1" dirty="0"/>
              <a:t>L</a:t>
            </a:r>
            <a:r>
              <a:rPr lang="cs-CZ" dirty="0"/>
              <a:t> sestroj přímku </a:t>
            </a:r>
            <a:r>
              <a:rPr lang="cs-CZ" b="1" dirty="0"/>
              <a:t>a</a:t>
            </a:r>
            <a:r>
              <a:rPr lang="cs-CZ" dirty="0"/>
              <a:t>, která je </a:t>
            </a:r>
            <a:r>
              <a:rPr lang="cs-CZ" u="sng" dirty="0"/>
              <a:t>rovnoběžná</a:t>
            </a:r>
            <a:r>
              <a:rPr lang="cs-CZ" dirty="0"/>
              <a:t> s přímkou </a:t>
            </a:r>
            <a:r>
              <a:rPr lang="cs-CZ" b="1" dirty="0"/>
              <a:t>p</a:t>
            </a:r>
            <a:r>
              <a:rPr lang="cs-CZ" dirty="0"/>
              <a:t>.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– vlastní tvorba autora.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81</TotalTime>
  <Words>290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 </vt:lpstr>
      <vt:lpstr>Anotace</vt:lpstr>
      <vt:lpstr>Vyřeš slovní úlohu.</vt:lpstr>
      <vt:lpstr>Převody jednotek</vt:lpstr>
      <vt:lpstr>Zaokrouhli čísla.</vt:lpstr>
      <vt:lpstr>Doplň do řetízků chybějící číslo. Uvažuj, zda máš po doplnění více možností, nebo zda jde doplnit jen jedno číslo.   </vt:lpstr>
      <vt:lpstr>Doplň tabulku. Urči, jestli je útvar čtverce nebo obdélník.</vt:lpstr>
      <vt:lpstr>Geometrický diktát.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Ladislav Charvát</dc:creator>
  <cp:lastModifiedBy>ZS</cp:lastModifiedBy>
  <cp:revision>10</cp:revision>
  <dcterms:created xsi:type="dcterms:W3CDTF">2013-05-27T17:14:13Z</dcterms:created>
  <dcterms:modified xsi:type="dcterms:W3CDTF">2013-05-31T07:09:48Z</dcterms:modified>
</cp:coreProperties>
</file>