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8" r:id="rId3"/>
    <p:sldId id="259" r:id="rId4"/>
    <p:sldId id="268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3784F3A-0516-4346-A62C-E81943AB933D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0B6F99A-7B2B-42D0-832F-898B7D4396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31.5.2013</a:t>
            </a:fld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644900"/>
            <a:ext cx="7387754" cy="1752600"/>
          </a:xfrm>
        </p:spPr>
        <p:txBody>
          <a:bodyPr rtlCol="0">
            <a:normAutofit fontScale="70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5B_03_Matematika </a:t>
            </a:r>
            <a:r>
              <a:rPr lang="cs-CZ" dirty="0" smtClean="0">
                <a:solidFill>
                  <a:srgbClr val="FFC000"/>
                </a:solidFill>
              </a:rPr>
              <a:t>pro 4. a 5. roč. ZŠ</a:t>
            </a:r>
          </a:p>
          <a:p>
            <a:pPr eaLnBrk="1" hangingPunct="1"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Opakování učiva</a:t>
            </a:r>
            <a:endParaRPr lang="en-GB" dirty="0" smtClean="0">
              <a:solidFill>
                <a:srgbClr val="FFC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4642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just">
              <a:buNone/>
            </a:pPr>
            <a:r>
              <a:rPr lang="cs-CZ" dirty="0" smtClean="0"/>
              <a:t>Žáci si zopakují převody jednotek, aritmetický průměr a zaokrouhlování čísel. Ve cvičení 4, určí vzájemnou polohu geometrických útvarů a v pátém úkole budou pracovat s trojúhelníkem. Na závěr dle zadání narýsují obdélník a kružnici.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81328"/>
            <a:ext cx="8715436" cy="4525963"/>
          </a:xfrm>
        </p:spPr>
        <p:txBody>
          <a:bodyPr/>
          <a:lstStyle/>
          <a:p>
            <a:pPr lvl="0"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2 </a:t>
            </a:r>
            <a:r>
              <a:rPr lang="cs-CZ" dirty="0"/>
              <a:t>m 94 cm = ……. </a:t>
            </a:r>
            <a:r>
              <a:rPr lang="cs-CZ" dirty="0" smtClean="0"/>
              <a:t>cm 	5 </a:t>
            </a:r>
            <a:r>
              <a:rPr lang="cs-CZ" dirty="0"/>
              <a:t>cm 1 mm = ……. </a:t>
            </a:r>
            <a:r>
              <a:rPr lang="cs-CZ" dirty="0" smtClean="0"/>
              <a:t>mm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340 </a:t>
            </a:r>
            <a:r>
              <a:rPr lang="cs-CZ" dirty="0"/>
              <a:t>cm = ………. </a:t>
            </a:r>
            <a:r>
              <a:rPr lang="cs-CZ" dirty="0" smtClean="0"/>
              <a:t>dm		15 </a:t>
            </a:r>
            <a:r>
              <a:rPr lang="cs-CZ" dirty="0"/>
              <a:t>dm 6 cm = ……. </a:t>
            </a:r>
            <a:r>
              <a:rPr lang="cs-CZ" dirty="0" smtClean="0"/>
              <a:t>cm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 </a:t>
            </a:r>
            <a:r>
              <a:rPr lang="cs-CZ" dirty="0"/>
              <a:t>dm 4 mm = ……. mm	 </a:t>
            </a:r>
            <a:r>
              <a:rPr lang="cs-CZ" dirty="0" smtClean="0"/>
              <a:t>6 </a:t>
            </a:r>
            <a:r>
              <a:rPr lang="cs-CZ" dirty="0"/>
              <a:t>m 8 dm = </a:t>
            </a:r>
            <a:r>
              <a:rPr lang="cs-CZ" dirty="0" smtClean="0"/>
              <a:t>……….dm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 km 10 m = ……… </a:t>
            </a:r>
            <a:r>
              <a:rPr lang="cs-CZ" dirty="0" err="1" smtClean="0"/>
              <a:t>m</a:t>
            </a:r>
            <a:r>
              <a:rPr lang="cs-CZ" dirty="0" smtClean="0"/>
              <a:t>	100 dm 1 cm = ……cm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Převáděj dané údaje na jednotky.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Vzájemná poloha geometr. </a:t>
            </a:r>
            <a:r>
              <a:rPr lang="cs-CZ" dirty="0" err="1" smtClean="0"/>
              <a:t>útv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Na desce stolu leží útvary: modrý trojúhelník, červený čtverec, zelený obdélník a žlutý kruh. Jsou položeny na sobě tak, jak je vidět na obrázku. Vybarvi pouze viditelné části podle následujících pravidel: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vespod leží trojúhelník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na něm je položený čtverec, který je z části překrytý kruhem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obdélník vidíme celý, protože leží navrchu.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43570" y="4000504"/>
            <a:ext cx="25717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5143504" y="3429000"/>
            <a:ext cx="1214446" cy="1184152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5857884" y="2857496"/>
            <a:ext cx="1857388" cy="1885960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6715140" y="507207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V="1">
            <a:off x="5143504" y="3500438"/>
            <a:ext cx="1643074" cy="6429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6286512" y="464344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4964909" y="3679033"/>
            <a:ext cx="2214578" cy="857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6000760" y="3500438"/>
            <a:ext cx="2214578" cy="12144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643570" y="3000372"/>
            <a:ext cx="20717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dvojici.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half" idx="4294967295"/>
          </p:nvPr>
        </p:nvSpPr>
        <p:spPr>
          <a:xfrm>
            <a:off x="0" y="1481138"/>
            <a:ext cx="4281488" cy="4525962"/>
          </a:xfrm>
        </p:spPr>
        <p:txBody>
          <a:bodyPr/>
          <a:lstStyle/>
          <a:p>
            <a:r>
              <a:rPr lang="cs-CZ" sz="1800" dirty="0" smtClean="0"/>
              <a:t>Prohlédněte si náčrtek a pojmenujte vrcholy trojúhelníka.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Kolik trojúhelníků je v obrázku?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Které jsou pravoúhlé?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Najdeš v obrázku nějaký rovnostranný trojúhelník nebo rovnoramenný?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Které trojúhelníky mají stejný obvod?</a:t>
            </a:r>
          </a:p>
          <a:p>
            <a:endParaRPr lang="cs-CZ" sz="1800" dirty="0" smtClean="0"/>
          </a:p>
          <a:p>
            <a:endParaRPr lang="cs-CZ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5000628" y="5643578"/>
            <a:ext cx="33575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 flipH="1" flipV="1">
            <a:off x="4250529" y="2393149"/>
            <a:ext cx="4000528" cy="25003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H="1">
            <a:off x="5929322" y="3214686"/>
            <a:ext cx="4000528" cy="857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0800000">
            <a:off x="6000760" y="4000504"/>
            <a:ext cx="2357454" cy="16430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5000628" y="3714752"/>
            <a:ext cx="2928958" cy="19288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 flipH="1" flipV="1">
            <a:off x="5715008" y="2714620"/>
            <a:ext cx="2786082" cy="7858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5643570" y="4572008"/>
            <a:ext cx="1143008" cy="1000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81328"/>
            <a:ext cx="8715436" cy="4525963"/>
          </a:xfrm>
        </p:spPr>
        <p:txBody>
          <a:bodyPr/>
          <a:lstStyle/>
          <a:p>
            <a:r>
              <a:rPr lang="cs-CZ" dirty="0" smtClean="0"/>
              <a:t>Místní noviny mají uvést průměrné ceny zboží. Doplňte tabulku: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Zboží			cena A	cena B      průměr</a:t>
            </a:r>
          </a:p>
          <a:p>
            <a:pPr>
              <a:buNone/>
            </a:pPr>
            <a:r>
              <a:rPr lang="cs-CZ" i="1" dirty="0" smtClean="0"/>
              <a:t>ocet (dl)			47 Kč	46 Kč</a:t>
            </a:r>
          </a:p>
          <a:p>
            <a:pPr>
              <a:buNone/>
            </a:pPr>
            <a:r>
              <a:rPr lang="cs-CZ" i="1" dirty="0" smtClean="0"/>
              <a:t>čokoláda (100 g)	17 Kč	23 Kč</a:t>
            </a:r>
          </a:p>
          <a:p>
            <a:pPr>
              <a:buNone/>
            </a:pPr>
            <a:r>
              <a:rPr lang="cs-CZ" i="1" dirty="0" smtClean="0"/>
              <a:t>jablka (1kg)		25 Kč	26 Kč</a:t>
            </a:r>
          </a:p>
          <a:p>
            <a:pPr>
              <a:buNone/>
            </a:pPr>
            <a:r>
              <a:rPr lang="cs-CZ" i="1" dirty="0" smtClean="0"/>
              <a:t>tvaroh (250 g)		14 Kč	15 Kč</a:t>
            </a:r>
            <a:endParaRPr lang="cs-CZ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Aritmetický průměr.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42846" y="1571612"/>
          <a:ext cx="8858310" cy="4286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6385"/>
                <a:gridCol w="1476385"/>
                <a:gridCol w="1476385"/>
                <a:gridCol w="1476385"/>
                <a:gridCol w="1476385"/>
                <a:gridCol w="1476385"/>
              </a:tblGrid>
              <a:tr h="10715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desítky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stovky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desetitisíce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statisíce</a:t>
                      </a:r>
                      <a:endParaRPr lang="cs-CZ" dirty="0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67</a:t>
                      </a:r>
                      <a:r>
                        <a:rPr lang="cs-CZ" sz="2800" b="1" baseline="0" dirty="0" smtClean="0"/>
                        <a:t> 789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45 678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7157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32</a:t>
                      </a:r>
                      <a:r>
                        <a:rPr lang="cs-CZ" sz="2800" b="1" baseline="0" dirty="0" smtClean="0"/>
                        <a:t> 567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čísla.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Narýsuj </a:t>
            </a:r>
            <a:r>
              <a:rPr lang="cs-CZ" b="1" u="sng" dirty="0"/>
              <a:t>obdélník ABCD</a:t>
            </a:r>
            <a:r>
              <a:rPr lang="cs-CZ" dirty="0"/>
              <a:t>. Délka stran je 7cm (delší strana) a 3cm (kratší strana). Narýsuj jeho úhlopříčky</a:t>
            </a:r>
            <a:r>
              <a:rPr lang="cs-CZ" dirty="0" smtClean="0"/>
              <a:t>.</a:t>
            </a:r>
          </a:p>
          <a:p>
            <a:pPr lvl="0"/>
            <a:r>
              <a:rPr lang="cs-CZ" b="1" u="sng" dirty="0" smtClean="0"/>
              <a:t>Narýsuj kružnici </a:t>
            </a:r>
            <a:r>
              <a:rPr lang="cs-CZ" dirty="0" smtClean="0"/>
              <a:t>I se středem L a poloměrem 6,5 cm. Na kružnici I vyznač bod R. Sestroj kružnici r se středem R a poloměrem 5 cm. Průsečíky kružnic I,r označ O,P. Narýsuj úsečku OP. Bodem L veď přímku a tak, aby byla rovnoběžná s úsečkou OP.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geometrie.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</a:t>
            </a:r>
            <a:r>
              <a:rPr lang="cs-CZ" smtClean="0"/>
              <a:t>vlastní tvorba autora.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139</TotalTime>
  <Words>300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 </vt:lpstr>
      <vt:lpstr>Anotace</vt:lpstr>
      <vt:lpstr>Převáděj dané údaje na jednotky.</vt:lpstr>
      <vt:lpstr>Vzájemná poloha geometr. útv.</vt:lpstr>
      <vt:lpstr>Práce ve dvojici.</vt:lpstr>
      <vt:lpstr>Aritmetický průměr.</vt:lpstr>
      <vt:lpstr>Zaokrouhli čísla.</vt:lpstr>
      <vt:lpstr>Opakování geometrie.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ZS</cp:lastModifiedBy>
  <cp:revision>15</cp:revision>
  <dcterms:created xsi:type="dcterms:W3CDTF">2013-05-27T17:14:27Z</dcterms:created>
  <dcterms:modified xsi:type="dcterms:W3CDTF">2013-05-31T07:17:46Z</dcterms:modified>
</cp:coreProperties>
</file>