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5" r:id="rId3"/>
    <p:sldId id="256" r:id="rId4"/>
    <p:sldId id="258" r:id="rId5"/>
    <p:sldId id="259" r:id="rId6"/>
    <p:sldId id="260" r:id="rId7"/>
    <p:sldId id="262" r:id="rId8"/>
    <p:sldId id="261" r:id="rId9"/>
    <p:sldId id="266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0DC33-A70D-4667-A982-8A79BBA102BC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2D73972-8144-4891-8E8B-E26F03282A3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A690DC33-A70D-4667-A982-8A79BBA102BC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A2D73972-8144-4891-8E8B-E26F03282A39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0DC33-A70D-4667-A982-8A79BBA102BC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73972-8144-4891-8E8B-E26F03282A3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0DC33-A70D-4667-A982-8A79BBA102BC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73972-8144-4891-8E8B-E26F03282A3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73972-8144-4891-8E8B-E26F03282A3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0DC33-A70D-4667-A982-8A79BBA102BC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0DC33-A70D-4667-A982-8A79BBA102BC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73972-8144-4891-8E8B-E26F03282A3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0DC33-A70D-4667-A982-8A79BBA102BC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73972-8144-4891-8E8B-E26F03282A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A690DC33-A70D-4667-A982-8A79BBA102BC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2D73972-8144-4891-8E8B-E26F03282A3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0DC33-A70D-4667-A982-8A79BBA102BC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2D73972-8144-4891-8E8B-E26F03282A3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0DC33-A70D-4667-A982-8A79BBA102BC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73972-8144-4891-8E8B-E26F03282A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0DC33-A70D-4667-A982-8A79BBA102BC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73972-8144-4891-8E8B-E26F03282A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690DC33-A70D-4667-A982-8A79BBA102BC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A2D73972-8144-4891-8E8B-E26F03282A39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BF374-7299-4B21-8BAA-8B9E1A7EF9ED}" type="datetime1">
              <a:rPr lang="cs-CZ" smtClean="0"/>
              <a:pPr/>
              <a:t>31.5.2013</a:t>
            </a:fld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28662" y="3644900"/>
            <a:ext cx="7387754" cy="1752600"/>
          </a:xfrm>
        </p:spPr>
        <p:txBody>
          <a:bodyPr rtlCol="0">
            <a:normAutofit fontScale="85000" lnSpcReduction="10000"/>
          </a:bodyPr>
          <a:lstStyle/>
          <a:p>
            <a:pPr eaLnBrk="1" hangingPunct="1"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 eaLnBrk="1" hangingPunct="1"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</a:t>
            </a:r>
            <a:r>
              <a:rPr lang="cs-CZ" i="1" dirty="0" err="1" smtClean="0">
                <a:solidFill>
                  <a:srgbClr val="FFC000"/>
                </a:solidFill>
              </a:rPr>
              <a:t>Nikol</a:t>
            </a:r>
            <a:r>
              <a:rPr lang="cs-CZ" i="1" dirty="0" smtClean="0">
                <a:solidFill>
                  <a:srgbClr val="FFC000"/>
                </a:solidFill>
              </a:rPr>
              <a:t> Charvátová</a:t>
            </a:r>
            <a:endParaRPr lang="cs-CZ" dirty="0" smtClean="0">
              <a:solidFill>
                <a:srgbClr val="FFC000"/>
              </a:solidFill>
            </a:endParaRPr>
          </a:p>
          <a:p>
            <a:pPr eaLnBrk="1" hangingPunct="1">
              <a:defRPr/>
            </a:pPr>
            <a:r>
              <a:rPr lang="cs-CZ" dirty="0" smtClean="0"/>
              <a:t>Číslo projektu: CZ.1.07/1.4.00/21.3235</a:t>
            </a:r>
          </a:p>
          <a:p>
            <a:pPr eaLnBrk="1" hangingPunct="1">
              <a:defRPr/>
            </a:pPr>
            <a:r>
              <a:rPr lang="cs-CZ" dirty="0" smtClean="0"/>
              <a:t>Název:	 VY_32_inovace_</a:t>
            </a:r>
            <a:r>
              <a:rPr lang="cs-CZ" dirty="0" smtClean="0">
                <a:solidFill>
                  <a:srgbClr val="FFC000"/>
                </a:solidFill>
              </a:rPr>
              <a:t>5B_04_Matematika pro 4. a 5. roč. ZŠ</a:t>
            </a:r>
          </a:p>
          <a:p>
            <a:pPr eaLnBrk="1" hangingPunct="1"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Písemné dělení dvojciferným dělitelem</a:t>
            </a:r>
            <a:endParaRPr lang="en-GB" dirty="0" smtClean="0">
              <a:solidFill>
                <a:srgbClr val="FFC0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843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341697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 smtClean="0"/>
              <a:t>Ve třetím a pátém cvičení žáci vyřeší slovní úlohy, dále popíší obrázky pomocí desetinných čísel. Zopakují si dle názoru v sedmém cvičení dělení dvojciferným dělitelem a zároveň pomocí zadaných příkladů si látku procvičí. Na závěr dle zadání narýsují geometrické útvary (trojúhelník, obdélník a čtverec).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lvl="0" algn="just"/>
            <a:r>
              <a:rPr lang="cs-CZ" sz="2000" b="1" i="1" dirty="0"/>
              <a:t>Tělocvična byla široká 12 m a dlouhá 2 200  cm. Po obvodu tělocvičny je potřeba položit lišty. Kolik metrů jich bude potřeba, jsou-li na dvou stranách dveře široké 3m? (Tam kde jsou dveře, nejsou zapotřebí lišty.)Kolik m bude zapotřebí parketu?</a:t>
            </a:r>
            <a:endParaRPr lang="cs-CZ" sz="2000" dirty="0"/>
          </a:p>
          <a:p>
            <a:pPr>
              <a:buNone/>
            </a:pPr>
            <a:endParaRPr lang="cs-CZ" sz="2000" dirty="0"/>
          </a:p>
          <a:p>
            <a:r>
              <a:rPr lang="cs-CZ" sz="2000" dirty="0"/>
              <a:t>Náčrt:						</a:t>
            </a:r>
          </a:p>
          <a:p>
            <a:pPr>
              <a:buNone/>
            </a:pPr>
            <a:endParaRPr lang="cs-CZ" sz="2000" dirty="0"/>
          </a:p>
          <a:p>
            <a:pPr>
              <a:buNone/>
            </a:pPr>
            <a:endParaRPr lang="cs-CZ" sz="2000" dirty="0"/>
          </a:p>
          <a:p>
            <a:r>
              <a:rPr lang="cs-CZ" sz="2000" dirty="0"/>
              <a:t>Výpočet:  </a:t>
            </a:r>
          </a:p>
          <a:p>
            <a:pPr>
              <a:buNone/>
            </a:pPr>
            <a:r>
              <a:rPr lang="cs-CZ" sz="2000" dirty="0"/>
              <a:t> </a:t>
            </a:r>
          </a:p>
          <a:p>
            <a:pPr>
              <a:buNone/>
            </a:pPr>
            <a:endParaRPr lang="cs-CZ" sz="2000" dirty="0"/>
          </a:p>
          <a:p>
            <a:r>
              <a:rPr lang="cs-CZ" sz="2000" dirty="0" err="1"/>
              <a:t>Odpoveď</a:t>
            </a:r>
            <a:r>
              <a:rPr lang="cs-CZ" sz="2000" dirty="0"/>
              <a:t>: ……………………………………………………………………………………….</a:t>
            </a:r>
          </a:p>
          <a:p>
            <a:endParaRPr lang="cs-CZ" sz="20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Vyřeš slovní úlohu a podle předlohy vypracuj ve skupině.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155575"/>
            <a:ext cx="8229600" cy="1143000"/>
          </a:xfrm>
        </p:spPr>
        <p:txBody>
          <a:bodyPr/>
          <a:lstStyle/>
          <a:p>
            <a:r>
              <a:rPr lang="cs-CZ" dirty="0" smtClean="0"/>
              <a:t>Popiš obrázek desetinným číslem: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0" y="2201863"/>
            <a:ext cx="4038600" cy="3913187"/>
          </a:xfrm>
        </p:spPr>
        <p:txBody>
          <a:bodyPr/>
          <a:lstStyle/>
          <a:p>
            <a:pPr lvl="0">
              <a:buNone/>
            </a:pPr>
            <a:endParaRPr lang="cs-CZ" dirty="0"/>
          </a:p>
          <a:p>
            <a:endParaRPr lang="cs-CZ" dirty="0"/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sz="quarter" idx="4294967295"/>
          </p:nvPr>
        </p:nvGraphicFramePr>
        <p:xfrm>
          <a:off x="500034" y="2643182"/>
          <a:ext cx="3634740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3860"/>
                <a:gridCol w="403860"/>
                <a:gridCol w="403860"/>
                <a:gridCol w="403860"/>
                <a:gridCol w="403860"/>
                <a:gridCol w="403860"/>
                <a:gridCol w="403860"/>
                <a:gridCol w="403860"/>
                <a:gridCol w="403860"/>
              </a:tblGrid>
              <a:tr h="370840">
                <a:tc>
                  <a:txBody>
                    <a:bodyPr/>
                    <a:lstStyle/>
                    <a:p>
                      <a:endParaRPr lang="cs-CZ" sz="1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1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642910" y="1420167"/>
          <a:ext cx="3333750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3375"/>
                <a:gridCol w="333375"/>
                <a:gridCol w="333375"/>
                <a:gridCol w="333375"/>
                <a:gridCol w="333375"/>
                <a:gridCol w="333375"/>
                <a:gridCol w="333375"/>
                <a:gridCol w="333375"/>
                <a:gridCol w="333375"/>
                <a:gridCol w="333375"/>
              </a:tblGrid>
              <a:tr h="2143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642910" y="1857364"/>
          <a:ext cx="64294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1471"/>
                <a:gridCol w="321471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4357686" y="2634612"/>
          <a:ext cx="3643338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43338"/>
              </a:tblGrid>
              <a:tr h="35719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/>
        </p:nvGraphicFramePr>
        <p:xfrm>
          <a:off x="4357686" y="3143248"/>
          <a:ext cx="3643338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43338"/>
              </a:tblGrid>
              <a:tr h="35719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4357686" y="3643314"/>
          <a:ext cx="3643340" cy="4422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8668"/>
                <a:gridCol w="728668"/>
                <a:gridCol w="728668"/>
                <a:gridCol w="728668"/>
                <a:gridCol w="728668"/>
              </a:tblGrid>
              <a:tr h="44227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b="1" i="1" dirty="0"/>
              <a:t>Na míse bylo 12 hrušek. Standa si z nich vzal </a:t>
            </a:r>
            <a:r>
              <a:rPr lang="cs-CZ" b="1" i="1" u="sng" dirty="0"/>
              <a:t>čtvrtinu</a:t>
            </a:r>
            <a:r>
              <a:rPr lang="cs-CZ" b="1" i="1" dirty="0"/>
              <a:t>. Kolik si jich nechal  a kolik hrušek zbylo</a:t>
            </a:r>
            <a:r>
              <a:rPr lang="cs-CZ" b="1" i="1" dirty="0" smtClean="0"/>
              <a:t>?</a:t>
            </a:r>
          </a:p>
          <a:p>
            <a:pPr lvl="0"/>
            <a:endParaRPr lang="cs-CZ" b="1" i="1" dirty="0" smtClean="0"/>
          </a:p>
          <a:p>
            <a:pPr lvl="0">
              <a:buNone/>
            </a:pPr>
            <a:endParaRPr lang="cs-CZ" dirty="0"/>
          </a:p>
          <a:p>
            <a:r>
              <a:rPr lang="cs-CZ" dirty="0"/>
              <a:t>Výpočet: ………………………………..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r>
              <a:rPr lang="cs-CZ" dirty="0" smtClean="0"/>
              <a:t>Odpověď</a:t>
            </a:r>
            <a:r>
              <a:rPr lang="cs-CZ" dirty="0"/>
              <a:t>: ...................................................................................................................................... .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Vyřeš slovní úlohu: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524000"/>
            <a:ext cx="8715436" cy="4572000"/>
          </a:xfrm>
        </p:spPr>
        <p:txBody>
          <a:bodyPr>
            <a:normAutofit/>
          </a:bodyPr>
          <a:lstStyle/>
          <a:p>
            <a:pPr lvl="0">
              <a:buNone/>
            </a:pPr>
            <a:r>
              <a:rPr lang="cs-CZ" dirty="0">
                <a:solidFill>
                  <a:schemeClr val="bg1"/>
                </a:solidFill>
              </a:rPr>
              <a:t>	</a:t>
            </a:r>
            <a:r>
              <a:rPr lang="cs-CZ" dirty="0" smtClean="0">
                <a:solidFill>
                  <a:schemeClr val="bg1"/>
                </a:solidFill>
              </a:rPr>
              <a:t>Doplň </a:t>
            </a:r>
            <a:r>
              <a:rPr lang="cs-CZ" dirty="0">
                <a:solidFill>
                  <a:schemeClr val="bg1"/>
                </a:solidFill>
              </a:rPr>
              <a:t>jednotky</a:t>
            </a:r>
            <a:r>
              <a:rPr lang="cs-CZ" dirty="0" smtClean="0">
                <a:solidFill>
                  <a:schemeClr val="bg1"/>
                </a:solidFill>
              </a:rPr>
              <a:t>:</a:t>
            </a:r>
          </a:p>
          <a:p>
            <a:pPr lvl="0">
              <a:buNone/>
            </a:pPr>
            <a:endParaRPr lang="cs-CZ" dirty="0"/>
          </a:p>
          <a:p>
            <a:r>
              <a:rPr lang="cs-CZ" dirty="0">
                <a:solidFill>
                  <a:schemeClr val="bg1"/>
                </a:solidFill>
              </a:rPr>
              <a:t>7 kg 20g = </a:t>
            </a:r>
            <a:r>
              <a:rPr lang="cs-CZ" dirty="0" smtClean="0">
                <a:solidFill>
                  <a:schemeClr val="bg1"/>
                </a:solidFill>
              </a:rPr>
              <a:t>…………… g</a:t>
            </a:r>
            <a:r>
              <a:rPr lang="cs-CZ" dirty="0" smtClean="0"/>
              <a:t>	3 </a:t>
            </a:r>
            <a:r>
              <a:rPr lang="cs-CZ" dirty="0"/>
              <a:t>h 22 min + 35 min = … h …… min	</a:t>
            </a:r>
          </a:p>
          <a:p>
            <a:r>
              <a:rPr lang="cs-CZ" dirty="0">
                <a:solidFill>
                  <a:schemeClr val="bg1"/>
                </a:solidFill>
              </a:rPr>
              <a:t>8 t 70 kg = </a:t>
            </a:r>
            <a:r>
              <a:rPr lang="cs-CZ" dirty="0" smtClean="0">
                <a:solidFill>
                  <a:schemeClr val="bg1"/>
                </a:solidFill>
              </a:rPr>
              <a:t>………… </a:t>
            </a:r>
            <a:r>
              <a:rPr lang="cs-CZ" dirty="0" err="1">
                <a:solidFill>
                  <a:schemeClr val="bg1"/>
                </a:solidFill>
              </a:rPr>
              <a:t>kg</a:t>
            </a:r>
            <a:r>
              <a:rPr lang="cs-CZ" dirty="0"/>
              <a:t>	</a:t>
            </a:r>
            <a:r>
              <a:rPr lang="cs-CZ" dirty="0" smtClean="0"/>
              <a:t>4 </a:t>
            </a:r>
            <a:r>
              <a:rPr lang="cs-CZ" dirty="0"/>
              <a:t>h 50 min – 25 min = </a:t>
            </a:r>
            <a:r>
              <a:rPr lang="cs-CZ" dirty="0" smtClean="0"/>
              <a:t>…h </a:t>
            </a:r>
            <a:r>
              <a:rPr lang="cs-CZ" dirty="0"/>
              <a:t>…….min	</a:t>
            </a:r>
          </a:p>
          <a:p>
            <a:r>
              <a:rPr lang="cs-CZ" dirty="0">
                <a:solidFill>
                  <a:schemeClr val="bg1"/>
                </a:solidFill>
              </a:rPr>
              <a:t>3 040 kg = ……. t </a:t>
            </a:r>
            <a:r>
              <a:rPr lang="cs-CZ" dirty="0" smtClean="0">
                <a:solidFill>
                  <a:schemeClr val="bg1"/>
                </a:solidFill>
              </a:rPr>
              <a:t>…kg</a:t>
            </a:r>
            <a:r>
              <a:rPr lang="cs-CZ" dirty="0"/>
              <a:t>	</a:t>
            </a:r>
            <a:r>
              <a:rPr lang="cs-CZ" dirty="0" smtClean="0"/>
              <a:t>2 </a:t>
            </a:r>
            <a:r>
              <a:rPr lang="cs-CZ" dirty="0"/>
              <a:t>h 15 min – 60 min = ….h ……min		</a:t>
            </a:r>
          </a:p>
          <a:p>
            <a:r>
              <a:rPr lang="cs-CZ" dirty="0">
                <a:solidFill>
                  <a:schemeClr val="bg1"/>
                </a:solidFill>
              </a:rPr>
              <a:t>5 460 g = ………kg </a:t>
            </a:r>
            <a:r>
              <a:rPr lang="cs-CZ" dirty="0" smtClean="0">
                <a:solidFill>
                  <a:schemeClr val="bg1"/>
                </a:solidFill>
              </a:rPr>
              <a:t>…g</a:t>
            </a:r>
            <a:r>
              <a:rPr lang="cs-CZ" dirty="0" smtClean="0"/>
              <a:t>	2 </a:t>
            </a:r>
            <a:r>
              <a:rPr lang="cs-CZ" dirty="0"/>
              <a:t>h 40 min + 35 min = …..h </a:t>
            </a:r>
            <a:r>
              <a:rPr lang="cs-CZ" dirty="0" smtClean="0"/>
              <a:t>… </a:t>
            </a:r>
            <a:r>
              <a:rPr lang="cs-CZ" dirty="0"/>
              <a:t>min	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Převáděj na dané jednotky</a:t>
            </a:r>
            <a:r>
              <a:rPr lang="cs-CZ" b="1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5048272"/>
          </a:xfrm>
        </p:spPr>
        <p:txBody>
          <a:bodyPr>
            <a:normAutofit/>
          </a:bodyPr>
          <a:lstStyle/>
          <a:p>
            <a:r>
              <a:rPr lang="cs-CZ" dirty="0" smtClean="0"/>
              <a:t>Jak na to?  Zopakuj si postup dělení.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7482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: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51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= </a:t>
            </a:r>
            <a:r>
              <a:rPr lang="cs-CZ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6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(zbytek 36)</a:t>
            </a:r>
          </a:p>
          <a:p>
            <a:pPr>
              <a:buNone/>
            </a:pP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23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8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34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2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36</a:t>
            </a:r>
          </a:p>
          <a:p>
            <a:pPr marL="457200" indent="-457200">
              <a:buAutoNum type="alphaLcParenR"/>
            </a:pP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 dělenci zatrhneme zleva číslo, které je větší než dělitel. Vydělíme 74 : 51 = 1. Zbytek je 23.</a:t>
            </a:r>
          </a:p>
          <a:p>
            <a:pPr marL="457200" indent="-457200">
              <a:buAutoNum type="alphaLcParenR"/>
            </a:pPr>
            <a:r>
              <a:rPr lang="cs-CZ" sz="2400" dirty="0" err="1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Sepíšem</a:t>
            </a:r>
            <a:r>
              <a:rPr lang="cs-CZ" sz="2400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 další číslici dělence (8). </a:t>
            </a:r>
          </a:p>
          <a:p>
            <a:pPr marL="457200" indent="-457200">
              <a:buNone/>
            </a:pPr>
            <a:r>
              <a:rPr lang="cs-CZ" sz="2400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	Vydělíme 238 : 51 = č. Zbytek je 34.</a:t>
            </a:r>
          </a:p>
          <a:p>
            <a:pPr marL="457200" indent="-457200">
              <a:buAutoNum type="alphaLcParenR"/>
            </a:pP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Sepíšeme další číslici dělence  (2). </a:t>
            </a:r>
          </a:p>
          <a:p>
            <a:pPr marL="457200" indent="-457200">
              <a:buNone/>
            </a:pP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	Vydělíme 342 : 51 = 6. Zbytek je 36.</a:t>
            </a:r>
            <a:endParaRPr lang="cs-CZ" sz="2400" dirty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Písemné dělení dvojciferným dělitelem</a:t>
            </a: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 flipV="1">
            <a:off x="1357290" y="2500306"/>
            <a:ext cx="2143140" cy="1143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25 589 : 12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= ………....	345  : 22  = ……………….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53 678 : 13  = …………	566  : 33  = ……………….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78 890  : 12 = ………….	876  : 77  = ……………….	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/>
              <a:t> 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Vypočítej a proveď zkoušku.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191016"/>
          </a:xfrm>
        </p:spPr>
        <p:txBody>
          <a:bodyPr>
            <a:normAutofit lnSpcReduction="10000"/>
          </a:bodyPr>
          <a:lstStyle/>
          <a:p>
            <a:pPr lvl="0"/>
            <a:r>
              <a:rPr lang="cs-CZ" dirty="0" smtClean="0"/>
              <a:t>Narýsuj </a:t>
            </a:r>
            <a:r>
              <a:rPr lang="cs-CZ" dirty="0"/>
              <a:t>obdélník TUVZ, který má strany  TU  = 4 cm a  UV  = 8 cm. Vyznač úhlopříčky  a jejich střed S</a:t>
            </a:r>
            <a:r>
              <a:rPr lang="cs-CZ" dirty="0" smtClean="0"/>
              <a:t>.</a:t>
            </a:r>
          </a:p>
          <a:p>
            <a:pPr lvl="0">
              <a:buNone/>
            </a:pPr>
            <a:endParaRPr lang="cs-CZ" dirty="0"/>
          </a:p>
          <a:p>
            <a:pPr>
              <a:buNone/>
            </a:pPr>
            <a:endParaRPr lang="cs-CZ" dirty="0"/>
          </a:p>
          <a:p>
            <a:pPr lvl="0"/>
            <a:r>
              <a:rPr lang="cs-CZ" dirty="0"/>
              <a:t>Narýsuj      ABC, kde strana a = 5cm, b = 5 cm, c = 5 cm. Vypočítej jeho obvod</a:t>
            </a:r>
            <a:r>
              <a:rPr lang="cs-CZ" dirty="0" smtClean="0"/>
              <a:t>.</a:t>
            </a:r>
          </a:p>
          <a:p>
            <a:pPr lvl="0"/>
            <a:endParaRPr lang="cs-CZ" dirty="0" smtClean="0"/>
          </a:p>
          <a:p>
            <a:pPr lvl="0">
              <a:buNone/>
            </a:pPr>
            <a:r>
              <a:rPr lang="cs-CZ" dirty="0"/>
              <a:t> </a:t>
            </a:r>
          </a:p>
          <a:p>
            <a:pPr lvl="0"/>
            <a:r>
              <a:rPr lang="cs-CZ" dirty="0"/>
              <a:t>Narýsuj čtverec ABCD, kde strana a = 5 cm, vypočítej obvod a obsah čtverce.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geometrie: 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 – vlastní tvorba autora.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62</TotalTime>
  <Words>278</Words>
  <Application>Microsoft Office PowerPoint</Application>
  <PresentationFormat>Předvádění na obrazovce (4:3)</PresentationFormat>
  <Paragraphs>68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Papír</vt:lpstr>
      <vt:lpstr> </vt:lpstr>
      <vt:lpstr>Anotace</vt:lpstr>
      <vt:lpstr>Vyřeš slovní úlohu a podle předlohy vypracuj ve skupině.</vt:lpstr>
      <vt:lpstr>Popiš obrázek desetinným číslem:</vt:lpstr>
      <vt:lpstr>Vyřeš slovní úlohu:</vt:lpstr>
      <vt:lpstr>Převáděj na dané jednotky.</vt:lpstr>
      <vt:lpstr>Písemné dělení dvojciferným dělitelem</vt:lpstr>
      <vt:lpstr>Vypočítej a proveď zkoušku.</vt:lpstr>
      <vt:lpstr>Opakování geometrie: 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Ladislav Charvát</dc:creator>
  <cp:lastModifiedBy>ZS</cp:lastModifiedBy>
  <cp:revision>9</cp:revision>
  <dcterms:created xsi:type="dcterms:W3CDTF">2013-05-27T15:36:47Z</dcterms:created>
  <dcterms:modified xsi:type="dcterms:W3CDTF">2013-05-31T07:27:45Z</dcterms:modified>
</cp:coreProperties>
</file>