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D2F3071-D846-4D01-9BA8-74BC14A05A47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A420D5A-D018-4ED0-AB47-4373A807C6E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D2F3071-D846-4D01-9BA8-74BC14A05A47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A420D5A-D018-4ED0-AB47-4373A807C6E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D2F3071-D846-4D01-9BA8-74BC14A05A47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A420D5A-D018-4ED0-AB47-4373A807C6E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F3071-D846-4D01-9BA8-74BC14A05A47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420D5A-D018-4ED0-AB47-4373A807C6E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F3071-D846-4D01-9BA8-74BC14A05A47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420D5A-D018-4ED0-AB47-4373A807C6E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D2F3071-D846-4D01-9BA8-74BC14A05A47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A420D5A-D018-4ED0-AB47-4373A807C6E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F3071-D846-4D01-9BA8-74BC14A05A47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420D5A-D018-4ED0-AB47-4373A807C6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D2F3071-D846-4D01-9BA8-74BC14A05A47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A420D5A-D018-4ED0-AB47-4373A807C6E8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D2F3071-D846-4D01-9BA8-74BC14A05A47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A420D5A-D018-4ED0-AB47-4373A807C6E8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F3071-D846-4D01-9BA8-74BC14A05A47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420D5A-D018-4ED0-AB47-4373A807C6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F3071-D846-4D01-9BA8-74BC14A05A47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420D5A-D018-4ED0-AB47-4373A807C6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D2F3071-D846-4D01-9BA8-74BC14A05A47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A420D5A-D018-4ED0-AB47-4373A807C6E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6BF374-7299-4B21-8BAA-8B9E1A7EF9ED}" type="datetime1">
              <a:rPr lang="cs-CZ" smtClean="0"/>
              <a:pPr/>
              <a:t>31.5.2013</a:t>
            </a:fld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28662" y="3644900"/>
            <a:ext cx="7387754" cy="1752600"/>
          </a:xfrm>
        </p:spPr>
        <p:txBody>
          <a:bodyPr rtlCol="0">
            <a:normAutofit lnSpcReduction="10000"/>
          </a:bodyPr>
          <a:lstStyle/>
          <a:p>
            <a:pPr eaLnBrk="1" hangingPunct="1"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 eaLnBrk="1" hangingPunct="1">
              <a:defRPr/>
            </a:pPr>
            <a:r>
              <a:rPr lang="cs-CZ" dirty="0" smtClean="0"/>
              <a:t>Autor: </a:t>
            </a:r>
            <a:r>
              <a:rPr lang="cs-CZ" i="1" dirty="0" smtClean="0">
                <a:solidFill>
                  <a:srgbClr val="FFC000"/>
                </a:solidFill>
              </a:rPr>
              <a:t>Mgr. </a:t>
            </a:r>
            <a:r>
              <a:rPr lang="cs-CZ" i="1" dirty="0" err="1" smtClean="0">
                <a:solidFill>
                  <a:srgbClr val="FFC000"/>
                </a:solidFill>
              </a:rPr>
              <a:t>Nikol</a:t>
            </a:r>
            <a:r>
              <a:rPr lang="cs-CZ" i="1" dirty="0" smtClean="0">
                <a:solidFill>
                  <a:srgbClr val="FFC000"/>
                </a:solidFill>
              </a:rPr>
              <a:t> Charvátová</a:t>
            </a:r>
            <a:endParaRPr lang="cs-CZ" dirty="0" smtClean="0">
              <a:solidFill>
                <a:srgbClr val="FFC000"/>
              </a:solidFill>
            </a:endParaRPr>
          </a:p>
          <a:p>
            <a:pPr eaLnBrk="1" hangingPunct="1">
              <a:defRPr/>
            </a:pPr>
            <a:r>
              <a:rPr lang="cs-CZ" dirty="0" smtClean="0"/>
              <a:t>Číslo projektu: CZ.1.07/1.4.00/21.3235</a:t>
            </a:r>
          </a:p>
          <a:p>
            <a:pPr eaLnBrk="1" hangingPunct="1">
              <a:defRPr/>
            </a:pPr>
            <a:r>
              <a:rPr lang="cs-CZ" dirty="0" smtClean="0"/>
              <a:t>Název:	 VY_32_inovace_</a:t>
            </a:r>
            <a:r>
              <a:rPr lang="cs-CZ" dirty="0" smtClean="0">
                <a:solidFill>
                  <a:srgbClr val="FFC000"/>
                </a:solidFill>
              </a:rPr>
              <a:t>5B_05_Matematika pro 4. a 5. roč. ZŠ</a:t>
            </a:r>
          </a:p>
          <a:p>
            <a:pPr eaLnBrk="1" hangingPunct="1">
              <a:defRPr/>
            </a:pPr>
            <a:r>
              <a:rPr lang="cs-CZ" dirty="0" smtClean="0"/>
              <a:t>Téma: </a:t>
            </a:r>
            <a:r>
              <a:rPr lang="cs-CZ" dirty="0" smtClean="0">
                <a:solidFill>
                  <a:srgbClr val="FFC000"/>
                </a:solidFill>
              </a:rPr>
              <a:t>Početní tvořivé úkoly</a:t>
            </a:r>
            <a:endParaRPr lang="en-GB" dirty="0" smtClean="0">
              <a:solidFill>
                <a:srgbClr val="FFC000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8436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31719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dirty="0" smtClean="0"/>
              <a:t>Žáci si zopakují pomocí logického úsudku doplnění čísel do matematických řetězců a pyramidy. Dále zopakují seřazení čísel od nejmenší hodnoty a jejich porovnání. V geometrické části dle logického úsudku najdou v obrazcích počet trojúhelníků a na závěr pracují s obdélníky.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Doplň prázdné rámečky v pyramidě.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500166" y="4643446"/>
            <a:ext cx="2071702" cy="9144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643306" y="2643182"/>
            <a:ext cx="2224838" cy="9144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71736" y="3643314"/>
            <a:ext cx="2071702" cy="9144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714876" y="3643314"/>
            <a:ext cx="2305396" cy="9144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643306" y="4643446"/>
            <a:ext cx="2071702" cy="9144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786446" y="4643446"/>
            <a:ext cx="2071702" cy="9144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4786314" y="3786190"/>
            <a:ext cx="19287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400 OOO</a:t>
            </a:r>
            <a:endParaRPr lang="cs-CZ" sz="36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857620" y="4786322"/>
            <a:ext cx="16930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350 000</a:t>
            </a:r>
            <a:endParaRPr lang="cs-CZ" sz="36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643306" y="2786058"/>
            <a:ext cx="20313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1 000 </a:t>
            </a:r>
            <a:r>
              <a:rPr lang="cs-CZ" sz="3600" b="1" dirty="0" err="1" smtClean="0"/>
              <a:t>000</a:t>
            </a:r>
            <a:endParaRPr lang="cs-CZ" sz="3600" b="1" dirty="0"/>
          </a:p>
        </p:txBody>
      </p:sp>
      <p:cxnSp>
        <p:nvCxnSpPr>
          <p:cNvPr id="20" name="Přímá spojovací šipka 19"/>
          <p:cNvCxnSpPr/>
          <p:nvPr/>
        </p:nvCxnSpPr>
        <p:spPr>
          <a:xfrm rot="5400000" flipH="1" flipV="1">
            <a:off x="3964777" y="3393281"/>
            <a:ext cx="500066" cy="42862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>
            <a:endCxn id="18" idx="2"/>
          </p:cNvCxnSpPr>
          <p:nvPr/>
        </p:nvCxnSpPr>
        <p:spPr>
          <a:xfrm rot="16200000" flipV="1">
            <a:off x="4652899" y="3438460"/>
            <a:ext cx="353801" cy="341659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 rot="5400000" flipH="1" flipV="1">
            <a:off x="2964645" y="4393413"/>
            <a:ext cx="785818" cy="7143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 rot="16200000" flipV="1">
            <a:off x="3929058" y="4429132"/>
            <a:ext cx="428628" cy="42862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 rot="5400000" flipH="1" flipV="1">
            <a:off x="5214942" y="4429132"/>
            <a:ext cx="500066" cy="35719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/>
          <p:nvPr/>
        </p:nvCxnSpPr>
        <p:spPr>
          <a:xfrm rot="16200000" flipV="1">
            <a:off x="5965041" y="4536289"/>
            <a:ext cx="571504" cy="35719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Ve kterém kraji chodí do ZŠ nejméně a nejvíce žáků? O kolik více žáků to je?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>
              <a:buNone/>
            </a:pPr>
            <a:r>
              <a:rPr lang="cs-CZ" b="1" u="sng" dirty="0" smtClean="0"/>
              <a:t>Kraj			počet žáků	 </a:t>
            </a:r>
            <a:r>
              <a:rPr lang="cs-CZ" sz="1500" dirty="0" smtClean="0"/>
              <a:t>seřaď kraje od nejmenšího čísla po největší</a:t>
            </a:r>
            <a:endParaRPr lang="cs-CZ" sz="1500" b="1" dirty="0" smtClean="0"/>
          </a:p>
          <a:p>
            <a:pPr>
              <a:buNone/>
            </a:pPr>
            <a:r>
              <a:rPr lang="cs-CZ" b="1" dirty="0" smtClean="0"/>
              <a:t>Praha		104 315	 	………….</a:t>
            </a:r>
          </a:p>
          <a:p>
            <a:pPr>
              <a:buNone/>
            </a:pPr>
            <a:r>
              <a:rPr lang="cs-CZ" b="1" dirty="0" smtClean="0"/>
              <a:t>Středočeský	105 086</a:t>
            </a:r>
            <a:r>
              <a:rPr lang="cs-CZ" b="1" dirty="0"/>
              <a:t>	</a:t>
            </a:r>
            <a:r>
              <a:rPr lang="cs-CZ" b="1" dirty="0" smtClean="0"/>
              <a:t>	………….</a:t>
            </a:r>
          </a:p>
          <a:p>
            <a:pPr>
              <a:buNone/>
            </a:pPr>
            <a:r>
              <a:rPr lang="cs-CZ" b="1" dirty="0" smtClean="0"/>
              <a:t>Jihočeský		71 515		………….</a:t>
            </a:r>
          </a:p>
          <a:p>
            <a:pPr>
              <a:buNone/>
            </a:pPr>
            <a:r>
              <a:rPr lang="cs-CZ" b="1" dirty="0" smtClean="0"/>
              <a:t>Západočeský	84 749		………….</a:t>
            </a:r>
          </a:p>
          <a:p>
            <a:pPr>
              <a:buNone/>
            </a:pPr>
            <a:r>
              <a:rPr lang="cs-CZ" b="1" dirty="0" smtClean="0"/>
              <a:t>Severočeský	118 236		………….</a:t>
            </a:r>
          </a:p>
          <a:p>
            <a:pPr>
              <a:buNone/>
            </a:pPr>
            <a:r>
              <a:rPr lang="cs-CZ" b="1" dirty="0" smtClean="0"/>
              <a:t>Východočeský	122 452		………….</a:t>
            </a:r>
          </a:p>
          <a:p>
            <a:pPr>
              <a:buNone/>
            </a:pPr>
            <a:r>
              <a:rPr lang="cs-CZ" b="1" dirty="0" smtClean="0"/>
              <a:t>Jihomoravský	208 753		………….</a:t>
            </a:r>
          </a:p>
          <a:p>
            <a:pPr>
              <a:buNone/>
            </a:pPr>
            <a:r>
              <a:rPr lang="cs-CZ" b="1" dirty="0" smtClean="0"/>
              <a:t>Severomoravský	201 549		………….</a:t>
            </a:r>
            <a:endParaRPr lang="cs-CZ" b="1" dirty="0"/>
          </a:p>
        </p:txBody>
      </p:sp>
      <p:cxnSp>
        <p:nvCxnSpPr>
          <p:cNvPr id="5" name="Přímá spojovací čára 4"/>
          <p:cNvCxnSpPr/>
          <p:nvPr/>
        </p:nvCxnSpPr>
        <p:spPr>
          <a:xfrm rot="16200000" flipH="1">
            <a:off x="1178695" y="3607595"/>
            <a:ext cx="3857652" cy="714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graf.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00034" y="2928934"/>
            <a:ext cx="1214446" cy="4286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214546" y="2928934"/>
            <a:ext cx="1214446" cy="4286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214414" y="4929198"/>
            <a:ext cx="1214446" cy="4286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86512" y="4000504"/>
            <a:ext cx="1214446" cy="4286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500694" y="4929198"/>
            <a:ext cx="1214446" cy="4286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428992" y="4929198"/>
            <a:ext cx="1214446" cy="4286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929058" y="2928934"/>
            <a:ext cx="1214446" cy="4286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643570" y="2928934"/>
            <a:ext cx="1214446" cy="4286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358082" y="2928934"/>
            <a:ext cx="1214446" cy="4286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714348" y="2928934"/>
            <a:ext cx="7617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5 000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643570" y="4929198"/>
            <a:ext cx="1143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200 000</a:t>
            </a:r>
            <a:endParaRPr lang="cs-CZ" dirty="0"/>
          </a:p>
        </p:txBody>
      </p:sp>
      <p:sp>
        <p:nvSpPr>
          <p:cNvPr id="17" name="Šipka doprava 16"/>
          <p:cNvSpPr/>
          <p:nvPr/>
        </p:nvSpPr>
        <p:spPr>
          <a:xfrm>
            <a:off x="5143504" y="3000372"/>
            <a:ext cx="500066" cy="285752"/>
          </a:xfrm>
          <a:prstGeom prst="right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prava 17"/>
          <p:cNvSpPr/>
          <p:nvPr/>
        </p:nvSpPr>
        <p:spPr>
          <a:xfrm>
            <a:off x="1714480" y="3000372"/>
            <a:ext cx="500066" cy="285752"/>
          </a:xfrm>
          <a:prstGeom prst="right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prava 18"/>
          <p:cNvSpPr/>
          <p:nvPr/>
        </p:nvSpPr>
        <p:spPr>
          <a:xfrm>
            <a:off x="3428992" y="3000372"/>
            <a:ext cx="500066" cy="285752"/>
          </a:xfrm>
          <a:prstGeom prst="right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 doprava 19"/>
          <p:cNvSpPr/>
          <p:nvPr/>
        </p:nvSpPr>
        <p:spPr>
          <a:xfrm>
            <a:off x="6858016" y="3000372"/>
            <a:ext cx="500066" cy="285752"/>
          </a:xfrm>
          <a:prstGeom prst="right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Přímá spojovací šipka 23"/>
          <p:cNvCxnSpPr>
            <a:stCxn id="12" idx="2"/>
            <a:endCxn id="7" idx="0"/>
          </p:cNvCxnSpPr>
          <p:nvPr/>
        </p:nvCxnSpPr>
        <p:spPr>
          <a:xfrm rot="5400000">
            <a:off x="7108049" y="3143248"/>
            <a:ext cx="642942" cy="107157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 rot="10800000" flipV="1">
            <a:off x="5786446" y="4429132"/>
            <a:ext cx="857256" cy="42862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Šipka doleva 28"/>
          <p:cNvSpPr/>
          <p:nvPr/>
        </p:nvSpPr>
        <p:spPr>
          <a:xfrm>
            <a:off x="2428860" y="5000636"/>
            <a:ext cx="1000132" cy="357190"/>
          </a:xfrm>
          <a:prstGeom prst="left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Šipka doleva 30"/>
          <p:cNvSpPr/>
          <p:nvPr/>
        </p:nvSpPr>
        <p:spPr>
          <a:xfrm>
            <a:off x="4643438" y="5000636"/>
            <a:ext cx="857256" cy="285752"/>
          </a:xfrm>
          <a:prstGeom prst="left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eselý obličej 31"/>
          <p:cNvSpPr/>
          <p:nvPr/>
        </p:nvSpPr>
        <p:spPr>
          <a:xfrm>
            <a:off x="714348" y="1571612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eselý obličej 32"/>
          <p:cNvSpPr/>
          <p:nvPr/>
        </p:nvSpPr>
        <p:spPr>
          <a:xfrm>
            <a:off x="2143108" y="1571612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eselý obličej 33"/>
          <p:cNvSpPr/>
          <p:nvPr/>
        </p:nvSpPr>
        <p:spPr>
          <a:xfrm>
            <a:off x="6072198" y="1571612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eselý obličej 34"/>
          <p:cNvSpPr/>
          <p:nvPr/>
        </p:nvSpPr>
        <p:spPr>
          <a:xfrm>
            <a:off x="4786314" y="1571612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Veselý obličej 35"/>
          <p:cNvSpPr/>
          <p:nvPr/>
        </p:nvSpPr>
        <p:spPr>
          <a:xfrm>
            <a:off x="3428992" y="1571612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eselý obličej 36"/>
          <p:cNvSpPr/>
          <p:nvPr/>
        </p:nvSpPr>
        <p:spPr>
          <a:xfrm>
            <a:off x="7286644" y="1571612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Vyřeš slovní úlohu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dirty="0" smtClean="0"/>
              <a:t>Rodina Bernátova chce koupit nové auto za 253 000 Kč. Mají uspořeno 98 000 Kč. Za prodej starého auta získali 62 000 Kč. Kolik si musí ještě půjčit v bance?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Výpočet: ……………………….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Odpověď: </a:t>
            </a:r>
          </a:p>
          <a:p>
            <a:pPr algn="just">
              <a:buNone/>
            </a:pPr>
            <a:r>
              <a:rPr lang="cs-CZ" dirty="0" smtClean="0"/>
              <a:t>	……………………………………………………………………………………………………………………</a:t>
            </a:r>
          </a:p>
          <a:p>
            <a:pPr algn="just"/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just"/>
            <a:r>
              <a:rPr lang="cs-CZ" sz="2400" dirty="0" smtClean="0"/>
              <a:t>Spoj čarou vyznačená města ČR tak, že budeš postupovat od města s nejmenším počtem obyvatel až k městu s největším počtem.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0" y="1600200"/>
            <a:ext cx="7467600" cy="4873625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Ústí nad Labem 97 003, Plzeň 172 402, </a:t>
            </a:r>
          </a:p>
          <a:p>
            <a:pPr>
              <a:buNone/>
            </a:pPr>
            <a:r>
              <a:rPr lang="cs-CZ" dirty="0" smtClean="0"/>
              <a:t>	Praha 1 215 771, Ostrava 326 394, Brno </a:t>
            </a:r>
          </a:p>
          <a:p>
            <a:pPr>
              <a:buNone/>
            </a:pPr>
            <a:r>
              <a:rPr lang="cs-CZ" dirty="0" smtClean="0"/>
              <a:t>	389 727, Hradec Králové 100 809    </a:t>
            </a:r>
            <a:endParaRPr lang="cs-CZ" dirty="0"/>
          </a:p>
        </p:txBody>
      </p:sp>
      <p:sp>
        <p:nvSpPr>
          <p:cNvPr id="4" name="Vývojový diagram: spojka 3"/>
          <p:cNvSpPr/>
          <p:nvPr/>
        </p:nvSpPr>
        <p:spPr>
          <a:xfrm>
            <a:off x="1571604" y="4857760"/>
            <a:ext cx="285752" cy="3143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vojový diagram: spojka 4"/>
          <p:cNvSpPr/>
          <p:nvPr/>
        </p:nvSpPr>
        <p:spPr>
          <a:xfrm>
            <a:off x="3143240" y="4786322"/>
            <a:ext cx="285752" cy="3143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spojka 5"/>
          <p:cNvSpPr/>
          <p:nvPr/>
        </p:nvSpPr>
        <p:spPr>
          <a:xfrm>
            <a:off x="5500694" y="5214950"/>
            <a:ext cx="285752" cy="3143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pojka 6"/>
          <p:cNvSpPr/>
          <p:nvPr/>
        </p:nvSpPr>
        <p:spPr>
          <a:xfrm>
            <a:off x="4286248" y="4429132"/>
            <a:ext cx="285752" cy="3143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spojka 7"/>
          <p:cNvSpPr/>
          <p:nvPr/>
        </p:nvSpPr>
        <p:spPr>
          <a:xfrm>
            <a:off x="5857884" y="3857628"/>
            <a:ext cx="285752" cy="3143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ka 8"/>
          <p:cNvSpPr/>
          <p:nvPr/>
        </p:nvSpPr>
        <p:spPr>
          <a:xfrm>
            <a:off x="2928926" y="3643314"/>
            <a:ext cx="285752" cy="3143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2143108" y="3214686"/>
            <a:ext cx="18133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Ústí nad Labem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214414" y="4429132"/>
            <a:ext cx="7617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Plzeň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786050" y="4357694"/>
            <a:ext cx="8002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Praha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429256" y="3429000"/>
            <a:ext cx="9925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Ostrava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286380" y="4786322"/>
            <a:ext cx="6719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Brno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714744" y="4000504"/>
            <a:ext cx="17748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Hradec Králové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Kolik trojúhelníků je ukrytých v obrázku?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643174" y="1857364"/>
            <a:ext cx="4214842" cy="414340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ovací čára 5"/>
          <p:cNvCxnSpPr/>
          <p:nvPr/>
        </p:nvCxnSpPr>
        <p:spPr>
          <a:xfrm rot="16200000" flipH="1">
            <a:off x="1821637" y="2678901"/>
            <a:ext cx="4143404" cy="250033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rot="5400000">
            <a:off x="3929058" y="3071810"/>
            <a:ext cx="4143404" cy="17145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10800000" flipV="1">
            <a:off x="2643174" y="1857364"/>
            <a:ext cx="4214842" cy="414340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2643174" y="1857364"/>
            <a:ext cx="2714644" cy="150019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Zruš jednu úsečku tak, aby bylo v obrázku: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0" y="1600200"/>
            <a:ext cx="7467600" cy="4873625"/>
          </a:xfrm>
        </p:spPr>
        <p:txBody>
          <a:bodyPr/>
          <a:lstStyle/>
          <a:p>
            <a:r>
              <a:rPr lang="cs-CZ" dirty="0" smtClean="0"/>
              <a:t>A) 10 obdélníků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B) 21 obdélníků</a:t>
            </a:r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28662" y="2214554"/>
            <a:ext cx="4429156" cy="57150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28662" y="3071810"/>
            <a:ext cx="4429156" cy="57150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28662" y="2786058"/>
            <a:ext cx="4429156" cy="26670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285984" y="5000636"/>
            <a:ext cx="4429156" cy="57150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285984" y="5572140"/>
            <a:ext cx="4429156" cy="28575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285984" y="5857892"/>
            <a:ext cx="4429156" cy="57150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5400000">
            <a:off x="928662" y="2928934"/>
            <a:ext cx="14287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rot="5400000">
            <a:off x="4929190" y="5715016"/>
            <a:ext cx="14287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rot="5400000">
            <a:off x="5786446" y="6000768"/>
            <a:ext cx="8572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Text – vlastní tvorba autora.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69</TotalTime>
  <Words>212</Words>
  <Application>Microsoft Office PowerPoint</Application>
  <PresentationFormat>Předvádění na obrazovce (4:3)</PresentationFormat>
  <Paragraphs>57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 </vt:lpstr>
      <vt:lpstr>Anotace</vt:lpstr>
      <vt:lpstr>Doplň prázdné rámečky v pyramidě.</vt:lpstr>
      <vt:lpstr>Ve kterém kraji chodí do ZŠ nejméně a nejvíce žáků? O kolik více žáků to je?</vt:lpstr>
      <vt:lpstr>Doplň graf.</vt:lpstr>
      <vt:lpstr>Vyřeš slovní úlohu</vt:lpstr>
      <vt:lpstr>Spoj čarou vyznačená města ČR tak, že budeš postupovat od města s nejmenším počtem obyvatel až k městu s největším počtem.</vt:lpstr>
      <vt:lpstr>Kolik trojúhelníků je ukrytých v obrázku?</vt:lpstr>
      <vt:lpstr>Zruš jednu úsečku tak, aby bylo v obrázku:</vt:lpstr>
      <vt:lpstr>Citace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Ladislav Charvát</dc:creator>
  <cp:lastModifiedBy>ZS</cp:lastModifiedBy>
  <cp:revision>10</cp:revision>
  <dcterms:created xsi:type="dcterms:W3CDTF">2013-05-28T16:23:30Z</dcterms:created>
  <dcterms:modified xsi:type="dcterms:W3CDTF">2013-05-31T07:44:18Z</dcterms:modified>
</cp:coreProperties>
</file>