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73" r:id="rId3"/>
    <p:sldId id="284" r:id="rId4"/>
    <p:sldId id="290" r:id="rId5"/>
    <p:sldId id="291" r:id="rId6"/>
    <p:sldId id="292" r:id="rId7"/>
    <p:sldId id="293" r:id="rId8"/>
    <p:sldId id="271" r:id="rId9"/>
    <p:sldId id="272" r:id="rId10"/>
    <p:sldId id="266" r:id="rId11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676" autoAdjust="0"/>
    <p:restoredTop sz="94660"/>
  </p:normalViewPr>
  <p:slideViewPr>
    <p:cSldViewPr>
      <p:cViewPr>
        <p:scale>
          <a:sx n="66" d="100"/>
          <a:sy n="66" d="100"/>
        </p:scale>
        <p:origin x="-486" y="-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31.5.2013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31.5.2013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31.5.2013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31.5.2013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31.5.2013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31.5.2013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31.5.2013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31.5.2013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31.5.2013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31.5.2013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31.5.2013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31.5.2013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NÁZEV:  </a:t>
              </a:r>
              <a:r>
                <a:rPr lang="cs-CZ" sz="1200" b="0" i="0" u="none" strike="noStrike" kern="1200" cap="none" spc="0" baseline="0" dirty="0" smtClean="0">
                  <a:uFillTx/>
                  <a:latin typeface="Calibri"/>
                </a:rPr>
                <a:t>VY_32_INOVACE_24_07</a:t>
              </a:r>
              <a:r>
                <a:rPr lang="cs-CZ" sz="1200" b="0" i="0" u="none" strike="noStrike" kern="1200" cap="none" spc="0" dirty="0" smtClean="0">
                  <a:uFillTx/>
                  <a:latin typeface="Calibri"/>
                </a:rPr>
                <a:t> </a:t>
              </a:r>
              <a:r>
                <a:rPr lang="cs-CZ" sz="1200" kern="0" dirty="0" smtClean="0">
                  <a:latin typeface="Calibri"/>
                </a:rPr>
                <a:t>Elektromagnetické jevy. Střídavý proud</a:t>
              </a:r>
              <a:r>
                <a:rPr lang="cs-CZ" sz="1200" dirty="0" smtClean="0">
                  <a:latin typeface="Calibri"/>
                </a:rPr>
                <a:t>-test</a:t>
              </a:r>
              <a:r>
                <a:rPr lang="cs-CZ" sz="1200" b="0" i="0" u="none" strike="noStrike" kern="1200" cap="none" spc="0" dirty="0" smtClean="0">
                  <a:uFillTx/>
                  <a:latin typeface="Calibri"/>
                </a:rPr>
                <a:t> </a:t>
              </a:r>
              <a:endParaRPr lang="cs-CZ" sz="1200" b="0" i="0" u="none" strike="noStrike" kern="1200" cap="none" spc="0" baseline="0" dirty="0"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: Fyzika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8. 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9.roč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561645" y="2195976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 dirty="0">
                <a:solidFill>
                  <a:srgbClr val="0000FF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>
                <a:solidFill>
                  <a:schemeClr val="tx1"/>
                </a:solidFill>
              </a:rPr>
              <a:t>Prezentace</a:t>
            </a:r>
            <a:r>
              <a:rPr lang="cs-CZ" sz="1400" dirty="0">
                <a:solidFill>
                  <a:schemeClr val="tx1"/>
                </a:solidFill>
              </a:rPr>
              <a:t> je určena pro žáky 9</a:t>
            </a:r>
            <a:r>
              <a:rPr lang="cs-CZ" sz="1400" dirty="0" smtClean="0">
                <a:solidFill>
                  <a:schemeClr val="tx1"/>
                </a:solidFill>
              </a:rPr>
              <a:t>. </a:t>
            </a:r>
            <a:r>
              <a:rPr lang="cs-CZ" sz="1400" dirty="0">
                <a:solidFill>
                  <a:schemeClr val="tx1"/>
                </a:solidFill>
              </a:rPr>
              <a:t>ročníku. </a:t>
            </a:r>
            <a:r>
              <a:rPr lang="cs-CZ" sz="1400" dirty="0" smtClean="0">
                <a:solidFill>
                  <a:schemeClr val="tx1"/>
                </a:solidFill>
              </a:rPr>
              <a:t>Slouží ke společnému zopakování učiva s využitím interaktivní tabule, nebo lze tento materiál 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použít  v tištěné podobě  jako pracovní list k samostatné práci žáků</a:t>
            </a:r>
            <a:r>
              <a:rPr lang="cs-CZ" sz="1400" dirty="0">
                <a:solidFill>
                  <a:schemeClr val="tx1"/>
                </a:solidFill>
              </a:rPr>
              <a:t>.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Autor : 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>
                <a:solidFill>
                  <a:schemeClr val="tx1"/>
                </a:solidFill>
              </a:rPr>
              <a:t>Jiří Toman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Jazyk : čeština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Očekávaný výstup : žáci </a:t>
            </a:r>
            <a:r>
              <a:rPr lang="cs-CZ" sz="1400" dirty="0" smtClean="0">
                <a:solidFill>
                  <a:schemeClr val="tx1"/>
                </a:solidFill>
              </a:rPr>
              <a:t>si zopakují formou testu učivo na téma  ELEKTROMAGNETICKÉ JEVY,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                               STŘÍDAVÝ PROUD</a:t>
            </a:r>
            <a:r>
              <a:rPr lang="cs-CZ" sz="1400" dirty="0" smtClean="0">
                <a:solidFill>
                  <a:srgbClr val="FF0000"/>
                </a:solidFill>
              </a:rPr>
              <a:t>.                            </a:t>
            </a:r>
            <a:endParaRPr lang="cs-CZ" sz="1400" dirty="0">
              <a:solidFill>
                <a:srgbClr val="FF0000"/>
              </a:solidFill>
            </a:endParaRP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Speciální </a:t>
            </a:r>
            <a:r>
              <a:rPr lang="cs-CZ" sz="1400" dirty="0">
                <a:solidFill>
                  <a:schemeClr val="tx1"/>
                </a:solidFill>
              </a:rPr>
              <a:t>potřeby : </a:t>
            </a:r>
            <a:r>
              <a:rPr lang="cs-CZ" sz="1400" dirty="0" smtClean="0">
                <a:solidFill>
                  <a:schemeClr val="tx1"/>
                </a:solidFill>
              </a:rPr>
              <a:t>kalkulátor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Druh učebního materiálu : prezentace </a:t>
            </a:r>
            <a:r>
              <a:rPr lang="cs-CZ" sz="1400" dirty="0" smtClean="0">
                <a:solidFill>
                  <a:schemeClr val="tx1"/>
                </a:solidFill>
              </a:rPr>
              <a:t>- test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Cílová skupina : žák</a:t>
            </a: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Stupeň </a:t>
            </a:r>
            <a:r>
              <a:rPr lang="cs-CZ" sz="1400" dirty="0">
                <a:solidFill>
                  <a:schemeClr val="tx1"/>
                </a:solidFill>
              </a:rPr>
              <a:t>a typ vzdělávání : základní vzdělávání 2. stupeň 1</a:t>
            </a:r>
            <a:r>
              <a:rPr lang="cs-CZ" sz="1400" dirty="0" smtClean="0">
                <a:solidFill>
                  <a:schemeClr val="tx1"/>
                </a:solidFill>
              </a:rPr>
              <a:t>.období</a:t>
            </a:r>
            <a:r>
              <a:rPr lang="cs-CZ" sz="1400" dirty="0">
                <a:solidFill>
                  <a:schemeClr val="tx1"/>
                </a:solidFill>
              </a:rPr>
              <a:t>, věková skupina : </a:t>
            </a:r>
            <a:r>
              <a:rPr lang="cs-CZ" sz="1400" dirty="0" smtClean="0">
                <a:solidFill>
                  <a:schemeClr val="tx1"/>
                </a:solidFill>
              </a:rPr>
              <a:t>14 - 15 let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Žáci reagovali  </a:t>
            </a:r>
            <a:r>
              <a:rPr lang="cs-CZ" sz="1400" dirty="0" smtClean="0">
                <a:solidFill>
                  <a:schemeClr val="tx1"/>
                </a:solidFill>
              </a:rPr>
              <a:t>na zadané otázky a </a:t>
            </a:r>
            <a:r>
              <a:rPr lang="cs-CZ" sz="1400" dirty="0">
                <a:solidFill>
                  <a:schemeClr val="tx1"/>
                </a:solidFill>
              </a:rPr>
              <a:t>pracovali dle </a:t>
            </a:r>
            <a:r>
              <a:rPr lang="cs-CZ" sz="1400" dirty="0" smtClean="0">
                <a:solidFill>
                  <a:schemeClr val="tx1"/>
                </a:solidFill>
              </a:rPr>
              <a:t>očekávání</a:t>
            </a:r>
            <a:r>
              <a:rPr lang="cs-CZ" sz="1400" dirty="0" smtClean="0">
                <a:solidFill>
                  <a:srgbClr val="FF0000"/>
                </a:solidFill>
              </a:rPr>
              <a:t>.</a:t>
            </a:r>
            <a:endParaRPr lang="cs-CZ" sz="1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55337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Elektromagnetické jevy, test – List 1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 Nabídka odpovědí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1.       </a:t>
            </a:r>
            <a:r>
              <a:rPr lang="cs-CZ" sz="2000" dirty="0" smtClean="0">
                <a:latin typeface="Calibri"/>
              </a:rPr>
              <a:t>Cívkou prochází proud ve směru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na straně L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šipek. Kde je severní pól cívky ?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na straně K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C  </a:t>
            </a:r>
            <a:r>
              <a:rPr lang="cs-CZ" sz="2000" dirty="0" smtClean="0">
                <a:latin typeface="Calibri"/>
              </a:rPr>
              <a:t>na straně M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         D  </a:t>
            </a:r>
            <a:r>
              <a:rPr lang="cs-CZ" sz="2000" dirty="0" smtClean="0">
                <a:latin typeface="Calibri"/>
              </a:rPr>
              <a:t>na straně F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2.       </a:t>
            </a:r>
            <a:r>
              <a:rPr lang="cs-CZ" sz="2000" dirty="0" smtClean="0">
                <a:latin typeface="Calibri"/>
              </a:rPr>
              <a:t>K cívce se přibližujeme tyčovým  </a:t>
            </a:r>
            <a:r>
              <a:rPr lang="cs-CZ" sz="2000" b="1" dirty="0" smtClean="0">
                <a:latin typeface="Calibri"/>
              </a:rPr>
              <a:t>                 A  </a:t>
            </a:r>
            <a:r>
              <a:rPr lang="cs-CZ" sz="2000" dirty="0" smtClean="0">
                <a:latin typeface="Calibri"/>
              </a:rPr>
              <a:t>počtu závitů cívky  </a:t>
            </a:r>
            <a:r>
              <a:rPr lang="cs-CZ" sz="2000" b="1" dirty="0" smtClean="0">
                <a:latin typeface="Calibri"/>
              </a:rPr>
              <a:t>                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  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magnetem podle  obrázku. Velikost            </a:t>
            </a:r>
            <a:r>
              <a:rPr lang="cs-CZ" sz="2000" b="1" dirty="0" smtClean="0">
                <a:latin typeface="Calibri"/>
              </a:rPr>
              <a:t>B  </a:t>
            </a:r>
            <a:r>
              <a:rPr lang="cs-CZ" sz="2000" dirty="0" smtClean="0">
                <a:latin typeface="Calibri"/>
              </a:rPr>
              <a:t>na tom, zda magnet je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indukovaného proudu nezávisí na :                 silný nebo slabý                                           </a:t>
            </a:r>
            <a:r>
              <a:rPr lang="cs-CZ" sz="2000" b="1" dirty="0" smtClean="0">
                <a:latin typeface="Calibri"/>
              </a:rPr>
              <a:t>         </a:t>
            </a:r>
            <a:r>
              <a:rPr lang="cs-CZ" sz="2000" dirty="0" smtClean="0">
                <a:latin typeface="Calibri"/>
              </a:rPr>
              <a:t>                  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C  </a:t>
            </a:r>
            <a:r>
              <a:rPr lang="cs-CZ" sz="2000" dirty="0" smtClean="0">
                <a:latin typeface="Calibri"/>
              </a:rPr>
              <a:t>rychlosti pohybu magnetu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</a:t>
            </a:r>
            <a:r>
              <a:rPr lang="cs-CZ" sz="2000" dirty="0" smtClean="0">
                <a:latin typeface="Calibri"/>
              </a:rPr>
              <a:t>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  </a:t>
            </a:r>
            <a:r>
              <a:rPr lang="cs-CZ" sz="2000" dirty="0" smtClean="0">
                <a:latin typeface="Calibri"/>
              </a:rPr>
              <a:t>citlivosti miliampérmetru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3" name="Skupina 42"/>
          <p:cNvGrpSpPr/>
          <p:nvPr/>
        </p:nvGrpSpPr>
        <p:grpSpPr>
          <a:xfrm>
            <a:off x="1084076" y="2033986"/>
            <a:ext cx="2539572" cy="1827062"/>
            <a:chOff x="1534010" y="1990444"/>
            <a:chExt cx="2539572" cy="1827062"/>
          </a:xfrm>
        </p:grpSpPr>
        <p:sp>
          <p:nvSpPr>
            <p:cNvPr id="92" name="Oblouk 91"/>
            <p:cNvSpPr/>
            <p:nvPr/>
          </p:nvSpPr>
          <p:spPr>
            <a:xfrm flipV="1">
              <a:off x="2507176" y="2924944"/>
              <a:ext cx="216024" cy="310365"/>
            </a:xfrm>
            <a:prstGeom prst="arc">
              <a:avLst>
                <a:gd name="adj1" fmla="val 12376628"/>
                <a:gd name="adj2" fmla="val 20241773"/>
              </a:avLst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Oblouk 92"/>
            <p:cNvSpPr/>
            <p:nvPr/>
          </p:nvSpPr>
          <p:spPr>
            <a:xfrm flipV="1">
              <a:off x="2137072" y="2934403"/>
              <a:ext cx="216024" cy="310365"/>
            </a:xfrm>
            <a:prstGeom prst="arc">
              <a:avLst>
                <a:gd name="adj1" fmla="val 12376628"/>
                <a:gd name="adj2" fmla="val 20241773"/>
              </a:avLst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Oblouk 93"/>
            <p:cNvSpPr/>
            <p:nvPr/>
          </p:nvSpPr>
          <p:spPr>
            <a:xfrm flipV="1">
              <a:off x="2872274" y="2923258"/>
              <a:ext cx="216024" cy="310365"/>
            </a:xfrm>
            <a:prstGeom prst="arc">
              <a:avLst>
                <a:gd name="adj1" fmla="val 12376628"/>
                <a:gd name="adj2" fmla="val 20241773"/>
              </a:avLst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0" name="Skupina 39"/>
            <p:cNvGrpSpPr/>
            <p:nvPr/>
          </p:nvGrpSpPr>
          <p:grpSpPr>
            <a:xfrm>
              <a:off x="1534010" y="1990444"/>
              <a:ext cx="2539572" cy="1827062"/>
              <a:chOff x="1534010" y="1990444"/>
              <a:chExt cx="2539572" cy="1827062"/>
            </a:xfrm>
          </p:grpSpPr>
          <p:sp>
            <p:nvSpPr>
              <p:cNvPr id="90" name="Oblouk 89"/>
              <p:cNvSpPr/>
              <p:nvPr/>
            </p:nvSpPr>
            <p:spPr>
              <a:xfrm>
                <a:off x="2952903" y="2309253"/>
                <a:ext cx="216024" cy="310365"/>
              </a:xfrm>
              <a:prstGeom prst="arc">
                <a:avLst>
                  <a:gd name="adj1" fmla="val 12376628"/>
                  <a:gd name="adj2" fmla="val 20241773"/>
                </a:avLst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39" name="Skupina 38"/>
              <p:cNvGrpSpPr/>
              <p:nvPr/>
            </p:nvGrpSpPr>
            <p:grpSpPr>
              <a:xfrm>
                <a:off x="1534010" y="1990444"/>
                <a:ext cx="2539572" cy="1827062"/>
                <a:chOff x="1534010" y="1990444"/>
                <a:chExt cx="2539572" cy="1827062"/>
              </a:xfrm>
            </p:grpSpPr>
            <p:sp>
              <p:nvSpPr>
                <p:cNvPr id="9" name="Obdélník 8"/>
                <p:cNvSpPr/>
                <p:nvPr/>
              </p:nvSpPr>
              <p:spPr>
                <a:xfrm>
                  <a:off x="1835696" y="2420888"/>
                  <a:ext cx="1944216" cy="720080"/>
                </a:xfrm>
                <a:prstGeom prst="rect">
                  <a:avLst/>
                </a:pr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grpSp>
              <p:nvGrpSpPr>
                <p:cNvPr id="244" name="Skupina 243"/>
                <p:cNvGrpSpPr/>
                <p:nvPr/>
              </p:nvGrpSpPr>
              <p:grpSpPr>
                <a:xfrm>
                  <a:off x="2007616" y="2420888"/>
                  <a:ext cx="231661" cy="720080"/>
                  <a:chOff x="2007616" y="2420888"/>
                  <a:chExt cx="231661" cy="720080"/>
                </a:xfrm>
              </p:grpSpPr>
              <p:cxnSp>
                <p:nvCxnSpPr>
                  <p:cNvPr id="12" name="Přímá spojnice 11"/>
                  <p:cNvCxnSpPr/>
                  <p:nvPr/>
                </p:nvCxnSpPr>
                <p:spPr>
                  <a:xfrm flipV="1">
                    <a:off x="2007616" y="2420888"/>
                    <a:ext cx="231661" cy="72008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4" name="Přímá spojnice 13"/>
                  <p:cNvCxnSpPr/>
                  <p:nvPr/>
                </p:nvCxnSpPr>
                <p:spPr>
                  <a:xfrm flipH="1">
                    <a:off x="2007616" y="2679330"/>
                    <a:ext cx="144858" cy="202072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0" name="Přímá spojnice 19"/>
                  <p:cNvCxnSpPr/>
                  <p:nvPr/>
                </p:nvCxnSpPr>
                <p:spPr>
                  <a:xfrm flipH="1">
                    <a:off x="2152474" y="2686587"/>
                    <a:ext cx="14514" cy="310365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76" name="Skupina 75"/>
                <p:cNvGrpSpPr/>
                <p:nvPr/>
              </p:nvGrpSpPr>
              <p:grpSpPr>
                <a:xfrm>
                  <a:off x="2348698" y="2413634"/>
                  <a:ext cx="231661" cy="720080"/>
                  <a:chOff x="2007616" y="2420888"/>
                  <a:chExt cx="231661" cy="720080"/>
                </a:xfrm>
              </p:grpSpPr>
              <p:cxnSp>
                <p:nvCxnSpPr>
                  <p:cNvPr id="77" name="Přímá spojnice 76"/>
                  <p:cNvCxnSpPr/>
                  <p:nvPr/>
                </p:nvCxnSpPr>
                <p:spPr>
                  <a:xfrm flipV="1">
                    <a:off x="2007616" y="2420888"/>
                    <a:ext cx="231661" cy="72008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78" name="Přímá spojnice 77"/>
                  <p:cNvCxnSpPr/>
                  <p:nvPr/>
                </p:nvCxnSpPr>
                <p:spPr>
                  <a:xfrm flipH="1">
                    <a:off x="2007616" y="2679330"/>
                    <a:ext cx="144858" cy="202072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79" name="Přímá spojnice 78"/>
                  <p:cNvCxnSpPr/>
                  <p:nvPr/>
                </p:nvCxnSpPr>
                <p:spPr>
                  <a:xfrm flipH="1">
                    <a:off x="2152474" y="2686587"/>
                    <a:ext cx="14514" cy="310365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80" name="Skupina 79"/>
                <p:cNvGrpSpPr/>
                <p:nvPr/>
              </p:nvGrpSpPr>
              <p:grpSpPr>
                <a:xfrm>
                  <a:off x="2733322" y="2406380"/>
                  <a:ext cx="231661" cy="720080"/>
                  <a:chOff x="2007616" y="2420888"/>
                  <a:chExt cx="231661" cy="720080"/>
                </a:xfrm>
              </p:grpSpPr>
              <p:cxnSp>
                <p:nvCxnSpPr>
                  <p:cNvPr id="81" name="Přímá spojnice 80"/>
                  <p:cNvCxnSpPr/>
                  <p:nvPr/>
                </p:nvCxnSpPr>
                <p:spPr>
                  <a:xfrm flipV="1">
                    <a:off x="2007616" y="2420888"/>
                    <a:ext cx="231661" cy="72008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82" name="Přímá spojnice 81"/>
                  <p:cNvCxnSpPr/>
                  <p:nvPr/>
                </p:nvCxnSpPr>
                <p:spPr>
                  <a:xfrm flipH="1">
                    <a:off x="2007616" y="2679330"/>
                    <a:ext cx="144858" cy="202072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83" name="Přímá spojnice 82"/>
                  <p:cNvCxnSpPr/>
                  <p:nvPr/>
                </p:nvCxnSpPr>
                <p:spPr>
                  <a:xfrm flipH="1">
                    <a:off x="2152474" y="2686587"/>
                    <a:ext cx="14514" cy="310365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84" name="Skupina 83"/>
                <p:cNvGrpSpPr/>
                <p:nvPr/>
              </p:nvGrpSpPr>
              <p:grpSpPr>
                <a:xfrm>
                  <a:off x="3089984" y="2408066"/>
                  <a:ext cx="231661" cy="720080"/>
                  <a:chOff x="2007616" y="2420888"/>
                  <a:chExt cx="231661" cy="720080"/>
                </a:xfrm>
              </p:grpSpPr>
              <p:cxnSp>
                <p:nvCxnSpPr>
                  <p:cNvPr id="85" name="Přímá spojnice 84"/>
                  <p:cNvCxnSpPr/>
                  <p:nvPr/>
                </p:nvCxnSpPr>
                <p:spPr>
                  <a:xfrm flipV="1">
                    <a:off x="2007616" y="2420888"/>
                    <a:ext cx="231661" cy="72008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86" name="Přímá spojnice 85"/>
                  <p:cNvCxnSpPr/>
                  <p:nvPr/>
                </p:nvCxnSpPr>
                <p:spPr>
                  <a:xfrm flipH="1">
                    <a:off x="2007616" y="2679330"/>
                    <a:ext cx="144858" cy="202072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87" name="Přímá spojnice 86"/>
                  <p:cNvCxnSpPr/>
                  <p:nvPr/>
                </p:nvCxnSpPr>
                <p:spPr>
                  <a:xfrm flipH="1">
                    <a:off x="2152474" y="2686587"/>
                    <a:ext cx="14514" cy="310365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245" name="Oblouk 244"/>
                <p:cNvSpPr/>
                <p:nvPr/>
              </p:nvSpPr>
              <p:spPr>
                <a:xfrm>
                  <a:off x="2241711" y="2309247"/>
                  <a:ext cx="216024" cy="310365"/>
                </a:xfrm>
                <a:prstGeom prst="arc">
                  <a:avLst>
                    <a:gd name="adj1" fmla="val 12376628"/>
                    <a:gd name="adj2" fmla="val 20241773"/>
                  </a:avLst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9" name="Oblouk 88"/>
                <p:cNvSpPr/>
                <p:nvPr/>
              </p:nvSpPr>
              <p:spPr>
                <a:xfrm>
                  <a:off x="2582793" y="2301993"/>
                  <a:ext cx="216024" cy="310365"/>
                </a:xfrm>
                <a:prstGeom prst="arc">
                  <a:avLst>
                    <a:gd name="adj1" fmla="val 12376628"/>
                    <a:gd name="adj2" fmla="val 20241773"/>
                  </a:avLst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1" name="Oblouk 90"/>
                <p:cNvSpPr/>
                <p:nvPr/>
              </p:nvSpPr>
              <p:spPr>
                <a:xfrm>
                  <a:off x="3323013" y="2301999"/>
                  <a:ext cx="216024" cy="310365"/>
                </a:xfrm>
                <a:prstGeom prst="arc">
                  <a:avLst>
                    <a:gd name="adj1" fmla="val 12376628"/>
                    <a:gd name="adj2" fmla="val 20241773"/>
                  </a:avLst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grpSp>
              <p:nvGrpSpPr>
                <p:cNvPr id="33" name="Skupina 32"/>
                <p:cNvGrpSpPr/>
                <p:nvPr/>
              </p:nvGrpSpPr>
              <p:grpSpPr>
                <a:xfrm>
                  <a:off x="2007616" y="3499341"/>
                  <a:ext cx="1531421" cy="318165"/>
                  <a:chOff x="2007616" y="3586425"/>
                  <a:chExt cx="1531421" cy="318165"/>
                </a:xfrm>
              </p:grpSpPr>
              <p:grpSp>
                <p:nvGrpSpPr>
                  <p:cNvPr id="8" name="Skupina 7"/>
                  <p:cNvGrpSpPr/>
                  <p:nvPr/>
                </p:nvGrpSpPr>
                <p:grpSpPr>
                  <a:xfrm>
                    <a:off x="2511970" y="3586425"/>
                    <a:ext cx="456097" cy="318165"/>
                    <a:chOff x="2221690" y="2822803"/>
                    <a:chExt cx="456097" cy="318165"/>
                  </a:xfrm>
                </p:grpSpPr>
                <p:cxnSp>
                  <p:nvCxnSpPr>
                    <p:cNvPr id="172" name="Přímá spojnice 171"/>
                    <p:cNvCxnSpPr/>
                    <p:nvPr/>
                  </p:nvCxnSpPr>
                  <p:spPr>
                    <a:xfrm flipH="1">
                      <a:off x="2221690" y="2901628"/>
                      <a:ext cx="157061" cy="0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grpSp>
                  <p:nvGrpSpPr>
                    <p:cNvPr id="5" name="Skupina 4"/>
                    <p:cNvGrpSpPr/>
                    <p:nvPr/>
                  </p:nvGrpSpPr>
                  <p:grpSpPr>
                    <a:xfrm>
                      <a:off x="2247377" y="2822803"/>
                      <a:ext cx="430410" cy="318165"/>
                      <a:chOff x="2247377" y="2703596"/>
                      <a:chExt cx="430410" cy="318165"/>
                    </a:xfrm>
                  </p:grpSpPr>
                  <p:sp>
                    <p:nvSpPr>
                      <p:cNvPr id="147" name="Ovál 146"/>
                      <p:cNvSpPr/>
                      <p:nvPr/>
                    </p:nvSpPr>
                    <p:spPr>
                      <a:xfrm flipH="1">
                        <a:off x="2538694" y="2913749"/>
                        <a:ext cx="108012" cy="108012"/>
                      </a:xfrm>
                      <a:prstGeom prst="ellipse">
                        <a:avLst/>
                      </a:prstGeom>
                      <a:solidFill>
                        <a:schemeClr val="bg1"/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  <p:sp>
                    <p:nvSpPr>
                      <p:cNvPr id="150" name="Ovál 149"/>
                      <p:cNvSpPr/>
                      <p:nvPr/>
                    </p:nvSpPr>
                    <p:spPr>
                      <a:xfrm flipH="1">
                        <a:off x="2247377" y="2913749"/>
                        <a:ext cx="108012" cy="108012"/>
                      </a:xfrm>
                      <a:prstGeom prst="ellipse">
                        <a:avLst/>
                      </a:prstGeom>
                      <a:solidFill>
                        <a:schemeClr val="bg1"/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  <p:grpSp>
                    <p:nvGrpSpPr>
                      <p:cNvPr id="7" name="Skupina 6"/>
                      <p:cNvGrpSpPr/>
                      <p:nvPr/>
                    </p:nvGrpSpPr>
                    <p:grpSpPr>
                      <a:xfrm flipH="1">
                        <a:off x="2300220" y="2703596"/>
                        <a:ext cx="377567" cy="166611"/>
                        <a:chOff x="5995831" y="1426471"/>
                        <a:chExt cx="377567" cy="166611"/>
                      </a:xfrm>
                    </p:grpSpPr>
                    <p:cxnSp>
                      <p:nvCxnSpPr>
                        <p:cNvPr id="180" name="Přímá spojnice 179"/>
                        <p:cNvCxnSpPr/>
                        <p:nvPr/>
                      </p:nvCxnSpPr>
                      <p:spPr>
                        <a:xfrm>
                          <a:off x="5995831" y="1513460"/>
                          <a:ext cx="125649" cy="0"/>
                        </a:xfrm>
                        <a:prstGeom prst="line">
                          <a:avLst/>
                        </a:prstGeom>
                        <a:ln w="12700">
                          <a:solidFill>
                            <a:schemeClr val="tx1"/>
                          </a:solidFill>
                        </a:ln>
                      </p:spPr>
                      <p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p:style>
                    </p:cxnSp>
                    <p:cxnSp>
                      <p:nvCxnSpPr>
                        <p:cNvPr id="183" name="Přímá spojnice 182"/>
                        <p:cNvCxnSpPr/>
                        <p:nvPr/>
                      </p:nvCxnSpPr>
                      <p:spPr>
                        <a:xfrm>
                          <a:off x="6373398" y="1426471"/>
                          <a:ext cx="0" cy="166611"/>
                        </a:xfrm>
                        <a:prstGeom prst="line">
                          <a:avLst/>
                        </a:prstGeom>
                        <a:ln w="12700">
                          <a:solidFill>
                            <a:schemeClr val="tx1"/>
                          </a:solidFill>
                        </a:ln>
                      </p:spPr>
                      <p:style>
                        <a:lnRef idx="1">
                          <a:schemeClr val="accent1"/>
                        </a:lnRef>
                        <a:fillRef idx="0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tx1"/>
                        </a:fontRef>
                      </p:style>
                    </p:cxnSp>
                  </p:grpSp>
                </p:grpSp>
              </p:grpSp>
              <p:cxnSp>
                <p:nvCxnSpPr>
                  <p:cNvPr id="249" name="Přímá spojnice 248"/>
                  <p:cNvCxnSpPr>
                    <a:stCxn id="150" idx="6"/>
                  </p:cNvCxnSpPr>
                  <p:nvPr/>
                </p:nvCxnSpPr>
                <p:spPr>
                  <a:xfrm flipH="1">
                    <a:off x="2007616" y="3850584"/>
                    <a:ext cx="530041" cy="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54" name="Přímá spojnice 253"/>
                  <p:cNvCxnSpPr>
                    <a:stCxn id="147" idx="2"/>
                  </p:cNvCxnSpPr>
                  <p:nvPr/>
                </p:nvCxnSpPr>
                <p:spPr>
                  <a:xfrm>
                    <a:off x="2936986" y="3850584"/>
                    <a:ext cx="602051" cy="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32" name="TextovéPole 31"/>
                <p:cNvSpPr txBox="1"/>
                <p:nvPr/>
              </p:nvSpPr>
              <p:spPr>
                <a:xfrm>
                  <a:off x="2721431" y="1990444"/>
                  <a:ext cx="409086" cy="40011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b="1" dirty="0"/>
                    <a:t>M</a:t>
                  </a:r>
                </a:p>
              </p:txBody>
            </p:sp>
            <p:sp>
              <p:nvSpPr>
                <p:cNvPr id="105" name="TextovéPole 104"/>
                <p:cNvSpPr txBox="1"/>
                <p:nvPr/>
              </p:nvSpPr>
              <p:spPr>
                <a:xfrm>
                  <a:off x="2619268" y="3186315"/>
                  <a:ext cx="301686" cy="40011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b="1" dirty="0" smtClean="0"/>
                    <a:t>F</a:t>
                  </a:r>
                  <a:endParaRPr lang="cs-CZ" sz="2000" b="1" dirty="0"/>
                </a:p>
              </p:txBody>
            </p:sp>
            <p:sp>
              <p:nvSpPr>
                <p:cNvPr id="106" name="TextovéPole 105"/>
                <p:cNvSpPr txBox="1"/>
                <p:nvPr/>
              </p:nvSpPr>
              <p:spPr>
                <a:xfrm>
                  <a:off x="3779912" y="2564904"/>
                  <a:ext cx="293670" cy="40011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b="1" dirty="0"/>
                    <a:t>L</a:t>
                  </a:r>
                </a:p>
              </p:txBody>
            </p:sp>
            <p:sp>
              <p:nvSpPr>
                <p:cNvPr id="107" name="TextovéPole 106"/>
                <p:cNvSpPr txBox="1"/>
                <p:nvPr/>
              </p:nvSpPr>
              <p:spPr>
                <a:xfrm>
                  <a:off x="1534010" y="2564904"/>
                  <a:ext cx="325730" cy="40011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b="1" dirty="0"/>
                    <a:t>K</a:t>
                  </a:r>
                </a:p>
              </p:txBody>
            </p:sp>
            <p:cxnSp>
              <p:nvCxnSpPr>
                <p:cNvPr id="36" name="Přímá spojnice 35"/>
                <p:cNvCxnSpPr/>
                <p:nvPr/>
              </p:nvCxnSpPr>
              <p:spPr>
                <a:xfrm flipV="1">
                  <a:off x="3539037" y="3133714"/>
                  <a:ext cx="0" cy="629786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1" name="Přímá spojnice 110"/>
                <p:cNvCxnSpPr/>
                <p:nvPr/>
              </p:nvCxnSpPr>
              <p:spPr>
                <a:xfrm flipV="1">
                  <a:off x="2008740" y="3126460"/>
                  <a:ext cx="0" cy="629786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15" name="Skupina 14"/>
          <p:cNvGrpSpPr/>
          <p:nvPr/>
        </p:nvGrpSpPr>
        <p:grpSpPr>
          <a:xfrm>
            <a:off x="825165" y="5050876"/>
            <a:ext cx="3923706" cy="1554097"/>
            <a:chOff x="825165" y="5050876"/>
            <a:chExt cx="3923706" cy="1554097"/>
          </a:xfrm>
        </p:grpSpPr>
        <p:sp>
          <p:nvSpPr>
            <p:cNvPr id="117" name="Oblouk 116"/>
            <p:cNvSpPr/>
            <p:nvPr/>
          </p:nvSpPr>
          <p:spPr>
            <a:xfrm flipV="1">
              <a:off x="3476135" y="5673827"/>
              <a:ext cx="216024" cy="310365"/>
            </a:xfrm>
            <a:prstGeom prst="arc">
              <a:avLst>
                <a:gd name="adj1" fmla="val 12376628"/>
                <a:gd name="adj2" fmla="val 20241773"/>
              </a:avLst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9" name="Oblouk 118"/>
            <p:cNvSpPr/>
            <p:nvPr/>
          </p:nvSpPr>
          <p:spPr>
            <a:xfrm flipV="1">
              <a:off x="3841233" y="5672141"/>
              <a:ext cx="216024" cy="310365"/>
            </a:xfrm>
            <a:prstGeom prst="arc">
              <a:avLst>
                <a:gd name="adj1" fmla="val 12376628"/>
                <a:gd name="adj2" fmla="val 20241773"/>
              </a:avLst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3" name="Skupina 12"/>
            <p:cNvGrpSpPr/>
            <p:nvPr/>
          </p:nvGrpSpPr>
          <p:grpSpPr>
            <a:xfrm>
              <a:off x="825165" y="5050876"/>
              <a:ext cx="3923706" cy="1554097"/>
              <a:chOff x="825165" y="5050876"/>
              <a:chExt cx="3923706" cy="1554097"/>
            </a:xfrm>
          </p:grpSpPr>
          <p:sp>
            <p:nvSpPr>
              <p:cNvPr id="118" name="Oblouk 117"/>
              <p:cNvSpPr/>
              <p:nvPr/>
            </p:nvSpPr>
            <p:spPr>
              <a:xfrm flipV="1">
                <a:off x="3106031" y="5683286"/>
                <a:ext cx="216024" cy="310365"/>
              </a:xfrm>
              <a:prstGeom prst="arc">
                <a:avLst>
                  <a:gd name="adj1" fmla="val 12376628"/>
                  <a:gd name="adj2" fmla="val 20241773"/>
                </a:avLst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1" name="Oblouk 120"/>
              <p:cNvSpPr/>
              <p:nvPr/>
            </p:nvSpPr>
            <p:spPr>
              <a:xfrm>
                <a:off x="3921862" y="5058136"/>
                <a:ext cx="216024" cy="310365"/>
              </a:xfrm>
              <a:prstGeom prst="arc">
                <a:avLst>
                  <a:gd name="adj1" fmla="val 12376628"/>
                  <a:gd name="adj2" fmla="val 20241773"/>
                </a:avLst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3" name="Obdélník 122"/>
              <p:cNvSpPr/>
              <p:nvPr/>
            </p:nvSpPr>
            <p:spPr>
              <a:xfrm>
                <a:off x="2804655" y="5169771"/>
                <a:ext cx="1944216" cy="720080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24" name="Skupina 123"/>
              <p:cNvGrpSpPr/>
              <p:nvPr/>
            </p:nvGrpSpPr>
            <p:grpSpPr>
              <a:xfrm>
                <a:off x="2976575" y="5169771"/>
                <a:ext cx="231661" cy="720080"/>
                <a:chOff x="2007616" y="2420888"/>
                <a:chExt cx="231661" cy="720080"/>
              </a:xfrm>
            </p:grpSpPr>
            <p:cxnSp>
              <p:nvCxnSpPr>
                <p:cNvPr id="159" name="Přímá spojnice 158"/>
                <p:cNvCxnSpPr/>
                <p:nvPr/>
              </p:nvCxnSpPr>
              <p:spPr>
                <a:xfrm flipV="1">
                  <a:off x="2007616" y="2420888"/>
                  <a:ext cx="231661" cy="72008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60" name="Přímá spojnice 159"/>
                <p:cNvCxnSpPr/>
                <p:nvPr/>
              </p:nvCxnSpPr>
              <p:spPr>
                <a:xfrm flipH="1">
                  <a:off x="2007616" y="2679330"/>
                  <a:ext cx="144858" cy="202072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61" name="Přímá spojnice 160"/>
                <p:cNvCxnSpPr/>
                <p:nvPr/>
              </p:nvCxnSpPr>
              <p:spPr>
                <a:xfrm flipH="1">
                  <a:off x="2152474" y="2686587"/>
                  <a:ext cx="14514" cy="310365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25" name="Skupina 124"/>
              <p:cNvGrpSpPr/>
              <p:nvPr/>
            </p:nvGrpSpPr>
            <p:grpSpPr>
              <a:xfrm>
                <a:off x="3317657" y="5162517"/>
                <a:ext cx="231661" cy="720080"/>
                <a:chOff x="2007616" y="2420888"/>
                <a:chExt cx="231661" cy="720080"/>
              </a:xfrm>
            </p:grpSpPr>
            <p:cxnSp>
              <p:nvCxnSpPr>
                <p:cNvPr id="156" name="Přímá spojnice 155"/>
                <p:cNvCxnSpPr/>
                <p:nvPr/>
              </p:nvCxnSpPr>
              <p:spPr>
                <a:xfrm flipV="1">
                  <a:off x="2007616" y="2420888"/>
                  <a:ext cx="231661" cy="72008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7" name="Přímá spojnice 156"/>
                <p:cNvCxnSpPr/>
                <p:nvPr/>
              </p:nvCxnSpPr>
              <p:spPr>
                <a:xfrm flipH="1">
                  <a:off x="2007616" y="2679330"/>
                  <a:ext cx="144858" cy="202072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8" name="Přímá spojnice 157"/>
                <p:cNvCxnSpPr/>
                <p:nvPr/>
              </p:nvCxnSpPr>
              <p:spPr>
                <a:xfrm flipH="1">
                  <a:off x="2152474" y="2686587"/>
                  <a:ext cx="14514" cy="310365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26" name="Skupina 125"/>
              <p:cNvGrpSpPr/>
              <p:nvPr/>
            </p:nvGrpSpPr>
            <p:grpSpPr>
              <a:xfrm>
                <a:off x="3702281" y="5155263"/>
                <a:ext cx="231661" cy="720080"/>
                <a:chOff x="2007616" y="2420888"/>
                <a:chExt cx="231661" cy="720080"/>
              </a:xfrm>
            </p:grpSpPr>
            <p:cxnSp>
              <p:nvCxnSpPr>
                <p:cNvPr id="153" name="Přímá spojnice 152"/>
                <p:cNvCxnSpPr/>
                <p:nvPr/>
              </p:nvCxnSpPr>
              <p:spPr>
                <a:xfrm flipV="1">
                  <a:off x="2007616" y="2420888"/>
                  <a:ext cx="231661" cy="72008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4" name="Přímá spojnice 153"/>
                <p:cNvCxnSpPr/>
                <p:nvPr/>
              </p:nvCxnSpPr>
              <p:spPr>
                <a:xfrm flipH="1">
                  <a:off x="2007616" y="2679330"/>
                  <a:ext cx="144858" cy="202072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5" name="Přímá spojnice 154"/>
                <p:cNvCxnSpPr/>
                <p:nvPr/>
              </p:nvCxnSpPr>
              <p:spPr>
                <a:xfrm flipH="1">
                  <a:off x="2152474" y="2686587"/>
                  <a:ext cx="14514" cy="310365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27" name="Skupina 126"/>
              <p:cNvGrpSpPr/>
              <p:nvPr/>
            </p:nvGrpSpPr>
            <p:grpSpPr>
              <a:xfrm>
                <a:off x="4058943" y="5156949"/>
                <a:ext cx="231661" cy="720080"/>
                <a:chOff x="2007616" y="2420888"/>
                <a:chExt cx="231661" cy="720080"/>
              </a:xfrm>
            </p:grpSpPr>
            <p:cxnSp>
              <p:nvCxnSpPr>
                <p:cNvPr id="149" name="Přímá spojnice 148"/>
                <p:cNvCxnSpPr/>
                <p:nvPr/>
              </p:nvCxnSpPr>
              <p:spPr>
                <a:xfrm flipV="1">
                  <a:off x="2007616" y="2420888"/>
                  <a:ext cx="231661" cy="72008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1" name="Přímá spojnice 150"/>
                <p:cNvCxnSpPr/>
                <p:nvPr/>
              </p:nvCxnSpPr>
              <p:spPr>
                <a:xfrm flipH="1">
                  <a:off x="2007616" y="2679330"/>
                  <a:ext cx="144858" cy="202072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2" name="Přímá spojnice 151"/>
                <p:cNvCxnSpPr/>
                <p:nvPr/>
              </p:nvCxnSpPr>
              <p:spPr>
                <a:xfrm flipH="1">
                  <a:off x="2152474" y="2686587"/>
                  <a:ext cx="14514" cy="310365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28" name="Oblouk 127"/>
              <p:cNvSpPr/>
              <p:nvPr/>
            </p:nvSpPr>
            <p:spPr>
              <a:xfrm>
                <a:off x="3210670" y="5058130"/>
                <a:ext cx="216024" cy="310365"/>
              </a:xfrm>
              <a:prstGeom prst="arc">
                <a:avLst>
                  <a:gd name="adj1" fmla="val 12376628"/>
                  <a:gd name="adj2" fmla="val 20241773"/>
                </a:avLst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9" name="Oblouk 128"/>
              <p:cNvSpPr/>
              <p:nvPr/>
            </p:nvSpPr>
            <p:spPr>
              <a:xfrm>
                <a:off x="3551752" y="5050876"/>
                <a:ext cx="216024" cy="310365"/>
              </a:xfrm>
              <a:prstGeom prst="arc">
                <a:avLst>
                  <a:gd name="adj1" fmla="val 12376628"/>
                  <a:gd name="adj2" fmla="val 20241773"/>
                </a:avLst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0" name="Oblouk 129"/>
              <p:cNvSpPr/>
              <p:nvPr/>
            </p:nvSpPr>
            <p:spPr>
              <a:xfrm>
                <a:off x="4291972" y="5050882"/>
                <a:ext cx="216024" cy="310365"/>
              </a:xfrm>
              <a:prstGeom prst="arc">
                <a:avLst>
                  <a:gd name="adj1" fmla="val 12376628"/>
                  <a:gd name="adj2" fmla="val 20241773"/>
                </a:avLst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37" name="Přímá spojnice 136"/>
              <p:cNvCxnSpPr/>
              <p:nvPr/>
            </p:nvCxnSpPr>
            <p:spPr>
              <a:xfrm flipV="1">
                <a:off x="2976575" y="5875344"/>
                <a:ext cx="1124" cy="50598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1" name="Skupina 10"/>
              <p:cNvGrpSpPr/>
              <p:nvPr/>
            </p:nvGrpSpPr>
            <p:grpSpPr>
              <a:xfrm>
                <a:off x="825165" y="5429782"/>
                <a:ext cx="1578696" cy="608741"/>
                <a:chOff x="825165" y="5429782"/>
                <a:chExt cx="1578696" cy="608741"/>
              </a:xfrm>
            </p:grpSpPr>
            <p:sp>
              <p:nvSpPr>
                <p:cNvPr id="132" name="TextovéPole 131"/>
                <p:cNvSpPr txBox="1"/>
                <p:nvPr/>
              </p:nvSpPr>
              <p:spPr>
                <a:xfrm>
                  <a:off x="2050879" y="5638413"/>
                  <a:ext cx="352982" cy="40011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b="1" dirty="0"/>
                    <a:t>N</a:t>
                  </a:r>
                </a:p>
              </p:txBody>
            </p:sp>
            <p:sp>
              <p:nvSpPr>
                <p:cNvPr id="135" name="TextovéPole 134"/>
                <p:cNvSpPr txBox="1"/>
                <p:nvPr/>
              </p:nvSpPr>
              <p:spPr>
                <a:xfrm>
                  <a:off x="825165" y="5630285"/>
                  <a:ext cx="306494" cy="40011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b="1" dirty="0"/>
                    <a:t>S</a:t>
                  </a:r>
                </a:p>
              </p:txBody>
            </p:sp>
            <p:grpSp>
              <p:nvGrpSpPr>
                <p:cNvPr id="10" name="Skupina 9"/>
                <p:cNvGrpSpPr/>
                <p:nvPr/>
              </p:nvGrpSpPr>
              <p:grpSpPr>
                <a:xfrm>
                  <a:off x="988030" y="5429782"/>
                  <a:ext cx="1332147" cy="247849"/>
                  <a:chOff x="755576" y="5328295"/>
                  <a:chExt cx="1332147" cy="247849"/>
                </a:xfrm>
              </p:grpSpPr>
              <p:sp>
                <p:nvSpPr>
                  <p:cNvPr id="4" name="Obdélník 3"/>
                  <p:cNvSpPr/>
                  <p:nvPr/>
                </p:nvSpPr>
                <p:spPr>
                  <a:xfrm>
                    <a:off x="755576" y="5328295"/>
                    <a:ext cx="1033767" cy="247849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6" name="Obdélník 5"/>
                  <p:cNvSpPr/>
                  <p:nvPr/>
                </p:nvSpPr>
                <p:spPr>
                  <a:xfrm>
                    <a:off x="1789343" y="5328295"/>
                    <a:ext cx="298380" cy="247849"/>
                  </a:xfrm>
                  <a:prstGeom prst="rect">
                    <a:avLst/>
                  </a:prstGeom>
                  <a:solidFill>
                    <a:srgbClr val="FF000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</p:grpSp>
          <p:cxnSp>
            <p:nvCxnSpPr>
              <p:cNvPr id="102" name="Přímá spojnice 101"/>
              <p:cNvCxnSpPr/>
              <p:nvPr/>
            </p:nvCxnSpPr>
            <p:spPr>
              <a:xfrm flipV="1">
                <a:off x="4496761" y="5891500"/>
                <a:ext cx="1124" cy="50598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2" name="Skupina 21"/>
              <p:cNvGrpSpPr/>
              <p:nvPr/>
            </p:nvGrpSpPr>
            <p:grpSpPr>
              <a:xfrm>
                <a:off x="3469772" y="6189995"/>
                <a:ext cx="576064" cy="414978"/>
                <a:chOff x="6516216" y="5852520"/>
                <a:chExt cx="576064" cy="414978"/>
              </a:xfrm>
            </p:grpSpPr>
            <p:sp>
              <p:nvSpPr>
                <p:cNvPr id="19" name="TextovéPole 18"/>
                <p:cNvSpPr txBox="1"/>
                <p:nvPr/>
              </p:nvSpPr>
              <p:spPr>
                <a:xfrm>
                  <a:off x="6516216" y="5875343"/>
                  <a:ext cx="576064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/>
                    <a:t>mA</a:t>
                  </a:r>
                  <a:endParaRPr lang="cs-CZ" dirty="0"/>
                </a:p>
              </p:txBody>
            </p:sp>
            <p:sp>
              <p:nvSpPr>
                <p:cNvPr id="21" name="Ovál 20"/>
                <p:cNvSpPr/>
                <p:nvPr/>
              </p:nvSpPr>
              <p:spPr>
                <a:xfrm>
                  <a:off x="6516216" y="5852520"/>
                  <a:ext cx="504056" cy="414978"/>
                </a:xfrm>
                <a:prstGeom prst="ellipse">
                  <a:avLst/>
                </a:pr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225" name="Přímá spojnice 224"/>
              <p:cNvCxnSpPr>
                <a:stCxn id="21" idx="6"/>
              </p:cNvCxnSpPr>
              <p:nvPr/>
            </p:nvCxnSpPr>
            <p:spPr>
              <a:xfrm>
                <a:off x="3973828" y="6397484"/>
                <a:ext cx="524057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0" name="Přímá spojnice 229"/>
              <p:cNvCxnSpPr>
                <a:stCxn id="21" idx="2"/>
              </p:cNvCxnSpPr>
              <p:nvPr/>
            </p:nvCxnSpPr>
            <p:spPr>
              <a:xfrm flipH="1" flipV="1">
                <a:off x="2976575" y="6381328"/>
                <a:ext cx="493197" cy="16156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24728085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Elektromagnetické jevy, test – List 2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 Nabídka odpovědí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>
                <a:latin typeface="Calibri"/>
              </a:rPr>
              <a:t>3</a:t>
            </a:r>
            <a:r>
              <a:rPr lang="cs-CZ" sz="2000" b="1" dirty="0" smtClean="0">
                <a:latin typeface="Calibri"/>
              </a:rPr>
              <a:t>.       </a:t>
            </a:r>
            <a:r>
              <a:rPr lang="cs-CZ" sz="2000" dirty="0" smtClean="0">
                <a:latin typeface="Calibri"/>
              </a:rPr>
              <a:t>Podle obrázku v úloze 2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vyber správné označení                      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pólů cívky a směru tohoto</a:t>
            </a:r>
            <a:r>
              <a:rPr lang="cs-CZ" sz="2000" b="1" dirty="0" smtClean="0">
                <a:latin typeface="Calibri"/>
              </a:rPr>
              <a:t>                                    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proudu v závitech cívky.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4.    </a:t>
            </a:r>
            <a:r>
              <a:rPr lang="cs-CZ" sz="2000" dirty="0" smtClean="0">
                <a:latin typeface="Calibri"/>
              </a:rPr>
              <a:t>Na pružině je zavěšen magnet           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střídavě odpuzovat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nad dutinou cívky podle                                                    a přitahovat    </a:t>
            </a:r>
            <a:r>
              <a:rPr lang="cs-CZ" sz="2000" b="1" dirty="0" smtClean="0">
                <a:latin typeface="Calibri"/>
              </a:rPr>
              <a:t>         </a:t>
            </a:r>
            <a:r>
              <a:rPr lang="cs-CZ" sz="2000" dirty="0" smtClean="0">
                <a:latin typeface="Calibri"/>
              </a:rPr>
              <a:t>                  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</a:t>
            </a:r>
            <a:r>
              <a:rPr lang="cs-CZ" sz="2000" dirty="0" smtClean="0">
                <a:latin typeface="Calibri"/>
              </a:rPr>
              <a:t>obrázku</a:t>
            </a:r>
            <a:r>
              <a:rPr lang="cs-CZ" sz="2000" b="1" dirty="0" smtClean="0">
                <a:latin typeface="Calibri"/>
              </a:rPr>
              <a:t> . </a:t>
            </a:r>
            <a:r>
              <a:rPr lang="cs-CZ" sz="2000" dirty="0" smtClean="0">
                <a:latin typeface="Calibri"/>
              </a:rPr>
              <a:t>Magnet se bude                                           </a:t>
            </a:r>
            <a:r>
              <a:rPr lang="cs-CZ" sz="2000" b="1" dirty="0" smtClean="0">
                <a:latin typeface="Calibri"/>
              </a:rPr>
              <a:t>B  </a:t>
            </a:r>
            <a:r>
              <a:rPr lang="cs-CZ" sz="2000" dirty="0" smtClean="0">
                <a:latin typeface="Calibri"/>
              </a:rPr>
              <a:t>přitahovat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vzhledem k cívce                                                           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 smtClean="0">
                <a:latin typeface="Calibri"/>
              </a:rPr>
              <a:t>odpuzovat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     </a:t>
            </a:r>
            <a:r>
              <a:rPr lang="cs-CZ" sz="1800" b="1" dirty="0" smtClean="0">
                <a:latin typeface="Calibri"/>
              </a:rPr>
              <a:t> D  </a:t>
            </a:r>
            <a:r>
              <a:rPr lang="cs-CZ" sz="1800" dirty="0" smtClean="0">
                <a:latin typeface="Calibri"/>
              </a:rPr>
              <a:t>zůstane v klidu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Skupina 3"/>
          <p:cNvGrpSpPr/>
          <p:nvPr/>
        </p:nvGrpSpPr>
        <p:grpSpPr>
          <a:xfrm>
            <a:off x="4250184" y="1353596"/>
            <a:ext cx="2229698" cy="1181156"/>
            <a:chOff x="5222622" y="1527764"/>
            <a:chExt cx="2229698" cy="1181156"/>
          </a:xfrm>
        </p:grpSpPr>
        <p:grpSp>
          <p:nvGrpSpPr>
            <p:cNvPr id="17" name="Skupina 16"/>
            <p:cNvGrpSpPr/>
            <p:nvPr/>
          </p:nvGrpSpPr>
          <p:grpSpPr>
            <a:xfrm>
              <a:off x="5222622" y="1732771"/>
              <a:ext cx="2229698" cy="976149"/>
              <a:chOff x="1044542" y="2714077"/>
              <a:chExt cx="2229698" cy="976149"/>
            </a:xfrm>
          </p:grpSpPr>
          <p:sp>
            <p:nvSpPr>
              <p:cNvPr id="106" name="TextovéPole 105"/>
              <p:cNvSpPr txBox="1"/>
              <p:nvPr/>
            </p:nvSpPr>
            <p:spPr>
              <a:xfrm>
                <a:off x="2967746" y="2720661"/>
                <a:ext cx="30649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/>
                  <a:t>S</a:t>
                </a:r>
              </a:p>
            </p:txBody>
          </p:sp>
          <p:sp>
            <p:nvSpPr>
              <p:cNvPr id="107" name="TextovéPole 106"/>
              <p:cNvSpPr txBox="1"/>
              <p:nvPr/>
            </p:nvSpPr>
            <p:spPr>
              <a:xfrm>
                <a:off x="1044542" y="2714077"/>
                <a:ext cx="352982" cy="3637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/>
                  <a:t>N</a:t>
                </a:r>
              </a:p>
            </p:txBody>
          </p:sp>
          <p:grpSp>
            <p:nvGrpSpPr>
              <p:cNvPr id="16" name="Skupina 15"/>
              <p:cNvGrpSpPr/>
              <p:nvPr/>
            </p:nvGrpSpPr>
            <p:grpSpPr>
              <a:xfrm>
                <a:off x="1389770" y="2882913"/>
                <a:ext cx="1595329" cy="807313"/>
                <a:chOff x="1389770" y="2882913"/>
                <a:chExt cx="1944216" cy="1139360"/>
              </a:xfrm>
            </p:grpSpPr>
            <p:sp>
              <p:nvSpPr>
                <p:cNvPr id="92" name="Oblouk 91"/>
                <p:cNvSpPr/>
                <p:nvPr/>
              </p:nvSpPr>
              <p:spPr>
                <a:xfrm flipV="1">
                  <a:off x="2061250" y="3505864"/>
                  <a:ext cx="216024" cy="310365"/>
                </a:xfrm>
                <a:prstGeom prst="arc">
                  <a:avLst>
                    <a:gd name="adj1" fmla="val 12376628"/>
                    <a:gd name="adj2" fmla="val 20241773"/>
                  </a:avLst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3" name="Oblouk 92"/>
                <p:cNvSpPr/>
                <p:nvPr/>
              </p:nvSpPr>
              <p:spPr>
                <a:xfrm flipV="1">
                  <a:off x="1691146" y="3515323"/>
                  <a:ext cx="216024" cy="310365"/>
                </a:xfrm>
                <a:prstGeom prst="arc">
                  <a:avLst>
                    <a:gd name="adj1" fmla="val 12376628"/>
                    <a:gd name="adj2" fmla="val 20241773"/>
                  </a:avLst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4" name="Oblouk 93"/>
                <p:cNvSpPr/>
                <p:nvPr/>
              </p:nvSpPr>
              <p:spPr>
                <a:xfrm flipV="1">
                  <a:off x="2426348" y="3504178"/>
                  <a:ext cx="216024" cy="310365"/>
                </a:xfrm>
                <a:prstGeom prst="arc">
                  <a:avLst>
                    <a:gd name="adj1" fmla="val 12376628"/>
                    <a:gd name="adj2" fmla="val 20241773"/>
                  </a:avLst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0" name="Oblouk 89"/>
                <p:cNvSpPr/>
                <p:nvPr/>
              </p:nvSpPr>
              <p:spPr>
                <a:xfrm>
                  <a:off x="2506977" y="2890173"/>
                  <a:ext cx="216024" cy="310365"/>
                </a:xfrm>
                <a:prstGeom prst="arc">
                  <a:avLst>
                    <a:gd name="adj1" fmla="val 12376628"/>
                    <a:gd name="adj2" fmla="val 20241773"/>
                  </a:avLst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" name="Obdélník 8"/>
                <p:cNvSpPr/>
                <p:nvPr/>
              </p:nvSpPr>
              <p:spPr>
                <a:xfrm>
                  <a:off x="1389770" y="3001808"/>
                  <a:ext cx="1944216" cy="720080"/>
                </a:xfrm>
                <a:prstGeom prst="rect">
                  <a:avLst/>
                </a:pr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grpSp>
              <p:nvGrpSpPr>
                <p:cNvPr id="244" name="Skupina 243"/>
                <p:cNvGrpSpPr/>
                <p:nvPr/>
              </p:nvGrpSpPr>
              <p:grpSpPr>
                <a:xfrm>
                  <a:off x="1561690" y="3001808"/>
                  <a:ext cx="231661" cy="720080"/>
                  <a:chOff x="2007616" y="2420888"/>
                  <a:chExt cx="231661" cy="720080"/>
                </a:xfrm>
              </p:grpSpPr>
              <p:cxnSp>
                <p:nvCxnSpPr>
                  <p:cNvPr id="12" name="Přímá spojnice 11"/>
                  <p:cNvCxnSpPr/>
                  <p:nvPr/>
                </p:nvCxnSpPr>
                <p:spPr>
                  <a:xfrm flipV="1">
                    <a:off x="2007616" y="2420888"/>
                    <a:ext cx="231661" cy="72008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4" name="Přímá spojnice 13"/>
                  <p:cNvCxnSpPr/>
                  <p:nvPr/>
                </p:nvCxnSpPr>
                <p:spPr>
                  <a:xfrm flipH="1">
                    <a:off x="2007616" y="2679330"/>
                    <a:ext cx="144858" cy="202072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0" name="Přímá spojnice 19"/>
                  <p:cNvCxnSpPr/>
                  <p:nvPr/>
                </p:nvCxnSpPr>
                <p:spPr>
                  <a:xfrm flipH="1">
                    <a:off x="2152474" y="2686587"/>
                    <a:ext cx="14514" cy="310365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76" name="Skupina 75"/>
                <p:cNvGrpSpPr/>
                <p:nvPr/>
              </p:nvGrpSpPr>
              <p:grpSpPr>
                <a:xfrm>
                  <a:off x="1902772" y="2994554"/>
                  <a:ext cx="231661" cy="720080"/>
                  <a:chOff x="2007616" y="2420888"/>
                  <a:chExt cx="231661" cy="720080"/>
                </a:xfrm>
              </p:grpSpPr>
              <p:cxnSp>
                <p:nvCxnSpPr>
                  <p:cNvPr id="77" name="Přímá spojnice 76"/>
                  <p:cNvCxnSpPr/>
                  <p:nvPr/>
                </p:nvCxnSpPr>
                <p:spPr>
                  <a:xfrm flipV="1">
                    <a:off x="2007616" y="2420888"/>
                    <a:ext cx="231661" cy="72008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78" name="Přímá spojnice 77"/>
                  <p:cNvCxnSpPr/>
                  <p:nvPr/>
                </p:nvCxnSpPr>
                <p:spPr>
                  <a:xfrm flipH="1">
                    <a:off x="2007616" y="2679330"/>
                    <a:ext cx="144858" cy="202072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79" name="Přímá spojnice 78"/>
                  <p:cNvCxnSpPr/>
                  <p:nvPr/>
                </p:nvCxnSpPr>
                <p:spPr>
                  <a:xfrm flipH="1">
                    <a:off x="2152474" y="2686587"/>
                    <a:ext cx="14514" cy="310365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80" name="Skupina 79"/>
                <p:cNvGrpSpPr/>
                <p:nvPr/>
              </p:nvGrpSpPr>
              <p:grpSpPr>
                <a:xfrm>
                  <a:off x="2287396" y="2987300"/>
                  <a:ext cx="231661" cy="720080"/>
                  <a:chOff x="2007616" y="2420888"/>
                  <a:chExt cx="231661" cy="720080"/>
                </a:xfrm>
              </p:grpSpPr>
              <p:cxnSp>
                <p:nvCxnSpPr>
                  <p:cNvPr id="81" name="Přímá spojnice 80"/>
                  <p:cNvCxnSpPr/>
                  <p:nvPr/>
                </p:nvCxnSpPr>
                <p:spPr>
                  <a:xfrm flipV="1">
                    <a:off x="2007616" y="2420888"/>
                    <a:ext cx="231661" cy="72008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82" name="Přímá spojnice 81"/>
                  <p:cNvCxnSpPr/>
                  <p:nvPr/>
                </p:nvCxnSpPr>
                <p:spPr>
                  <a:xfrm flipH="1">
                    <a:off x="2007616" y="2679330"/>
                    <a:ext cx="144858" cy="202072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83" name="Přímá spojnice 82"/>
                  <p:cNvCxnSpPr/>
                  <p:nvPr/>
                </p:nvCxnSpPr>
                <p:spPr>
                  <a:xfrm flipH="1">
                    <a:off x="2152474" y="2686587"/>
                    <a:ext cx="14514" cy="310365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84" name="Skupina 83"/>
                <p:cNvGrpSpPr/>
                <p:nvPr/>
              </p:nvGrpSpPr>
              <p:grpSpPr>
                <a:xfrm>
                  <a:off x="2644058" y="2988986"/>
                  <a:ext cx="231661" cy="720080"/>
                  <a:chOff x="2007616" y="2420888"/>
                  <a:chExt cx="231661" cy="720080"/>
                </a:xfrm>
              </p:grpSpPr>
              <p:cxnSp>
                <p:nvCxnSpPr>
                  <p:cNvPr id="85" name="Přímá spojnice 84"/>
                  <p:cNvCxnSpPr/>
                  <p:nvPr/>
                </p:nvCxnSpPr>
                <p:spPr>
                  <a:xfrm flipV="1">
                    <a:off x="2007616" y="2420888"/>
                    <a:ext cx="231661" cy="72008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86" name="Přímá spojnice 85"/>
                  <p:cNvCxnSpPr/>
                  <p:nvPr/>
                </p:nvCxnSpPr>
                <p:spPr>
                  <a:xfrm flipH="1">
                    <a:off x="2007616" y="2679330"/>
                    <a:ext cx="144858" cy="202072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87" name="Přímá spojnice 86"/>
                  <p:cNvCxnSpPr/>
                  <p:nvPr/>
                </p:nvCxnSpPr>
                <p:spPr>
                  <a:xfrm flipH="1">
                    <a:off x="2152474" y="2686587"/>
                    <a:ext cx="14514" cy="310365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245" name="Oblouk 244"/>
                <p:cNvSpPr/>
                <p:nvPr/>
              </p:nvSpPr>
              <p:spPr>
                <a:xfrm>
                  <a:off x="1795785" y="2890167"/>
                  <a:ext cx="216024" cy="310365"/>
                </a:xfrm>
                <a:prstGeom prst="arc">
                  <a:avLst>
                    <a:gd name="adj1" fmla="val 12376628"/>
                    <a:gd name="adj2" fmla="val 20241773"/>
                  </a:avLst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9" name="Oblouk 88"/>
                <p:cNvSpPr/>
                <p:nvPr/>
              </p:nvSpPr>
              <p:spPr>
                <a:xfrm>
                  <a:off x="2136867" y="2882913"/>
                  <a:ext cx="216024" cy="310365"/>
                </a:xfrm>
                <a:prstGeom prst="arc">
                  <a:avLst>
                    <a:gd name="adj1" fmla="val 12376628"/>
                    <a:gd name="adj2" fmla="val 20241773"/>
                  </a:avLst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1" name="Oblouk 90"/>
                <p:cNvSpPr/>
                <p:nvPr/>
              </p:nvSpPr>
              <p:spPr>
                <a:xfrm>
                  <a:off x="2877087" y="2882919"/>
                  <a:ext cx="216024" cy="310365"/>
                </a:xfrm>
                <a:prstGeom prst="arc">
                  <a:avLst>
                    <a:gd name="adj1" fmla="val 12376628"/>
                    <a:gd name="adj2" fmla="val 20241773"/>
                  </a:avLst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36" name="Přímá spojnice 35"/>
                <p:cNvCxnSpPr/>
                <p:nvPr/>
              </p:nvCxnSpPr>
              <p:spPr>
                <a:xfrm flipV="1">
                  <a:off x="3093111" y="3714634"/>
                  <a:ext cx="0" cy="307639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1" name="Přímá spojnice 110"/>
                <p:cNvCxnSpPr/>
                <p:nvPr/>
              </p:nvCxnSpPr>
              <p:spPr>
                <a:xfrm flipV="1">
                  <a:off x="1562814" y="3707380"/>
                  <a:ext cx="0" cy="314893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98" name="TextovéPole 97"/>
            <p:cNvSpPr txBox="1"/>
            <p:nvPr/>
          </p:nvSpPr>
          <p:spPr>
            <a:xfrm>
              <a:off x="6176058" y="1527764"/>
              <a:ext cx="34015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/>
                <a:t>A</a:t>
              </a: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6464394" y="2474845"/>
            <a:ext cx="2276186" cy="1152855"/>
            <a:chOff x="6711132" y="2866723"/>
            <a:chExt cx="2276186" cy="1152855"/>
          </a:xfrm>
        </p:grpSpPr>
        <p:sp>
          <p:nvSpPr>
            <p:cNvPr id="95" name="TextovéPole 94"/>
            <p:cNvSpPr txBox="1"/>
            <p:nvPr/>
          </p:nvSpPr>
          <p:spPr>
            <a:xfrm>
              <a:off x="7724250" y="2866723"/>
              <a:ext cx="34657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/>
                <a:t>D</a:t>
              </a:r>
            </a:p>
          </p:txBody>
        </p:sp>
        <p:sp>
          <p:nvSpPr>
            <p:cNvPr id="100" name="TextovéPole 99"/>
            <p:cNvSpPr txBox="1"/>
            <p:nvPr/>
          </p:nvSpPr>
          <p:spPr>
            <a:xfrm>
              <a:off x="8634336" y="3050013"/>
              <a:ext cx="352982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/>
                <a:t>N</a:t>
              </a:r>
            </a:p>
          </p:txBody>
        </p:sp>
        <p:sp>
          <p:nvSpPr>
            <p:cNvPr id="101" name="TextovéPole 100"/>
            <p:cNvSpPr txBox="1"/>
            <p:nvPr/>
          </p:nvSpPr>
          <p:spPr>
            <a:xfrm>
              <a:off x="6711132" y="3043429"/>
              <a:ext cx="30649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/>
                <a:t>S</a:t>
              </a:r>
            </a:p>
          </p:txBody>
        </p:sp>
        <p:grpSp>
          <p:nvGrpSpPr>
            <p:cNvPr id="103" name="Skupina 102"/>
            <p:cNvGrpSpPr/>
            <p:nvPr/>
          </p:nvGrpSpPr>
          <p:grpSpPr>
            <a:xfrm>
              <a:off x="7056360" y="3212265"/>
              <a:ext cx="1595329" cy="807313"/>
              <a:chOff x="1389770" y="2882913"/>
              <a:chExt cx="1944216" cy="1139360"/>
            </a:xfrm>
          </p:grpSpPr>
          <p:sp>
            <p:nvSpPr>
              <p:cNvPr id="104" name="Oblouk 103"/>
              <p:cNvSpPr/>
              <p:nvPr/>
            </p:nvSpPr>
            <p:spPr>
              <a:xfrm flipV="1">
                <a:off x="2061250" y="3505864"/>
                <a:ext cx="216024" cy="310365"/>
              </a:xfrm>
              <a:prstGeom prst="arc">
                <a:avLst>
                  <a:gd name="adj1" fmla="val 12376628"/>
                  <a:gd name="adj2" fmla="val 20241773"/>
                </a:avLst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8" name="Oblouk 107"/>
              <p:cNvSpPr/>
              <p:nvPr/>
            </p:nvSpPr>
            <p:spPr>
              <a:xfrm flipV="1">
                <a:off x="1691146" y="3515323"/>
                <a:ext cx="216024" cy="310365"/>
              </a:xfrm>
              <a:prstGeom prst="arc">
                <a:avLst>
                  <a:gd name="adj1" fmla="val 12376628"/>
                  <a:gd name="adj2" fmla="val 20241773"/>
                </a:avLst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9" name="Oblouk 108"/>
              <p:cNvSpPr/>
              <p:nvPr/>
            </p:nvSpPr>
            <p:spPr>
              <a:xfrm flipV="1">
                <a:off x="2426348" y="3504178"/>
                <a:ext cx="216024" cy="310365"/>
              </a:xfrm>
              <a:prstGeom prst="arc">
                <a:avLst>
                  <a:gd name="adj1" fmla="val 12376628"/>
                  <a:gd name="adj2" fmla="val 20241773"/>
                </a:avLst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0" name="Oblouk 109"/>
              <p:cNvSpPr/>
              <p:nvPr/>
            </p:nvSpPr>
            <p:spPr>
              <a:xfrm>
                <a:off x="2506977" y="2890173"/>
                <a:ext cx="216024" cy="310365"/>
              </a:xfrm>
              <a:prstGeom prst="arc">
                <a:avLst>
                  <a:gd name="adj1" fmla="val 12376628"/>
                  <a:gd name="adj2" fmla="val 20241773"/>
                </a:avLst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2" name="Obdélník 111"/>
              <p:cNvSpPr/>
              <p:nvPr/>
            </p:nvSpPr>
            <p:spPr>
              <a:xfrm>
                <a:off x="1389770" y="3001808"/>
                <a:ext cx="1944216" cy="720080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13" name="Skupina 112"/>
              <p:cNvGrpSpPr/>
              <p:nvPr/>
            </p:nvGrpSpPr>
            <p:grpSpPr>
              <a:xfrm>
                <a:off x="1561690" y="3001808"/>
                <a:ext cx="231661" cy="720080"/>
                <a:chOff x="2007616" y="2420888"/>
                <a:chExt cx="231661" cy="720080"/>
              </a:xfrm>
            </p:grpSpPr>
            <p:cxnSp>
              <p:nvCxnSpPr>
                <p:cNvPr id="146" name="Přímá spojnice 145"/>
                <p:cNvCxnSpPr/>
                <p:nvPr/>
              </p:nvCxnSpPr>
              <p:spPr>
                <a:xfrm flipV="1">
                  <a:off x="2007616" y="2420888"/>
                  <a:ext cx="231661" cy="72008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8" name="Přímá spojnice 147"/>
                <p:cNvCxnSpPr/>
                <p:nvPr/>
              </p:nvCxnSpPr>
              <p:spPr>
                <a:xfrm flipH="1">
                  <a:off x="2007616" y="2679330"/>
                  <a:ext cx="144858" cy="202072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62" name="Přímá spojnice 161"/>
                <p:cNvCxnSpPr/>
                <p:nvPr/>
              </p:nvCxnSpPr>
              <p:spPr>
                <a:xfrm flipH="1">
                  <a:off x="2152474" y="2686587"/>
                  <a:ext cx="14514" cy="310365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14" name="Skupina 113"/>
              <p:cNvGrpSpPr/>
              <p:nvPr/>
            </p:nvGrpSpPr>
            <p:grpSpPr>
              <a:xfrm>
                <a:off x="1902772" y="2994554"/>
                <a:ext cx="231661" cy="720080"/>
                <a:chOff x="2007616" y="2420888"/>
                <a:chExt cx="231661" cy="720080"/>
              </a:xfrm>
            </p:grpSpPr>
            <p:cxnSp>
              <p:nvCxnSpPr>
                <p:cNvPr id="143" name="Přímá spojnice 142"/>
                <p:cNvCxnSpPr/>
                <p:nvPr/>
              </p:nvCxnSpPr>
              <p:spPr>
                <a:xfrm flipV="1">
                  <a:off x="2007616" y="2420888"/>
                  <a:ext cx="231661" cy="72008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4" name="Přímá spojnice 143"/>
                <p:cNvCxnSpPr/>
                <p:nvPr/>
              </p:nvCxnSpPr>
              <p:spPr>
                <a:xfrm flipH="1">
                  <a:off x="2007616" y="2679330"/>
                  <a:ext cx="144858" cy="202072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5" name="Přímá spojnice 144"/>
                <p:cNvCxnSpPr/>
                <p:nvPr/>
              </p:nvCxnSpPr>
              <p:spPr>
                <a:xfrm flipH="1">
                  <a:off x="2152474" y="2686587"/>
                  <a:ext cx="14514" cy="310365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15" name="Skupina 114"/>
              <p:cNvGrpSpPr/>
              <p:nvPr/>
            </p:nvGrpSpPr>
            <p:grpSpPr>
              <a:xfrm>
                <a:off x="2287396" y="2987300"/>
                <a:ext cx="231661" cy="720080"/>
                <a:chOff x="2007616" y="2420888"/>
                <a:chExt cx="231661" cy="720080"/>
              </a:xfrm>
            </p:grpSpPr>
            <p:cxnSp>
              <p:nvCxnSpPr>
                <p:cNvPr id="140" name="Přímá spojnice 139"/>
                <p:cNvCxnSpPr/>
                <p:nvPr/>
              </p:nvCxnSpPr>
              <p:spPr>
                <a:xfrm flipV="1">
                  <a:off x="2007616" y="2420888"/>
                  <a:ext cx="231661" cy="72008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1" name="Přímá spojnice 140"/>
                <p:cNvCxnSpPr/>
                <p:nvPr/>
              </p:nvCxnSpPr>
              <p:spPr>
                <a:xfrm flipH="1">
                  <a:off x="2007616" y="2679330"/>
                  <a:ext cx="144858" cy="202072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2" name="Přímá spojnice 141"/>
                <p:cNvCxnSpPr/>
                <p:nvPr/>
              </p:nvCxnSpPr>
              <p:spPr>
                <a:xfrm flipH="1">
                  <a:off x="2152474" y="2686587"/>
                  <a:ext cx="14514" cy="310365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16" name="Skupina 115"/>
              <p:cNvGrpSpPr/>
              <p:nvPr/>
            </p:nvGrpSpPr>
            <p:grpSpPr>
              <a:xfrm>
                <a:off x="2644058" y="2988986"/>
                <a:ext cx="231661" cy="720080"/>
                <a:chOff x="2007616" y="2420888"/>
                <a:chExt cx="231661" cy="720080"/>
              </a:xfrm>
            </p:grpSpPr>
            <p:cxnSp>
              <p:nvCxnSpPr>
                <p:cNvPr id="136" name="Přímá spojnice 135"/>
                <p:cNvCxnSpPr/>
                <p:nvPr/>
              </p:nvCxnSpPr>
              <p:spPr>
                <a:xfrm flipV="1">
                  <a:off x="2007616" y="2420888"/>
                  <a:ext cx="231661" cy="72008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8" name="Přímá spojnice 137"/>
                <p:cNvCxnSpPr/>
                <p:nvPr/>
              </p:nvCxnSpPr>
              <p:spPr>
                <a:xfrm flipH="1">
                  <a:off x="2007616" y="2679330"/>
                  <a:ext cx="144858" cy="202072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9" name="Přímá spojnice 138"/>
                <p:cNvCxnSpPr/>
                <p:nvPr/>
              </p:nvCxnSpPr>
              <p:spPr>
                <a:xfrm flipH="1">
                  <a:off x="2152474" y="2686587"/>
                  <a:ext cx="14514" cy="310365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20" name="Oblouk 119"/>
              <p:cNvSpPr/>
              <p:nvPr/>
            </p:nvSpPr>
            <p:spPr>
              <a:xfrm>
                <a:off x="1795785" y="2890167"/>
                <a:ext cx="216024" cy="310365"/>
              </a:xfrm>
              <a:prstGeom prst="arc">
                <a:avLst>
                  <a:gd name="adj1" fmla="val 12376628"/>
                  <a:gd name="adj2" fmla="val 20241773"/>
                </a:avLst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2" name="Oblouk 121"/>
              <p:cNvSpPr/>
              <p:nvPr/>
            </p:nvSpPr>
            <p:spPr>
              <a:xfrm>
                <a:off x="2136867" y="2882913"/>
                <a:ext cx="216024" cy="310365"/>
              </a:xfrm>
              <a:prstGeom prst="arc">
                <a:avLst>
                  <a:gd name="adj1" fmla="val 12376628"/>
                  <a:gd name="adj2" fmla="val 20241773"/>
                </a:avLst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1" name="Oblouk 130"/>
              <p:cNvSpPr/>
              <p:nvPr/>
            </p:nvSpPr>
            <p:spPr>
              <a:xfrm>
                <a:off x="2877087" y="2882919"/>
                <a:ext cx="216024" cy="310365"/>
              </a:xfrm>
              <a:prstGeom prst="arc">
                <a:avLst>
                  <a:gd name="adj1" fmla="val 12376628"/>
                  <a:gd name="adj2" fmla="val 20241773"/>
                </a:avLst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33" name="Přímá spojnice 132"/>
              <p:cNvCxnSpPr/>
              <p:nvPr/>
            </p:nvCxnSpPr>
            <p:spPr>
              <a:xfrm flipV="1">
                <a:off x="3093111" y="3714634"/>
                <a:ext cx="0" cy="307639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4" name="Přímá spojnice 133"/>
              <p:cNvCxnSpPr/>
              <p:nvPr/>
            </p:nvCxnSpPr>
            <p:spPr>
              <a:xfrm flipV="1">
                <a:off x="1562814" y="3707380"/>
                <a:ext cx="0" cy="314893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6" name="Skupina 5"/>
          <p:cNvGrpSpPr/>
          <p:nvPr/>
        </p:nvGrpSpPr>
        <p:grpSpPr>
          <a:xfrm>
            <a:off x="6694050" y="1372508"/>
            <a:ext cx="2164652" cy="1163161"/>
            <a:chOff x="1367412" y="2896478"/>
            <a:chExt cx="2164652" cy="1163161"/>
          </a:xfrm>
        </p:grpSpPr>
        <p:sp>
          <p:nvSpPr>
            <p:cNvPr id="167" name="Oblouk 166"/>
            <p:cNvSpPr/>
            <p:nvPr/>
          </p:nvSpPr>
          <p:spPr>
            <a:xfrm rot="10800000" flipV="1">
              <a:off x="2674580" y="3256812"/>
              <a:ext cx="177259" cy="219914"/>
            </a:xfrm>
            <a:prstGeom prst="arc">
              <a:avLst>
                <a:gd name="adj1" fmla="val 12376628"/>
                <a:gd name="adj2" fmla="val 20241773"/>
              </a:avLst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8" name="Oblouk 167"/>
            <p:cNvSpPr/>
            <p:nvPr/>
          </p:nvSpPr>
          <p:spPr>
            <a:xfrm rot="10800000" flipV="1">
              <a:off x="2978270" y="3250110"/>
              <a:ext cx="177259" cy="219914"/>
            </a:xfrm>
            <a:prstGeom prst="arc">
              <a:avLst>
                <a:gd name="adj1" fmla="val 12376628"/>
                <a:gd name="adj2" fmla="val 20241773"/>
              </a:avLst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9" name="Oblouk 168"/>
            <p:cNvSpPr/>
            <p:nvPr/>
          </p:nvSpPr>
          <p:spPr>
            <a:xfrm rot="10800000" flipV="1">
              <a:off x="2374999" y="3243493"/>
              <a:ext cx="177259" cy="219914"/>
            </a:xfrm>
            <a:prstGeom prst="arc">
              <a:avLst>
                <a:gd name="adj1" fmla="val 12376628"/>
                <a:gd name="adj2" fmla="val 20241773"/>
              </a:avLst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0" name="Oblouk 169"/>
            <p:cNvSpPr/>
            <p:nvPr/>
          </p:nvSpPr>
          <p:spPr>
            <a:xfrm rot="10800000">
              <a:off x="2308839" y="3693070"/>
              <a:ext cx="177259" cy="219914"/>
            </a:xfrm>
            <a:prstGeom prst="arc">
              <a:avLst>
                <a:gd name="adj1" fmla="val 12376628"/>
                <a:gd name="adj2" fmla="val 20241773"/>
              </a:avLst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" name="Skupina 4"/>
            <p:cNvGrpSpPr/>
            <p:nvPr/>
          </p:nvGrpSpPr>
          <p:grpSpPr>
            <a:xfrm>
              <a:off x="1367412" y="2896478"/>
              <a:ext cx="2164652" cy="964157"/>
              <a:chOff x="1367412" y="2896478"/>
              <a:chExt cx="2164652" cy="964157"/>
            </a:xfrm>
          </p:grpSpPr>
          <p:sp>
            <p:nvSpPr>
              <p:cNvPr id="96" name="TextovéPole 95"/>
              <p:cNvSpPr txBox="1"/>
              <p:nvPr/>
            </p:nvSpPr>
            <p:spPr>
              <a:xfrm>
                <a:off x="2286680" y="2896478"/>
                <a:ext cx="328936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/>
                  <a:t>B</a:t>
                </a:r>
              </a:p>
            </p:txBody>
          </p:sp>
          <p:sp>
            <p:nvSpPr>
              <p:cNvPr id="164" name="TextovéPole 163"/>
              <p:cNvSpPr txBox="1"/>
              <p:nvPr/>
            </p:nvSpPr>
            <p:spPr>
              <a:xfrm>
                <a:off x="3225570" y="3094852"/>
                <a:ext cx="30649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/>
                  <a:t>S</a:t>
                </a:r>
              </a:p>
            </p:txBody>
          </p:sp>
          <p:sp>
            <p:nvSpPr>
              <p:cNvPr id="165" name="TextovéPole 164"/>
              <p:cNvSpPr txBox="1"/>
              <p:nvPr/>
            </p:nvSpPr>
            <p:spPr>
              <a:xfrm>
                <a:off x="1367412" y="3096272"/>
                <a:ext cx="352982" cy="3637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/>
                  <a:t>N</a:t>
                </a:r>
              </a:p>
            </p:txBody>
          </p:sp>
          <p:sp>
            <p:nvSpPr>
              <p:cNvPr id="171" name="Obdélník 170"/>
              <p:cNvSpPr/>
              <p:nvPr/>
            </p:nvSpPr>
            <p:spPr>
              <a:xfrm rot="10800000">
                <a:off x="1676868" y="3340130"/>
                <a:ext cx="1595329" cy="510225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24" name="Skupina 23"/>
              <p:cNvGrpSpPr/>
              <p:nvPr/>
            </p:nvGrpSpPr>
            <p:grpSpPr>
              <a:xfrm>
                <a:off x="1878732" y="3340130"/>
                <a:ext cx="1078228" cy="520505"/>
                <a:chOff x="2052900" y="3266578"/>
                <a:chExt cx="1078228" cy="520505"/>
              </a:xfrm>
            </p:grpSpPr>
            <p:grpSp>
              <p:nvGrpSpPr>
                <p:cNvPr id="173" name="Skupina 172"/>
                <p:cNvGrpSpPr/>
                <p:nvPr/>
              </p:nvGrpSpPr>
              <p:grpSpPr>
                <a:xfrm rot="10800000">
                  <a:off x="2941038" y="3266578"/>
                  <a:ext cx="190090" cy="510225"/>
                  <a:chOff x="2007616" y="2420888"/>
                  <a:chExt cx="231661" cy="720080"/>
                </a:xfrm>
              </p:grpSpPr>
              <p:cxnSp>
                <p:nvCxnSpPr>
                  <p:cNvPr id="193" name="Přímá spojnice 192"/>
                  <p:cNvCxnSpPr/>
                  <p:nvPr/>
                </p:nvCxnSpPr>
                <p:spPr>
                  <a:xfrm flipV="1">
                    <a:off x="2007616" y="2420888"/>
                    <a:ext cx="231661" cy="72008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94" name="Přímá spojnice 193"/>
                  <p:cNvCxnSpPr/>
                  <p:nvPr/>
                </p:nvCxnSpPr>
                <p:spPr>
                  <a:xfrm flipH="1">
                    <a:off x="2007616" y="2679330"/>
                    <a:ext cx="144858" cy="202072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95" name="Přímá spojnice 194"/>
                  <p:cNvCxnSpPr/>
                  <p:nvPr/>
                </p:nvCxnSpPr>
                <p:spPr>
                  <a:xfrm flipH="1">
                    <a:off x="2152474" y="2686587"/>
                    <a:ext cx="14514" cy="310365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174" name="Skupina 173"/>
                <p:cNvGrpSpPr/>
                <p:nvPr/>
              </p:nvGrpSpPr>
              <p:grpSpPr>
                <a:xfrm rot="10800000">
                  <a:off x="2661163" y="3271718"/>
                  <a:ext cx="190090" cy="510225"/>
                  <a:chOff x="2007616" y="2420888"/>
                  <a:chExt cx="231661" cy="720080"/>
                </a:xfrm>
              </p:grpSpPr>
              <p:cxnSp>
                <p:nvCxnSpPr>
                  <p:cNvPr id="190" name="Přímá spojnice 189"/>
                  <p:cNvCxnSpPr/>
                  <p:nvPr/>
                </p:nvCxnSpPr>
                <p:spPr>
                  <a:xfrm flipV="1">
                    <a:off x="2007616" y="2420888"/>
                    <a:ext cx="231661" cy="72008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91" name="Přímá spojnice 190"/>
                  <p:cNvCxnSpPr/>
                  <p:nvPr/>
                </p:nvCxnSpPr>
                <p:spPr>
                  <a:xfrm flipH="1">
                    <a:off x="2007616" y="2679330"/>
                    <a:ext cx="144858" cy="202072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92" name="Přímá spojnice 191"/>
                  <p:cNvCxnSpPr/>
                  <p:nvPr/>
                </p:nvCxnSpPr>
                <p:spPr>
                  <a:xfrm flipH="1">
                    <a:off x="2152474" y="2686587"/>
                    <a:ext cx="14514" cy="310365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175" name="Skupina 174"/>
                <p:cNvGrpSpPr/>
                <p:nvPr/>
              </p:nvGrpSpPr>
              <p:grpSpPr>
                <a:xfrm rot="10800000">
                  <a:off x="2345559" y="3276858"/>
                  <a:ext cx="190090" cy="510225"/>
                  <a:chOff x="2007616" y="2420888"/>
                  <a:chExt cx="231661" cy="720080"/>
                </a:xfrm>
              </p:grpSpPr>
              <p:cxnSp>
                <p:nvCxnSpPr>
                  <p:cNvPr id="187" name="Přímá spojnice 186"/>
                  <p:cNvCxnSpPr/>
                  <p:nvPr/>
                </p:nvCxnSpPr>
                <p:spPr>
                  <a:xfrm flipV="1">
                    <a:off x="2007616" y="2420888"/>
                    <a:ext cx="231661" cy="72008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88" name="Přímá spojnice 187"/>
                  <p:cNvCxnSpPr/>
                  <p:nvPr/>
                </p:nvCxnSpPr>
                <p:spPr>
                  <a:xfrm flipH="1">
                    <a:off x="2007616" y="2679330"/>
                    <a:ext cx="144858" cy="202072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89" name="Přímá spojnice 188"/>
                  <p:cNvCxnSpPr/>
                  <p:nvPr/>
                </p:nvCxnSpPr>
                <p:spPr>
                  <a:xfrm flipH="1">
                    <a:off x="2152474" y="2686587"/>
                    <a:ext cx="14514" cy="310365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176" name="Skupina 175"/>
                <p:cNvGrpSpPr/>
                <p:nvPr/>
              </p:nvGrpSpPr>
              <p:grpSpPr>
                <a:xfrm rot="10800000">
                  <a:off x="2052900" y="3275663"/>
                  <a:ext cx="190090" cy="510225"/>
                  <a:chOff x="2007616" y="2420888"/>
                  <a:chExt cx="231661" cy="720080"/>
                </a:xfrm>
              </p:grpSpPr>
              <p:cxnSp>
                <p:nvCxnSpPr>
                  <p:cNvPr id="184" name="Přímá spojnice 183"/>
                  <p:cNvCxnSpPr/>
                  <p:nvPr/>
                </p:nvCxnSpPr>
                <p:spPr>
                  <a:xfrm flipV="1">
                    <a:off x="2007616" y="2420888"/>
                    <a:ext cx="231661" cy="72008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85" name="Přímá spojnice 184"/>
                  <p:cNvCxnSpPr/>
                  <p:nvPr/>
                </p:nvCxnSpPr>
                <p:spPr>
                  <a:xfrm flipH="1">
                    <a:off x="2007616" y="2679330"/>
                    <a:ext cx="144858" cy="202072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86" name="Přímá spojnice 185"/>
                  <p:cNvCxnSpPr/>
                  <p:nvPr/>
                </p:nvCxnSpPr>
                <p:spPr>
                  <a:xfrm flipH="1">
                    <a:off x="2152474" y="2686587"/>
                    <a:ext cx="14514" cy="310365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</p:grpSp>
        <p:sp>
          <p:nvSpPr>
            <p:cNvPr id="178" name="Oblouk 177"/>
            <p:cNvSpPr/>
            <p:nvPr/>
          </p:nvSpPr>
          <p:spPr>
            <a:xfrm rot="10800000">
              <a:off x="2598019" y="3683701"/>
              <a:ext cx="177259" cy="219914"/>
            </a:xfrm>
            <a:prstGeom prst="arc">
              <a:avLst>
                <a:gd name="adj1" fmla="val 12376628"/>
                <a:gd name="adj2" fmla="val 20241773"/>
              </a:avLst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9" name="Oblouk 178"/>
            <p:cNvSpPr/>
            <p:nvPr/>
          </p:nvSpPr>
          <p:spPr>
            <a:xfrm rot="10800000">
              <a:off x="2019658" y="3698210"/>
              <a:ext cx="177259" cy="219914"/>
            </a:xfrm>
            <a:prstGeom prst="arc">
              <a:avLst>
                <a:gd name="adj1" fmla="val 12376628"/>
                <a:gd name="adj2" fmla="val 20241773"/>
              </a:avLst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81" name="Přímá spojnice 180"/>
            <p:cNvCxnSpPr/>
            <p:nvPr/>
          </p:nvCxnSpPr>
          <p:spPr>
            <a:xfrm rot="10800000" flipV="1">
              <a:off x="1889032" y="3827400"/>
              <a:ext cx="0" cy="21798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Přímá spojnice 181"/>
            <p:cNvCxnSpPr/>
            <p:nvPr/>
          </p:nvCxnSpPr>
          <p:spPr>
            <a:xfrm rot="10800000" flipV="1">
              <a:off x="3130206" y="3836516"/>
              <a:ext cx="0" cy="22312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7" name="Oblouk 196"/>
            <p:cNvSpPr/>
            <p:nvPr/>
          </p:nvSpPr>
          <p:spPr>
            <a:xfrm rot="10800000" flipV="1">
              <a:off x="2077465" y="3236239"/>
              <a:ext cx="177259" cy="219914"/>
            </a:xfrm>
            <a:prstGeom prst="arc">
              <a:avLst>
                <a:gd name="adj1" fmla="val 12376628"/>
                <a:gd name="adj2" fmla="val 20241773"/>
              </a:avLst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3973502" y="2492896"/>
            <a:ext cx="2211140" cy="1148647"/>
            <a:chOff x="4017044" y="2881964"/>
            <a:chExt cx="2211140" cy="1148647"/>
          </a:xfrm>
        </p:grpSpPr>
        <p:grpSp>
          <p:nvGrpSpPr>
            <p:cNvPr id="7" name="Skupina 6"/>
            <p:cNvGrpSpPr/>
            <p:nvPr/>
          </p:nvGrpSpPr>
          <p:grpSpPr>
            <a:xfrm>
              <a:off x="4017044" y="2881964"/>
              <a:ext cx="2211140" cy="949643"/>
              <a:chOff x="4017044" y="2881964"/>
              <a:chExt cx="2211140" cy="949643"/>
            </a:xfrm>
          </p:grpSpPr>
          <p:sp>
            <p:nvSpPr>
              <p:cNvPr id="209" name="TextovéPole 208"/>
              <p:cNvSpPr txBox="1"/>
              <p:nvPr/>
            </p:nvSpPr>
            <p:spPr>
              <a:xfrm>
                <a:off x="5052424" y="2881964"/>
                <a:ext cx="32092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/>
                  <a:t>C</a:t>
                </a:r>
              </a:p>
            </p:txBody>
          </p:sp>
          <p:sp>
            <p:nvSpPr>
              <p:cNvPr id="210" name="TextovéPole 209"/>
              <p:cNvSpPr txBox="1"/>
              <p:nvPr/>
            </p:nvSpPr>
            <p:spPr>
              <a:xfrm>
                <a:off x="5875202" y="3065824"/>
                <a:ext cx="35298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/>
                  <a:t>N</a:t>
                </a:r>
              </a:p>
            </p:txBody>
          </p:sp>
          <p:sp>
            <p:nvSpPr>
              <p:cNvPr id="211" name="TextovéPole 210"/>
              <p:cNvSpPr txBox="1"/>
              <p:nvPr/>
            </p:nvSpPr>
            <p:spPr>
              <a:xfrm>
                <a:off x="4017044" y="3067244"/>
                <a:ext cx="30649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/>
                  <a:t>S</a:t>
                </a:r>
              </a:p>
            </p:txBody>
          </p:sp>
          <p:sp>
            <p:nvSpPr>
              <p:cNvPr id="212" name="Obdélník 211"/>
              <p:cNvSpPr/>
              <p:nvPr/>
            </p:nvSpPr>
            <p:spPr>
              <a:xfrm rot="10800000">
                <a:off x="4326500" y="3311102"/>
                <a:ext cx="1595329" cy="510225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213" name="Skupina 212"/>
              <p:cNvGrpSpPr/>
              <p:nvPr/>
            </p:nvGrpSpPr>
            <p:grpSpPr>
              <a:xfrm>
                <a:off x="4528364" y="3311102"/>
                <a:ext cx="1078228" cy="520505"/>
                <a:chOff x="2052900" y="3266578"/>
                <a:chExt cx="1078228" cy="520505"/>
              </a:xfrm>
            </p:grpSpPr>
            <p:grpSp>
              <p:nvGrpSpPr>
                <p:cNvPr id="214" name="Skupina 213"/>
                <p:cNvGrpSpPr/>
                <p:nvPr/>
              </p:nvGrpSpPr>
              <p:grpSpPr>
                <a:xfrm rot="10800000">
                  <a:off x="2941038" y="3266578"/>
                  <a:ext cx="190090" cy="510225"/>
                  <a:chOff x="2007616" y="2420888"/>
                  <a:chExt cx="231661" cy="720080"/>
                </a:xfrm>
              </p:grpSpPr>
              <p:cxnSp>
                <p:nvCxnSpPr>
                  <p:cNvPr id="228" name="Přímá spojnice 227"/>
                  <p:cNvCxnSpPr/>
                  <p:nvPr/>
                </p:nvCxnSpPr>
                <p:spPr>
                  <a:xfrm flipV="1">
                    <a:off x="2007616" y="2420888"/>
                    <a:ext cx="231661" cy="72008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29" name="Přímá spojnice 228"/>
                  <p:cNvCxnSpPr/>
                  <p:nvPr/>
                </p:nvCxnSpPr>
                <p:spPr>
                  <a:xfrm flipH="1">
                    <a:off x="2007616" y="2679330"/>
                    <a:ext cx="144858" cy="202072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32" name="Přímá spojnice 231"/>
                  <p:cNvCxnSpPr/>
                  <p:nvPr/>
                </p:nvCxnSpPr>
                <p:spPr>
                  <a:xfrm flipH="1">
                    <a:off x="2152474" y="2686587"/>
                    <a:ext cx="14514" cy="310365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215" name="Skupina 214"/>
                <p:cNvGrpSpPr/>
                <p:nvPr/>
              </p:nvGrpSpPr>
              <p:grpSpPr>
                <a:xfrm rot="10800000">
                  <a:off x="2661163" y="3271718"/>
                  <a:ext cx="190090" cy="510225"/>
                  <a:chOff x="2007616" y="2420888"/>
                  <a:chExt cx="231661" cy="720080"/>
                </a:xfrm>
              </p:grpSpPr>
              <p:cxnSp>
                <p:nvCxnSpPr>
                  <p:cNvPr id="224" name="Přímá spojnice 223"/>
                  <p:cNvCxnSpPr/>
                  <p:nvPr/>
                </p:nvCxnSpPr>
                <p:spPr>
                  <a:xfrm flipV="1">
                    <a:off x="2007616" y="2420888"/>
                    <a:ext cx="231661" cy="72008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26" name="Přímá spojnice 225"/>
                  <p:cNvCxnSpPr/>
                  <p:nvPr/>
                </p:nvCxnSpPr>
                <p:spPr>
                  <a:xfrm flipH="1">
                    <a:off x="2007616" y="2679330"/>
                    <a:ext cx="144858" cy="202072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27" name="Přímá spojnice 226"/>
                  <p:cNvCxnSpPr/>
                  <p:nvPr/>
                </p:nvCxnSpPr>
                <p:spPr>
                  <a:xfrm flipH="1">
                    <a:off x="2152474" y="2686587"/>
                    <a:ext cx="14514" cy="310365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216" name="Skupina 215"/>
                <p:cNvGrpSpPr/>
                <p:nvPr/>
              </p:nvGrpSpPr>
              <p:grpSpPr>
                <a:xfrm rot="10800000">
                  <a:off x="2345559" y="3276858"/>
                  <a:ext cx="190090" cy="510225"/>
                  <a:chOff x="2007616" y="2420888"/>
                  <a:chExt cx="231661" cy="720080"/>
                </a:xfrm>
              </p:grpSpPr>
              <p:cxnSp>
                <p:nvCxnSpPr>
                  <p:cNvPr id="221" name="Přímá spojnice 220"/>
                  <p:cNvCxnSpPr/>
                  <p:nvPr/>
                </p:nvCxnSpPr>
                <p:spPr>
                  <a:xfrm flipV="1">
                    <a:off x="2007616" y="2420888"/>
                    <a:ext cx="231661" cy="72008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22" name="Přímá spojnice 221"/>
                  <p:cNvCxnSpPr/>
                  <p:nvPr/>
                </p:nvCxnSpPr>
                <p:spPr>
                  <a:xfrm flipH="1">
                    <a:off x="2007616" y="2679330"/>
                    <a:ext cx="144858" cy="202072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23" name="Přímá spojnice 222"/>
                  <p:cNvCxnSpPr/>
                  <p:nvPr/>
                </p:nvCxnSpPr>
                <p:spPr>
                  <a:xfrm flipH="1">
                    <a:off x="2152474" y="2686587"/>
                    <a:ext cx="14514" cy="310365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217" name="Skupina 216"/>
                <p:cNvGrpSpPr/>
                <p:nvPr/>
              </p:nvGrpSpPr>
              <p:grpSpPr>
                <a:xfrm rot="10800000">
                  <a:off x="2052900" y="3275663"/>
                  <a:ext cx="190090" cy="510225"/>
                  <a:chOff x="2007616" y="2420888"/>
                  <a:chExt cx="231661" cy="720080"/>
                </a:xfrm>
              </p:grpSpPr>
              <p:cxnSp>
                <p:nvCxnSpPr>
                  <p:cNvPr id="218" name="Přímá spojnice 217"/>
                  <p:cNvCxnSpPr/>
                  <p:nvPr/>
                </p:nvCxnSpPr>
                <p:spPr>
                  <a:xfrm flipV="1">
                    <a:off x="2007616" y="2420888"/>
                    <a:ext cx="231661" cy="72008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19" name="Přímá spojnice 218"/>
                  <p:cNvCxnSpPr/>
                  <p:nvPr/>
                </p:nvCxnSpPr>
                <p:spPr>
                  <a:xfrm flipH="1">
                    <a:off x="2007616" y="2679330"/>
                    <a:ext cx="144858" cy="202072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20" name="Přímá spojnice 219"/>
                  <p:cNvCxnSpPr/>
                  <p:nvPr/>
                </p:nvCxnSpPr>
                <p:spPr>
                  <a:xfrm flipH="1">
                    <a:off x="2152474" y="2686587"/>
                    <a:ext cx="14514" cy="310365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</p:grpSp>
        <p:grpSp>
          <p:nvGrpSpPr>
            <p:cNvPr id="8" name="Skupina 7"/>
            <p:cNvGrpSpPr/>
            <p:nvPr/>
          </p:nvGrpSpPr>
          <p:grpSpPr>
            <a:xfrm>
              <a:off x="4538664" y="3207211"/>
              <a:ext cx="1266497" cy="823400"/>
              <a:chOff x="4538664" y="3207211"/>
              <a:chExt cx="1266497" cy="823400"/>
            </a:xfrm>
          </p:grpSpPr>
          <p:sp>
            <p:nvSpPr>
              <p:cNvPr id="199" name="Oblouk 198"/>
              <p:cNvSpPr/>
              <p:nvPr/>
            </p:nvSpPr>
            <p:spPr>
              <a:xfrm rot="10800000" flipV="1">
                <a:off x="5324212" y="3227784"/>
                <a:ext cx="177259" cy="219914"/>
              </a:xfrm>
              <a:prstGeom prst="arc">
                <a:avLst>
                  <a:gd name="adj1" fmla="val 12376628"/>
                  <a:gd name="adj2" fmla="val 20241773"/>
                </a:avLst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0" name="Oblouk 199"/>
              <p:cNvSpPr/>
              <p:nvPr/>
            </p:nvSpPr>
            <p:spPr>
              <a:xfrm rot="10800000" flipV="1">
                <a:off x="5627902" y="3221082"/>
                <a:ext cx="177259" cy="219914"/>
              </a:xfrm>
              <a:prstGeom prst="arc">
                <a:avLst>
                  <a:gd name="adj1" fmla="val 12376628"/>
                  <a:gd name="adj2" fmla="val 20241773"/>
                </a:avLst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1" name="Oblouk 200"/>
              <p:cNvSpPr/>
              <p:nvPr/>
            </p:nvSpPr>
            <p:spPr>
              <a:xfrm rot="10800000" flipV="1">
                <a:off x="5024631" y="3214465"/>
                <a:ext cx="177259" cy="219914"/>
              </a:xfrm>
              <a:prstGeom prst="arc">
                <a:avLst>
                  <a:gd name="adj1" fmla="val 12376628"/>
                  <a:gd name="adj2" fmla="val 20241773"/>
                </a:avLst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2" name="Oblouk 201"/>
              <p:cNvSpPr/>
              <p:nvPr/>
            </p:nvSpPr>
            <p:spPr>
              <a:xfrm rot="10800000">
                <a:off x="4958471" y="3664042"/>
                <a:ext cx="177259" cy="219914"/>
              </a:xfrm>
              <a:prstGeom prst="arc">
                <a:avLst>
                  <a:gd name="adj1" fmla="val 12376628"/>
                  <a:gd name="adj2" fmla="val 20241773"/>
                </a:avLst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4" name="Oblouk 203"/>
              <p:cNvSpPr/>
              <p:nvPr/>
            </p:nvSpPr>
            <p:spPr>
              <a:xfrm rot="10800000">
                <a:off x="5247651" y="3654673"/>
                <a:ext cx="177259" cy="219914"/>
              </a:xfrm>
              <a:prstGeom prst="arc">
                <a:avLst>
                  <a:gd name="adj1" fmla="val 12376628"/>
                  <a:gd name="adj2" fmla="val 20241773"/>
                </a:avLst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5" name="Oblouk 204"/>
              <p:cNvSpPr/>
              <p:nvPr/>
            </p:nvSpPr>
            <p:spPr>
              <a:xfrm rot="10800000">
                <a:off x="4669290" y="3669182"/>
                <a:ext cx="177259" cy="219914"/>
              </a:xfrm>
              <a:prstGeom prst="arc">
                <a:avLst>
                  <a:gd name="adj1" fmla="val 12376628"/>
                  <a:gd name="adj2" fmla="val 20241773"/>
                </a:avLst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06" name="Přímá spojnice 205"/>
              <p:cNvCxnSpPr/>
              <p:nvPr/>
            </p:nvCxnSpPr>
            <p:spPr>
              <a:xfrm rot="10800000" flipV="1">
                <a:off x="4538664" y="3798372"/>
                <a:ext cx="0" cy="217983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7" name="Přímá spojnice 206"/>
              <p:cNvCxnSpPr/>
              <p:nvPr/>
            </p:nvCxnSpPr>
            <p:spPr>
              <a:xfrm rot="10800000" flipV="1">
                <a:off x="5779838" y="3807488"/>
                <a:ext cx="0" cy="223123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8" name="Oblouk 207"/>
              <p:cNvSpPr/>
              <p:nvPr/>
            </p:nvSpPr>
            <p:spPr>
              <a:xfrm rot="10800000" flipV="1">
                <a:off x="4727097" y="3207211"/>
                <a:ext cx="177259" cy="219914"/>
              </a:xfrm>
              <a:prstGeom prst="arc">
                <a:avLst>
                  <a:gd name="adj1" fmla="val 12376628"/>
                  <a:gd name="adj2" fmla="val 20241773"/>
                </a:avLst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54" name="Skupina 53"/>
          <p:cNvGrpSpPr/>
          <p:nvPr/>
        </p:nvGrpSpPr>
        <p:grpSpPr>
          <a:xfrm>
            <a:off x="4513093" y="3989426"/>
            <a:ext cx="1148884" cy="2528677"/>
            <a:chOff x="4513093" y="3989426"/>
            <a:chExt cx="1148884" cy="2528677"/>
          </a:xfrm>
        </p:grpSpPr>
        <p:grpSp>
          <p:nvGrpSpPr>
            <p:cNvPr id="53" name="Skupina 52"/>
            <p:cNvGrpSpPr/>
            <p:nvPr/>
          </p:nvGrpSpPr>
          <p:grpSpPr>
            <a:xfrm>
              <a:off x="4513093" y="5393136"/>
              <a:ext cx="1148884" cy="1124967"/>
              <a:chOff x="4513093" y="5538276"/>
              <a:chExt cx="1148884" cy="1124967"/>
            </a:xfrm>
          </p:grpSpPr>
          <p:grpSp>
            <p:nvGrpSpPr>
              <p:cNvPr id="13" name="Skupina 12"/>
              <p:cNvGrpSpPr/>
              <p:nvPr/>
            </p:nvGrpSpPr>
            <p:grpSpPr>
              <a:xfrm>
                <a:off x="4513093" y="5538276"/>
                <a:ext cx="708321" cy="1124967"/>
                <a:chOff x="5091388" y="5157190"/>
                <a:chExt cx="942775" cy="1361210"/>
              </a:xfrm>
            </p:grpSpPr>
            <p:sp>
              <p:nvSpPr>
                <p:cNvPr id="135" name="Oblouk 134"/>
                <p:cNvSpPr/>
                <p:nvPr/>
              </p:nvSpPr>
              <p:spPr>
                <a:xfrm rot="16200000" flipV="1">
                  <a:off x="5761510" y="5672101"/>
                  <a:ext cx="216024" cy="310365"/>
                </a:xfrm>
                <a:prstGeom prst="arc">
                  <a:avLst>
                    <a:gd name="adj1" fmla="val 12376628"/>
                    <a:gd name="adj2" fmla="val 20241773"/>
                  </a:avLst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37" name="Oblouk 136"/>
                <p:cNvSpPr/>
                <p:nvPr/>
              </p:nvSpPr>
              <p:spPr>
                <a:xfrm rot="16200000" flipV="1">
                  <a:off x="5770969" y="6042205"/>
                  <a:ext cx="216024" cy="310365"/>
                </a:xfrm>
                <a:prstGeom prst="arc">
                  <a:avLst>
                    <a:gd name="adj1" fmla="val 12376628"/>
                    <a:gd name="adj2" fmla="val 20241773"/>
                  </a:avLst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0" name="Oblouk 149"/>
                <p:cNvSpPr/>
                <p:nvPr/>
              </p:nvSpPr>
              <p:spPr>
                <a:xfrm rot="16200000">
                  <a:off x="5145819" y="5226374"/>
                  <a:ext cx="216024" cy="310365"/>
                </a:xfrm>
                <a:prstGeom prst="arc">
                  <a:avLst>
                    <a:gd name="adj1" fmla="val 12376628"/>
                    <a:gd name="adj2" fmla="val 20241773"/>
                  </a:avLst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2" name="Obdélník 151"/>
                <p:cNvSpPr/>
                <p:nvPr/>
              </p:nvSpPr>
              <p:spPr>
                <a:xfrm rot="16200000">
                  <a:off x="4889719" y="5477755"/>
                  <a:ext cx="1361210" cy="720080"/>
                </a:xfrm>
                <a:prstGeom prst="rect">
                  <a:avLst/>
                </a:pr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grpSp>
              <p:nvGrpSpPr>
                <p:cNvPr id="153" name="Skupina 152"/>
                <p:cNvGrpSpPr/>
                <p:nvPr/>
              </p:nvGrpSpPr>
              <p:grpSpPr>
                <a:xfrm rot="16200000">
                  <a:off x="5454493" y="5958985"/>
                  <a:ext cx="231661" cy="720080"/>
                  <a:chOff x="2007616" y="2420888"/>
                  <a:chExt cx="231661" cy="720080"/>
                </a:xfrm>
              </p:grpSpPr>
              <p:cxnSp>
                <p:nvCxnSpPr>
                  <p:cNvPr id="248" name="Přímá spojnice 247"/>
                  <p:cNvCxnSpPr/>
                  <p:nvPr/>
                </p:nvCxnSpPr>
                <p:spPr>
                  <a:xfrm flipV="1">
                    <a:off x="2007616" y="2420888"/>
                    <a:ext cx="231661" cy="72008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49" name="Přímá spojnice 248"/>
                  <p:cNvCxnSpPr/>
                  <p:nvPr/>
                </p:nvCxnSpPr>
                <p:spPr>
                  <a:xfrm flipH="1">
                    <a:off x="2007616" y="2679330"/>
                    <a:ext cx="144858" cy="202072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50" name="Přímá spojnice 249"/>
                  <p:cNvCxnSpPr/>
                  <p:nvPr/>
                </p:nvCxnSpPr>
                <p:spPr>
                  <a:xfrm flipH="1">
                    <a:off x="2152474" y="2686587"/>
                    <a:ext cx="14514" cy="310365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154" name="Skupina 153"/>
                <p:cNvGrpSpPr/>
                <p:nvPr/>
              </p:nvGrpSpPr>
              <p:grpSpPr>
                <a:xfrm rot="16200000">
                  <a:off x="5447239" y="5617903"/>
                  <a:ext cx="231661" cy="720080"/>
                  <a:chOff x="2007616" y="2420888"/>
                  <a:chExt cx="231661" cy="720080"/>
                </a:xfrm>
              </p:grpSpPr>
              <p:cxnSp>
                <p:nvCxnSpPr>
                  <p:cNvPr id="243" name="Přímá spojnice 242"/>
                  <p:cNvCxnSpPr/>
                  <p:nvPr/>
                </p:nvCxnSpPr>
                <p:spPr>
                  <a:xfrm flipV="1">
                    <a:off x="2007616" y="2420888"/>
                    <a:ext cx="231661" cy="72008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46" name="Přímá spojnice 245"/>
                  <p:cNvCxnSpPr/>
                  <p:nvPr/>
                </p:nvCxnSpPr>
                <p:spPr>
                  <a:xfrm flipH="1">
                    <a:off x="2007616" y="2679330"/>
                    <a:ext cx="144858" cy="202072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47" name="Přímá spojnice 246"/>
                  <p:cNvCxnSpPr/>
                  <p:nvPr/>
                </p:nvCxnSpPr>
                <p:spPr>
                  <a:xfrm flipH="1">
                    <a:off x="2152474" y="2686587"/>
                    <a:ext cx="14514" cy="310365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155" name="Skupina 154"/>
                <p:cNvGrpSpPr/>
                <p:nvPr/>
              </p:nvGrpSpPr>
              <p:grpSpPr>
                <a:xfrm rot="16200000">
                  <a:off x="5439985" y="5233279"/>
                  <a:ext cx="231661" cy="720080"/>
                  <a:chOff x="2007616" y="2420888"/>
                  <a:chExt cx="231661" cy="720080"/>
                </a:xfrm>
              </p:grpSpPr>
              <p:cxnSp>
                <p:nvCxnSpPr>
                  <p:cNvPr id="240" name="Přímá spojnice 239"/>
                  <p:cNvCxnSpPr/>
                  <p:nvPr/>
                </p:nvCxnSpPr>
                <p:spPr>
                  <a:xfrm flipV="1">
                    <a:off x="2007616" y="2420888"/>
                    <a:ext cx="231661" cy="72008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41" name="Přímá spojnice 240"/>
                  <p:cNvCxnSpPr/>
                  <p:nvPr/>
                </p:nvCxnSpPr>
                <p:spPr>
                  <a:xfrm flipH="1">
                    <a:off x="2007616" y="2679330"/>
                    <a:ext cx="144858" cy="202072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42" name="Přímá spojnice 241"/>
                  <p:cNvCxnSpPr/>
                  <p:nvPr/>
                </p:nvCxnSpPr>
                <p:spPr>
                  <a:xfrm flipH="1">
                    <a:off x="2152474" y="2686587"/>
                    <a:ext cx="14514" cy="310365"/>
                  </a:xfrm>
                  <a:prstGeom prst="line">
                    <a:avLst/>
                  </a:prstGeom>
                  <a:ln w="2857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157" name="Oblouk 156"/>
                <p:cNvSpPr/>
                <p:nvPr/>
              </p:nvSpPr>
              <p:spPr>
                <a:xfrm rot="16200000">
                  <a:off x="5145813" y="5937566"/>
                  <a:ext cx="216024" cy="310365"/>
                </a:xfrm>
                <a:prstGeom prst="arc">
                  <a:avLst>
                    <a:gd name="adj1" fmla="val 12376628"/>
                    <a:gd name="adj2" fmla="val 20241773"/>
                  </a:avLst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8" name="Oblouk 157"/>
                <p:cNvSpPr/>
                <p:nvPr/>
              </p:nvSpPr>
              <p:spPr>
                <a:xfrm rot="16200000">
                  <a:off x="5138559" y="5596484"/>
                  <a:ext cx="216024" cy="310365"/>
                </a:xfrm>
                <a:prstGeom prst="arc">
                  <a:avLst>
                    <a:gd name="adj1" fmla="val 12376628"/>
                    <a:gd name="adj2" fmla="val 20241773"/>
                  </a:avLst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183" name="Skupina 182"/>
              <p:cNvGrpSpPr/>
              <p:nvPr/>
            </p:nvGrpSpPr>
            <p:grpSpPr>
              <a:xfrm rot="16200000">
                <a:off x="5274846" y="6037049"/>
                <a:ext cx="456097" cy="318165"/>
                <a:chOff x="2221690" y="2822803"/>
                <a:chExt cx="456097" cy="318165"/>
              </a:xfrm>
            </p:grpSpPr>
            <p:cxnSp>
              <p:nvCxnSpPr>
                <p:cNvPr id="225" name="Přímá spojnice 224"/>
                <p:cNvCxnSpPr/>
                <p:nvPr/>
              </p:nvCxnSpPr>
              <p:spPr>
                <a:xfrm flipH="1">
                  <a:off x="2221690" y="2901628"/>
                  <a:ext cx="157061" cy="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230" name="Skupina 229"/>
                <p:cNvGrpSpPr/>
                <p:nvPr/>
              </p:nvGrpSpPr>
              <p:grpSpPr>
                <a:xfrm>
                  <a:off x="2247377" y="2822803"/>
                  <a:ext cx="430410" cy="318165"/>
                  <a:chOff x="2247377" y="2703596"/>
                  <a:chExt cx="430410" cy="318165"/>
                </a:xfrm>
              </p:grpSpPr>
              <p:sp>
                <p:nvSpPr>
                  <p:cNvPr id="231" name="Ovál 230"/>
                  <p:cNvSpPr/>
                  <p:nvPr/>
                </p:nvSpPr>
                <p:spPr>
                  <a:xfrm flipH="1">
                    <a:off x="2538694" y="2913749"/>
                    <a:ext cx="108012" cy="108012"/>
                  </a:xfrm>
                  <a:prstGeom prst="ellipse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233" name="Ovál 232"/>
                  <p:cNvSpPr/>
                  <p:nvPr/>
                </p:nvSpPr>
                <p:spPr>
                  <a:xfrm flipH="1">
                    <a:off x="2247377" y="2913749"/>
                    <a:ext cx="108012" cy="108012"/>
                  </a:xfrm>
                  <a:prstGeom prst="ellipse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grpSp>
                <p:nvGrpSpPr>
                  <p:cNvPr id="234" name="Skupina 233"/>
                  <p:cNvGrpSpPr/>
                  <p:nvPr/>
                </p:nvGrpSpPr>
                <p:grpSpPr>
                  <a:xfrm flipH="1">
                    <a:off x="2300220" y="2703596"/>
                    <a:ext cx="377567" cy="166611"/>
                    <a:chOff x="5995831" y="1426471"/>
                    <a:chExt cx="377567" cy="166611"/>
                  </a:xfrm>
                </p:grpSpPr>
                <p:cxnSp>
                  <p:nvCxnSpPr>
                    <p:cNvPr id="235" name="Přímá spojnice 234"/>
                    <p:cNvCxnSpPr/>
                    <p:nvPr/>
                  </p:nvCxnSpPr>
                  <p:spPr>
                    <a:xfrm>
                      <a:off x="5995831" y="1513460"/>
                      <a:ext cx="125649" cy="0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36" name="Přímá spojnice 235"/>
                    <p:cNvCxnSpPr/>
                    <p:nvPr/>
                  </p:nvCxnSpPr>
                  <p:spPr>
                    <a:xfrm>
                      <a:off x="6373398" y="1426471"/>
                      <a:ext cx="0" cy="166611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</p:grpSp>
          </p:grpSp>
          <p:cxnSp>
            <p:nvCxnSpPr>
              <p:cNvPr id="177" name="Přímá spojnice 176"/>
              <p:cNvCxnSpPr/>
              <p:nvPr/>
            </p:nvCxnSpPr>
            <p:spPr>
              <a:xfrm flipH="1">
                <a:off x="5155084" y="5654387"/>
                <a:ext cx="452888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0" name="Přímá spojnice 179"/>
              <p:cNvCxnSpPr/>
              <p:nvPr/>
            </p:nvCxnSpPr>
            <p:spPr>
              <a:xfrm flipH="1" flipV="1">
                <a:off x="5146614" y="6593385"/>
                <a:ext cx="437746" cy="81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>
                <a:stCxn id="231" idx="2"/>
              </p:cNvCxnSpPr>
              <p:nvPr/>
            </p:nvCxnSpPr>
            <p:spPr>
              <a:xfrm flipV="1">
                <a:off x="5607972" y="5654387"/>
                <a:ext cx="0" cy="344778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nice 29"/>
              <p:cNvCxnSpPr>
                <a:stCxn id="233" idx="6"/>
              </p:cNvCxnSpPr>
              <p:nvPr/>
            </p:nvCxnSpPr>
            <p:spPr>
              <a:xfrm>
                <a:off x="5607972" y="6398494"/>
                <a:ext cx="0" cy="19489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2" name="Skupina 51"/>
            <p:cNvGrpSpPr/>
            <p:nvPr/>
          </p:nvGrpSpPr>
          <p:grpSpPr>
            <a:xfrm>
              <a:off x="4602421" y="3989426"/>
              <a:ext cx="566922" cy="1183689"/>
              <a:chOff x="4602421" y="4149080"/>
              <a:chExt cx="566922" cy="1183689"/>
            </a:xfrm>
          </p:grpSpPr>
          <p:grpSp>
            <p:nvGrpSpPr>
              <p:cNvPr id="254" name="Skupina 253"/>
              <p:cNvGrpSpPr/>
              <p:nvPr/>
            </p:nvGrpSpPr>
            <p:grpSpPr>
              <a:xfrm rot="16200000">
                <a:off x="4528507" y="4914020"/>
                <a:ext cx="683603" cy="153896"/>
                <a:chOff x="755576" y="5328295"/>
                <a:chExt cx="1332147" cy="247849"/>
              </a:xfrm>
            </p:grpSpPr>
            <p:sp>
              <p:nvSpPr>
                <p:cNvPr id="255" name="Obdélník 254"/>
                <p:cNvSpPr/>
                <p:nvPr/>
              </p:nvSpPr>
              <p:spPr>
                <a:xfrm>
                  <a:off x="755576" y="5328295"/>
                  <a:ext cx="1033767" cy="247849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6" name="Obdélník 255"/>
                <p:cNvSpPr/>
                <p:nvPr/>
              </p:nvSpPr>
              <p:spPr>
                <a:xfrm>
                  <a:off x="1789343" y="5328295"/>
                  <a:ext cx="298380" cy="247849"/>
                </a:xfrm>
                <a:prstGeom prst="rect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32" name="Obdélník 31"/>
              <p:cNvSpPr/>
              <p:nvPr/>
            </p:nvSpPr>
            <p:spPr>
              <a:xfrm>
                <a:off x="4602421" y="4149080"/>
                <a:ext cx="566922" cy="72008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51" name="Skupina 50"/>
              <p:cNvGrpSpPr/>
              <p:nvPr/>
            </p:nvGrpSpPr>
            <p:grpSpPr>
              <a:xfrm>
                <a:off x="4814985" y="4223164"/>
                <a:ext cx="117055" cy="414876"/>
                <a:chOff x="6617641" y="4149080"/>
                <a:chExt cx="333972" cy="1183690"/>
              </a:xfrm>
            </p:grpSpPr>
            <p:cxnSp>
              <p:nvCxnSpPr>
                <p:cNvPr id="34" name="Přímá spojnice 33"/>
                <p:cNvCxnSpPr/>
                <p:nvPr/>
              </p:nvCxnSpPr>
              <p:spPr>
                <a:xfrm>
                  <a:off x="6809622" y="4149080"/>
                  <a:ext cx="0" cy="288032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7" name="Přímá spojnice 36"/>
                <p:cNvCxnSpPr/>
                <p:nvPr/>
              </p:nvCxnSpPr>
              <p:spPr>
                <a:xfrm flipH="1">
                  <a:off x="6617641" y="4434011"/>
                  <a:ext cx="191981" cy="49183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9" name="Přímá spojnice 38"/>
                <p:cNvCxnSpPr/>
                <p:nvPr/>
              </p:nvCxnSpPr>
              <p:spPr>
                <a:xfrm>
                  <a:off x="6617641" y="4483194"/>
                  <a:ext cx="333050" cy="165972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1" name="Přímá spojnice 40"/>
                <p:cNvCxnSpPr/>
                <p:nvPr/>
              </p:nvCxnSpPr>
              <p:spPr>
                <a:xfrm flipH="1">
                  <a:off x="6617641" y="4649166"/>
                  <a:ext cx="333050" cy="76558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" name="Přímá spojnice 45"/>
                <p:cNvCxnSpPr/>
                <p:nvPr/>
              </p:nvCxnSpPr>
              <p:spPr>
                <a:xfrm>
                  <a:off x="6617641" y="4725724"/>
                  <a:ext cx="333972" cy="21544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8" name="Přímá spojnice 47"/>
                <p:cNvCxnSpPr/>
                <p:nvPr/>
              </p:nvCxnSpPr>
              <p:spPr>
                <a:xfrm flipH="1">
                  <a:off x="6770888" y="4941168"/>
                  <a:ext cx="180725" cy="126358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0" name="Přímá spojnice 49"/>
                <p:cNvCxnSpPr/>
                <p:nvPr/>
              </p:nvCxnSpPr>
              <p:spPr>
                <a:xfrm>
                  <a:off x="6770888" y="5067526"/>
                  <a:ext cx="0" cy="265244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</p:spTree>
    <p:extLst>
      <p:ext uri="{BB962C8B-B14F-4D97-AF65-F5344CB8AC3E}">
        <p14:creationId xmlns:p14="http://schemas.microsoft.com/office/powerpoint/2010/main" val="134217841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Střídavý proud, test – List 3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 Nabídka odpovědí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>
                <a:latin typeface="Calibri"/>
              </a:rPr>
              <a:t>5</a:t>
            </a:r>
            <a:r>
              <a:rPr lang="cs-CZ" sz="2000" b="1" dirty="0" smtClean="0">
                <a:latin typeface="Calibri"/>
              </a:rPr>
              <a:t>.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Ve spotřebitelské  síti bylo          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154 V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naměřeno efektivní napětí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230 V.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325 V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Urči amplitudu napětí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U</a:t>
            </a:r>
            <a:r>
              <a:rPr lang="cs-CZ" sz="2000" baseline="-25000" dirty="0" smtClean="0">
                <a:latin typeface="Calibri"/>
              </a:rPr>
              <a:t>m</a:t>
            </a:r>
            <a:r>
              <a:rPr lang="cs-CZ" sz="2000" dirty="0" smtClean="0">
                <a:latin typeface="Calibri"/>
              </a:rPr>
              <a:t>. </a:t>
            </a:r>
            <a:r>
              <a:rPr lang="cs-CZ" sz="2000" b="1" dirty="0" smtClean="0">
                <a:latin typeface="Calibri"/>
              </a:rPr>
              <a:t>                                  C  </a:t>
            </a:r>
            <a:r>
              <a:rPr lang="cs-CZ" sz="2000" dirty="0" smtClean="0">
                <a:latin typeface="Calibri"/>
              </a:rPr>
              <a:t>329 V          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380 V                                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6</a:t>
            </a:r>
            <a:r>
              <a:rPr lang="cs-CZ" sz="2000" b="1" dirty="0" smtClean="0">
                <a:latin typeface="Calibri"/>
              </a:rPr>
              <a:t>.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Perioda střídavého proudu                                   </a:t>
            </a:r>
            <a:r>
              <a:rPr lang="cs-CZ" sz="2000" b="1" dirty="0" smtClean="0">
                <a:latin typeface="Calibri"/>
              </a:rPr>
              <a:t>A    </a:t>
            </a:r>
            <a:r>
              <a:rPr lang="cs-CZ" sz="2000" dirty="0" smtClean="0">
                <a:latin typeface="Calibri"/>
              </a:rPr>
              <a:t>10 Hz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je 0,05 s. Urči frekvenci    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  20 Hz       </a:t>
            </a:r>
            <a:r>
              <a:rPr lang="cs-CZ" sz="2000" b="1" dirty="0" smtClean="0">
                <a:latin typeface="Calibri"/>
              </a:rPr>
              <a:t>         </a:t>
            </a:r>
            <a:r>
              <a:rPr lang="cs-CZ" sz="2000" dirty="0" smtClean="0">
                <a:latin typeface="Calibri"/>
              </a:rPr>
              <a:t>                  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střídavého proudu.                                   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C    </a:t>
            </a:r>
            <a:r>
              <a:rPr lang="cs-CZ" sz="2000" dirty="0" smtClean="0">
                <a:latin typeface="Calibri"/>
              </a:rPr>
              <a:t>50 Hz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D  </a:t>
            </a:r>
            <a:r>
              <a:rPr lang="cs-CZ" sz="2000" dirty="0" smtClean="0">
                <a:latin typeface="Calibri"/>
              </a:rPr>
              <a:t>100 Hz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7.        </a:t>
            </a:r>
            <a:r>
              <a:rPr lang="cs-CZ" sz="2000" dirty="0" smtClean="0">
                <a:latin typeface="Calibri"/>
              </a:rPr>
              <a:t>Střídavý proud ve spotřebitelské 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0,02 s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síti má frekvenci 50 Hz. Perioda                           </a:t>
            </a:r>
            <a:r>
              <a:rPr lang="cs-CZ" sz="2000" b="1" dirty="0" smtClean="0">
                <a:latin typeface="Calibri"/>
              </a:rPr>
              <a:t> B  </a:t>
            </a:r>
            <a:r>
              <a:rPr lang="cs-CZ" sz="2000" dirty="0" smtClean="0">
                <a:latin typeface="Calibri"/>
              </a:rPr>
              <a:t>0,04 s    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tohoto proudu je                                              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0,05 s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0,01 s                                              </a:t>
            </a:r>
            <a:r>
              <a:rPr lang="cs-CZ" sz="1800" dirty="0" smtClean="0">
                <a:latin typeface="Calibri"/>
              </a:rPr>
              <a:t>                                       </a:t>
            </a:r>
            <a:endParaRPr lang="cs-CZ" sz="3600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dirty="0" smtClean="0">
                <a:latin typeface="Calibri"/>
              </a:rPr>
              <a:t>                                                            </a:t>
            </a:r>
            <a:endParaRPr lang="cs-CZ" sz="2000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877743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Střídavý proud, test – List 4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 Nabídka odpovědí</a:t>
            </a:r>
            <a:r>
              <a:rPr lang="cs-CZ" sz="1600" b="1" dirty="0" smtClean="0">
                <a:latin typeface="Calibri"/>
              </a:rPr>
              <a:t>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>
                <a:latin typeface="Calibri"/>
              </a:rPr>
              <a:t>8</a:t>
            </a:r>
            <a:r>
              <a:rPr lang="cs-CZ" sz="2000" b="1" dirty="0" smtClean="0">
                <a:latin typeface="Calibri"/>
              </a:rPr>
              <a:t>.                                                                                      A  </a:t>
            </a:r>
            <a:r>
              <a:rPr lang="cs-CZ" sz="2000" dirty="0" smtClean="0">
                <a:latin typeface="Calibri"/>
              </a:rPr>
              <a:t>amplitudu proudu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</a:t>
            </a:r>
            <a:r>
              <a:rPr lang="cs-CZ" sz="2000" u="sng" dirty="0" smtClean="0">
                <a:latin typeface="Calibri"/>
              </a:rPr>
              <a:t> I </a:t>
            </a:r>
            <a:r>
              <a:rPr lang="cs-CZ" sz="2000" dirty="0" smtClean="0">
                <a:latin typeface="Calibri"/>
              </a:rPr>
              <a:t>                                                                       </a:t>
            </a:r>
            <a:r>
              <a:rPr lang="cs-CZ" sz="2000" b="1" dirty="0" smtClean="0">
                <a:latin typeface="Calibri"/>
              </a:rPr>
              <a:t>B  </a:t>
            </a:r>
            <a:r>
              <a:rPr lang="cs-CZ" sz="2000" dirty="0" smtClean="0">
                <a:latin typeface="Calibri"/>
              </a:rPr>
              <a:t>periodu střídavého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proudu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     C  </a:t>
            </a:r>
            <a:r>
              <a:rPr lang="cs-CZ" sz="2000" dirty="0" smtClean="0">
                <a:latin typeface="Calibri"/>
              </a:rPr>
              <a:t>efektivní napětí         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  </a:t>
            </a:r>
            <a:r>
              <a:rPr lang="cs-CZ" sz="2000" dirty="0" smtClean="0">
                <a:latin typeface="Calibri"/>
              </a:rPr>
              <a:t>kmitočet  střídavého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proudu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Velikost úsečky </a:t>
            </a:r>
            <a:r>
              <a:rPr lang="cs-CZ" sz="2000" b="1" dirty="0" smtClean="0">
                <a:latin typeface="Calibri"/>
              </a:rPr>
              <a:t>b </a:t>
            </a:r>
            <a:r>
              <a:rPr lang="cs-CZ" sz="2000" dirty="0" smtClean="0">
                <a:latin typeface="Calibri"/>
              </a:rPr>
              <a:t>na obrázku určuje :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9.</a:t>
            </a:r>
            <a:r>
              <a:rPr lang="cs-CZ" sz="2000" dirty="0" smtClean="0">
                <a:latin typeface="Calibri"/>
              </a:rPr>
              <a:t>          Urči frekvenci střídavého proudu         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0,2 </a:t>
            </a:r>
            <a:r>
              <a:rPr lang="cs-CZ" sz="2000" dirty="0" smtClean="0">
                <a:latin typeface="Calibri"/>
              </a:rPr>
              <a:t>Hz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podle obrázku v úloze </a:t>
            </a:r>
            <a:r>
              <a:rPr lang="cs-CZ" sz="2000" b="1" dirty="0" smtClean="0">
                <a:latin typeface="Calibri"/>
              </a:rPr>
              <a:t>8</a:t>
            </a:r>
            <a:r>
              <a:rPr lang="cs-CZ" sz="2000" dirty="0" smtClean="0">
                <a:latin typeface="Calibri"/>
              </a:rPr>
              <a:t>.              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 0,5 Hz       </a:t>
            </a:r>
            <a:r>
              <a:rPr lang="cs-CZ" sz="2000" b="1" dirty="0" smtClean="0">
                <a:latin typeface="Calibri"/>
              </a:rPr>
              <a:t>         </a:t>
            </a:r>
            <a:r>
              <a:rPr lang="cs-CZ" sz="2000" dirty="0" smtClean="0">
                <a:latin typeface="Calibri"/>
              </a:rPr>
              <a:t>                  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</a:t>
            </a:r>
            <a:r>
              <a:rPr lang="cs-CZ" sz="2000" b="1" dirty="0" smtClean="0">
                <a:latin typeface="Calibri"/>
              </a:rPr>
              <a:t> C   </a:t>
            </a:r>
            <a:r>
              <a:rPr lang="cs-CZ" sz="2000" dirty="0" smtClean="0">
                <a:latin typeface="Calibri"/>
              </a:rPr>
              <a:t>1 </a:t>
            </a:r>
            <a:r>
              <a:rPr lang="cs-CZ" sz="2000" dirty="0" smtClean="0">
                <a:latin typeface="Calibri"/>
              </a:rPr>
              <a:t>Hz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D  </a:t>
            </a:r>
            <a:r>
              <a:rPr lang="cs-CZ" sz="2000" dirty="0">
                <a:latin typeface="Calibri"/>
              </a:rPr>
              <a:t>2</a:t>
            </a:r>
            <a:r>
              <a:rPr lang="cs-CZ" sz="2000" dirty="0" smtClean="0">
                <a:latin typeface="Calibri"/>
              </a:rPr>
              <a:t> Hz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</a:t>
            </a:r>
            <a:r>
              <a:rPr lang="cs-CZ" sz="1800" dirty="0" smtClean="0">
                <a:latin typeface="Calibri"/>
              </a:rPr>
              <a:t>                                       </a:t>
            </a:r>
            <a:endParaRPr lang="cs-CZ" sz="3600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dirty="0" smtClean="0">
                <a:latin typeface="Calibri"/>
              </a:rPr>
              <a:t>                                                            </a:t>
            </a:r>
            <a:endParaRPr lang="cs-CZ" sz="2000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" name="Skupina 15"/>
          <p:cNvGrpSpPr/>
          <p:nvPr/>
        </p:nvGrpSpPr>
        <p:grpSpPr>
          <a:xfrm>
            <a:off x="1533712" y="1722740"/>
            <a:ext cx="3398328" cy="2185065"/>
            <a:chOff x="1533712" y="1345376"/>
            <a:chExt cx="3398328" cy="2185065"/>
          </a:xfrm>
        </p:grpSpPr>
        <p:cxnSp>
          <p:nvCxnSpPr>
            <p:cNvPr id="5" name="Přímá spojnice se šipkou 4"/>
            <p:cNvCxnSpPr/>
            <p:nvPr/>
          </p:nvCxnSpPr>
          <p:spPr>
            <a:xfrm flipV="1">
              <a:off x="1907703" y="1556792"/>
              <a:ext cx="1" cy="1574517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1547664" y="2456892"/>
              <a:ext cx="338437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Oblouk 9"/>
            <p:cNvSpPr/>
            <p:nvPr/>
          </p:nvSpPr>
          <p:spPr>
            <a:xfrm>
              <a:off x="1892199" y="1744508"/>
              <a:ext cx="1008112" cy="1785933"/>
            </a:xfrm>
            <a:prstGeom prst="arc">
              <a:avLst>
                <a:gd name="adj1" fmla="val 12243104"/>
                <a:gd name="adj2" fmla="val 20485347"/>
              </a:avLst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louk 11"/>
            <p:cNvSpPr/>
            <p:nvPr/>
          </p:nvSpPr>
          <p:spPr>
            <a:xfrm flipV="1">
              <a:off x="2872836" y="1345376"/>
              <a:ext cx="1008112" cy="1785933"/>
            </a:xfrm>
            <a:prstGeom prst="arc">
              <a:avLst>
                <a:gd name="adj1" fmla="val 12243104"/>
                <a:gd name="adj2" fmla="val 20485347"/>
              </a:avLst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3" name="Přímá spojnice 12"/>
            <p:cNvCxnSpPr/>
            <p:nvPr/>
          </p:nvCxnSpPr>
          <p:spPr>
            <a:xfrm>
              <a:off x="2396255" y="1744508"/>
              <a:ext cx="0" cy="71238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ovéPole 14"/>
            <p:cNvSpPr txBox="1"/>
            <p:nvPr/>
          </p:nvSpPr>
          <p:spPr>
            <a:xfrm>
              <a:off x="1533712" y="1945860"/>
              <a:ext cx="3177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2353756" y="1909578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/>
                <a:t>b</a:t>
              </a: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670108" y="2411596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1</a:t>
              </a: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563888" y="2382568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1025598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Transformátor, test – List 5 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 Nabídka odpovědí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10.       </a:t>
            </a:r>
            <a:r>
              <a:rPr lang="cs-CZ" sz="2000" dirty="0" smtClean="0">
                <a:latin typeface="Calibri"/>
              </a:rPr>
              <a:t> Transformační poměr                 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p = N</a:t>
            </a:r>
            <a:r>
              <a:rPr lang="cs-CZ" sz="2000" baseline="-25000" dirty="0" smtClean="0">
                <a:latin typeface="Calibri"/>
              </a:rPr>
              <a:t>1 </a:t>
            </a:r>
            <a:r>
              <a:rPr lang="cs-CZ" sz="2000" dirty="0" smtClean="0">
                <a:latin typeface="Calibri"/>
              </a:rPr>
              <a:t>: N</a:t>
            </a:r>
            <a:r>
              <a:rPr lang="cs-CZ" sz="2000" baseline="-25000" dirty="0" smtClean="0">
                <a:latin typeface="Calibri"/>
              </a:rPr>
              <a:t>2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transformátoru  je           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p = U</a:t>
            </a:r>
            <a:r>
              <a:rPr lang="cs-CZ" sz="2000" baseline="-25000" dirty="0" smtClean="0">
                <a:latin typeface="Calibri"/>
              </a:rPr>
              <a:t>1</a:t>
            </a:r>
            <a:r>
              <a:rPr lang="cs-CZ" sz="2000" dirty="0" smtClean="0">
                <a:latin typeface="Calibri"/>
              </a:rPr>
              <a:t> : U</a:t>
            </a:r>
            <a:r>
              <a:rPr lang="cs-CZ" sz="2000" baseline="-25000" dirty="0" smtClean="0">
                <a:latin typeface="Calibri"/>
              </a:rPr>
              <a:t>2</a:t>
            </a: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vyjádřený vztahem :</a:t>
            </a:r>
            <a:r>
              <a:rPr lang="cs-CZ" sz="2000" b="1" dirty="0" smtClean="0">
                <a:latin typeface="Calibri"/>
              </a:rPr>
              <a:t>                                             C  </a:t>
            </a:r>
            <a:r>
              <a:rPr lang="cs-CZ" sz="2000" dirty="0" smtClean="0">
                <a:latin typeface="Calibri"/>
              </a:rPr>
              <a:t>p = N</a:t>
            </a:r>
            <a:r>
              <a:rPr lang="cs-CZ" sz="2000" baseline="-25000" dirty="0" smtClean="0">
                <a:latin typeface="Calibri"/>
              </a:rPr>
              <a:t>2</a:t>
            </a:r>
            <a:r>
              <a:rPr lang="cs-CZ" sz="2000" dirty="0" smtClean="0">
                <a:latin typeface="Calibri"/>
              </a:rPr>
              <a:t> : N</a:t>
            </a:r>
            <a:r>
              <a:rPr lang="cs-CZ" sz="2000" baseline="-25000" dirty="0" smtClean="0">
                <a:latin typeface="Calibri"/>
              </a:rPr>
              <a:t>1</a:t>
            </a:r>
            <a:r>
              <a:rPr lang="cs-CZ" sz="2000" dirty="0" smtClean="0">
                <a:latin typeface="Calibri"/>
              </a:rPr>
              <a:t>          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p = I</a:t>
            </a:r>
            <a:r>
              <a:rPr lang="cs-CZ" sz="2000" baseline="-25000" dirty="0" smtClean="0">
                <a:latin typeface="Calibri"/>
              </a:rPr>
              <a:t>2</a:t>
            </a:r>
            <a:r>
              <a:rPr lang="cs-CZ" sz="2000" dirty="0" smtClean="0">
                <a:latin typeface="Calibri"/>
              </a:rPr>
              <a:t> : I</a:t>
            </a:r>
            <a:r>
              <a:rPr lang="cs-CZ" sz="2000" baseline="-25000" dirty="0" smtClean="0">
                <a:latin typeface="Calibri"/>
              </a:rPr>
              <a:t>1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11</a:t>
            </a:r>
            <a:r>
              <a:rPr lang="cs-CZ" sz="2000" dirty="0" smtClean="0">
                <a:latin typeface="Calibri"/>
              </a:rPr>
              <a:t>.        Je-li  transformační poměr p &gt; 1 ,                       </a:t>
            </a:r>
            <a:r>
              <a:rPr lang="cs-CZ" sz="2000" b="1" dirty="0">
                <a:latin typeface="Calibri"/>
              </a:rPr>
              <a:t>A</a:t>
            </a:r>
            <a:r>
              <a:rPr lang="cs-CZ" sz="2000" dirty="0">
                <a:latin typeface="Calibri"/>
              </a:rPr>
              <a:t>  I</a:t>
            </a:r>
            <a:r>
              <a:rPr lang="cs-CZ" sz="2000" baseline="-25000" dirty="0" smtClean="0">
                <a:latin typeface="Calibri"/>
              </a:rPr>
              <a:t>1 </a:t>
            </a:r>
            <a:r>
              <a:rPr lang="cs-CZ" sz="2000" dirty="0" smtClean="0">
                <a:latin typeface="Calibri"/>
              </a:rPr>
              <a:t>&lt; I</a:t>
            </a:r>
            <a:r>
              <a:rPr lang="cs-CZ" sz="2000" baseline="-25000" dirty="0" smtClean="0">
                <a:latin typeface="Calibri"/>
              </a:rPr>
              <a:t>2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</a:t>
            </a:r>
            <a:r>
              <a:rPr lang="cs-CZ" sz="2000" dirty="0" smtClean="0">
                <a:latin typeface="Calibri"/>
              </a:rPr>
              <a:t>platí :                                                                       </a:t>
            </a:r>
            <a:r>
              <a:rPr lang="cs-CZ" sz="2000" b="1" dirty="0">
                <a:latin typeface="Calibri"/>
              </a:rPr>
              <a:t>B</a:t>
            </a:r>
            <a:r>
              <a:rPr lang="cs-CZ" sz="2000" dirty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>
                <a:latin typeface="Calibri"/>
              </a:rPr>
              <a:t>U</a:t>
            </a:r>
            <a:r>
              <a:rPr lang="cs-CZ" sz="2000" baseline="-25000" dirty="0">
                <a:latin typeface="Calibri"/>
              </a:rPr>
              <a:t>1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&gt; </a:t>
            </a:r>
            <a:r>
              <a:rPr lang="cs-CZ" sz="2000" dirty="0">
                <a:latin typeface="Calibri"/>
              </a:rPr>
              <a:t>U</a:t>
            </a:r>
            <a:r>
              <a:rPr lang="cs-CZ" sz="2000" baseline="-25000" dirty="0">
                <a:latin typeface="Calibri"/>
              </a:rPr>
              <a:t>2</a:t>
            </a:r>
            <a:r>
              <a:rPr lang="cs-CZ" sz="2000" dirty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  </a:t>
            </a:r>
            <a:r>
              <a:rPr lang="cs-CZ" sz="2000" dirty="0" smtClean="0">
                <a:latin typeface="Calibri"/>
              </a:rPr>
              <a:t>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</a:t>
            </a:r>
            <a:r>
              <a:rPr lang="cs-CZ" sz="2000" b="1" dirty="0">
                <a:latin typeface="Calibri"/>
              </a:rPr>
              <a:t>C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U</a:t>
            </a:r>
            <a:r>
              <a:rPr lang="cs-CZ" sz="2000" baseline="-25000" dirty="0">
                <a:latin typeface="Calibri"/>
              </a:rPr>
              <a:t>1</a:t>
            </a:r>
            <a:r>
              <a:rPr lang="cs-CZ" sz="2000" dirty="0" smtClean="0">
                <a:latin typeface="Calibri"/>
              </a:rPr>
              <a:t> = U</a:t>
            </a:r>
            <a:r>
              <a:rPr lang="cs-CZ" sz="2000" baseline="-25000" dirty="0">
                <a:latin typeface="Calibri"/>
              </a:rPr>
              <a:t>2</a:t>
            </a:r>
            <a:r>
              <a:rPr lang="cs-CZ" sz="2000" dirty="0" smtClean="0">
                <a:latin typeface="Calibri"/>
              </a:rPr>
              <a:t>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                                                                                </a:t>
            </a:r>
            <a:r>
              <a:rPr lang="cs-CZ" sz="2000" b="1" dirty="0">
                <a:latin typeface="Calibri"/>
              </a:rPr>
              <a:t>D</a:t>
            </a:r>
            <a:r>
              <a:rPr lang="cs-CZ" sz="2000" dirty="0">
                <a:latin typeface="Calibri"/>
              </a:rPr>
              <a:t>   </a:t>
            </a:r>
            <a:r>
              <a:rPr lang="cs-CZ" sz="2000" dirty="0" smtClean="0">
                <a:latin typeface="Calibri"/>
              </a:rPr>
              <a:t>U</a:t>
            </a:r>
            <a:r>
              <a:rPr lang="cs-CZ" sz="2000" baseline="-25000" dirty="0">
                <a:latin typeface="Calibri"/>
              </a:rPr>
              <a:t>1</a:t>
            </a:r>
            <a:r>
              <a:rPr lang="cs-CZ" sz="2000" dirty="0" smtClean="0">
                <a:latin typeface="Calibri"/>
              </a:rPr>
              <a:t> &lt; U</a:t>
            </a:r>
            <a:r>
              <a:rPr lang="cs-CZ" sz="2000" baseline="-25000" dirty="0">
                <a:latin typeface="Calibri"/>
              </a:rPr>
              <a:t>2</a:t>
            </a:r>
            <a:r>
              <a:rPr lang="cs-CZ" sz="2000" b="1" dirty="0" smtClean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12.        </a:t>
            </a:r>
            <a:r>
              <a:rPr lang="cs-CZ" sz="2000" dirty="0" smtClean="0">
                <a:latin typeface="Calibri"/>
              </a:rPr>
              <a:t>Síťové napětí  230 V se má snížit    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18 závitů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na 4 V. Kolik závitů musí mít                                     </a:t>
            </a:r>
            <a:r>
              <a:rPr lang="cs-CZ" sz="2000" b="1" dirty="0" smtClean="0">
                <a:latin typeface="Calibri"/>
              </a:rPr>
              <a:t> B  </a:t>
            </a:r>
            <a:r>
              <a:rPr lang="cs-CZ" sz="2000" dirty="0" smtClean="0">
                <a:latin typeface="Calibri"/>
              </a:rPr>
              <a:t>20 závitů   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sekundární cívka transformátoru,                    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 24 závitů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má-li primární cívka  1265 závitů ?         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 22 závitů                                              </a:t>
            </a:r>
            <a:r>
              <a:rPr lang="cs-CZ" sz="1800" dirty="0" smtClean="0">
                <a:latin typeface="Calibri"/>
              </a:rPr>
              <a:t>                                       </a:t>
            </a:r>
            <a:endParaRPr lang="cs-CZ" sz="3600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dirty="0" smtClean="0">
                <a:latin typeface="Calibri"/>
              </a:rPr>
              <a:t>                                                            </a:t>
            </a:r>
            <a:endParaRPr lang="cs-CZ" sz="2000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738894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Elektromagnetické jevy. Střídavý proud, test – řešení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052736"/>
            <a:ext cx="8229600" cy="5616624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u="sng" dirty="0" smtClean="0">
                <a:latin typeface="Calibri"/>
              </a:rPr>
              <a:t>Úkol    Správná odpověď                                                                  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1.         </a:t>
            </a:r>
            <a:r>
              <a:rPr lang="cs-CZ" sz="1800" b="1" dirty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 1 b.                                                                    </a:t>
            </a:r>
            <a:endParaRPr lang="cs-CZ" sz="18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2.   </a:t>
            </a:r>
            <a:r>
              <a:rPr lang="cs-CZ" sz="1800" b="1" dirty="0" smtClean="0">
                <a:latin typeface="Calibri"/>
              </a:rPr>
              <a:t>     D</a:t>
            </a:r>
            <a:r>
              <a:rPr lang="cs-CZ" sz="1800" dirty="0" smtClean="0">
                <a:latin typeface="Calibri"/>
              </a:rPr>
              <a:t>   1 b.                                                                    </a:t>
            </a:r>
            <a:endParaRPr lang="cs-CZ" sz="1800" dirty="0" smtClean="0">
              <a:solidFill>
                <a:srgbClr val="00B0F0"/>
              </a:solidFill>
              <a:latin typeface="Calibri"/>
            </a:endParaRP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3.        </a:t>
            </a:r>
            <a:r>
              <a:rPr lang="cs-CZ" sz="1800" b="1" dirty="0" smtClean="0">
                <a:latin typeface="Calibri"/>
              </a:rPr>
              <a:t>A</a:t>
            </a:r>
            <a:r>
              <a:rPr lang="cs-CZ" sz="1800" dirty="0" smtClean="0">
                <a:latin typeface="Calibri"/>
              </a:rPr>
              <a:t>   1 b.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4.       </a:t>
            </a:r>
            <a:r>
              <a:rPr lang="cs-CZ" sz="1800" b="1" dirty="0" smtClean="0">
                <a:latin typeface="Calibri"/>
              </a:rPr>
              <a:t> </a:t>
            </a:r>
            <a:r>
              <a:rPr lang="cs-CZ" sz="1800" b="1" dirty="0">
                <a:latin typeface="Calibri"/>
              </a:rPr>
              <a:t>C</a:t>
            </a:r>
            <a:r>
              <a:rPr lang="cs-CZ" sz="1800" b="1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 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5.        </a:t>
            </a:r>
            <a:r>
              <a:rPr lang="cs-CZ" sz="1800" b="1" dirty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1 b.</a:t>
            </a:r>
            <a:r>
              <a:rPr lang="cs-CZ" sz="1800" b="1" dirty="0" smtClean="0">
                <a:latin typeface="Calibri"/>
              </a:rPr>
              <a:t>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6.        </a:t>
            </a:r>
            <a:r>
              <a:rPr lang="cs-CZ" sz="1800" b="1" dirty="0">
                <a:latin typeface="Calibri"/>
              </a:rPr>
              <a:t>B</a:t>
            </a:r>
            <a:r>
              <a:rPr lang="cs-CZ" sz="1800" b="1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7.        </a:t>
            </a:r>
            <a:r>
              <a:rPr lang="cs-CZ" sz="1800" b="1" dirty="0">
                <a:latin typeface="Calibri"/>
              </a:rPr>
              <a:t>A</a:t>
            </a:r>
            <a:r>
              <a:rPr lang="cs-CZ" sz="1800" b="1" dirty="0" smtClean="0">
                <a:latin typeface="Calibri"/>
              </a:rPr>
              <a:t>  </a:t>
            </a:r>
            <a:r>
              <a:rPr lang="cs-CZ" sz="1800" dirty="0" smtClean="0">
                <a:latin typeface="Calibri"/>
              </a:rPr>
              <a:t> 1 b.</a:t>
            </a:r>
            <a:r>
              <a:rPr lang="cs-CZ" sz="1800" b="1" dirty="0" smtClean="0">
                <a:latin typeface="Calibri"/>
              </a:rPr>
              <a:t>  </a:t>
            </a:r>
            <a:endParaRPr lang="cs-CZ" sz="1800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8.        </a:t>
            </a:r>
            <a:r>
              <a:rPr lang="cs-CZ" sz="1800" b="1" dirty="0">
                <a:latin typeface="Calibri"/>
              </a:rPr>
              <a:t>A</a:t>
            </a:r>
            <a:r>
              <a:rPr lang="cs-CZ" sz="1800" dirty="0" smtClean="0">
                <a:latin typeface="Calibri"/>
              </a:rPr>
              <a:t>   1 b.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9.        </a:t>
            </a:r>
            <a:r>
              <a:rPr lang="cs-CZ" sz="1800" b="1" dirty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 1 b.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10.        </a:t>
            </a:r>
            <a:r>
              <a:rPr lang="cs-CZ" sz="1800" b="1" dirty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1 b.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11.        </a:t>
            </a:r>
            <a:r>
              <a:rPr lang="cs-CZ" sz="1800" b="1" dirty="0">
                <a:latin typeface="Calibri"/>
              </a:rPr>
              <a:t>D</a:t>
            </a:r>
            <a:r>
              <a:rPr lang="cs-CZ" sz="1800" dirty="0" smtClean="0">
                <a:latin typeface="Calibri"/>
              </a:rPr>
              <a:t>   1 b.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12.        </a:t>
            </a:r>
            <a:r>
              <a:rPr lang="cs-CZ" sz="1800" b="1" dirty="0">
                <a:latin typeface="Calibri"/>
              </a:rPr>
              <a:t>D</a:t>
            </a:r>
            <a:r>
              <a:rPr lang="cs-CZ" sz="1800" dirty="0" smtClean="0">
                <a:latin typeface="Calibri"/>
              </a:rPr>
              <a:t>    1 b.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</a:t>
            </a:r>
            <a:r>
              <a:rPr lang="cs-CZ" sz="2000" dirty="0" smtClean="0">
                <a:latin typeface="Calibri"/>
              </a:rPr>
              <a:t>                                                 </a:t>
            </a:r>
            <a:endParaRPr lang="cs-CZ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902351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>
                <a:solidFill>
                  <a:srgbClr val="FF0000"/>
                </a:solidFill>
              </a:rPr>
              <a:t>Elektromagnetické jevy. Střídavý proud</a:t>
            </a:r>
            <a:r>
              <a:rPr lang="cs-CZ" sz="2000" b="1" u="sng" dirty="0" smtClean="0">
                <a:solidFill>
                  <a:srgbClr val="FF0000"/>
                </a:solidFill>
              </a:rPr>
              <a:t>, test – návrh hodnocení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196752"/>
            <a:ext cx="8229600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u="sng" dirty="0">
                <a:latin typeface="Calibri"/>
              </a:rPr>
              <a:t> </a:t>
            </a:r>
            <a:r>
              <a:rPr lang="cs-CZ" sz="2000" b="1" u="sng" dirty="0" smtClean="0">
                <a:latin typeface="Calibri"/>
              </a:rPr>
              <a:t>          Počet bodů            známka                                                  </a:t>
            </a:r>
            <a:endParaRPr lang="cs-CZ" sz="20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u="sng" dirty="0">
                <a:solidFill>
                  <a:schemeClr val="tx1"/>
                </a:solidFill>
                <a:latin typeface="Calibri"/>
              </a:rPr>
              <a:t> </a:t>
            </a:r>
            <a:r>
              <a:rPr lang="cs-CZ" sz="2000" u="sng" dirty="0" smtClean="0">
                <a:solidFill>
                  <a:schemeClr val="tx1"/>
                </a:solidFill>
                <a:latin typeface="Calibri"/>
              </a:rPr>
              <a:t>            12 </a:t>
            </a:r>
            <a:r>
              <a:rPr lang="cs-CZ" sz="2000" u="sng" dirty="0">
                <a:solidFill>
                  <a:schemeClr val="tx1"/>
                </a:solidFill>
                <a:latin typeface="Calibri"/>
              </a:rPr>
              <a:t>b. – 11 </a:t>
            </a:r>
            <a:r>
              <a:rPr lang="cs-CZ" sz="2000" u="sng" dirty="0">
                <a:latin typeface="Calibri"/>
              </a:rPr>
              <a:t> b.             </a:t>
            </a:r>
            <a:r>
              <a:rPr lang="cs-CZ" sz="2000" u="sng" dirty="0" smtClean="0">
                <a:latin typeface="Calibri"/>
              </a:rPr>
              <a:t> </a:t>
            </a:r>
            <a:r>
              <a:rPr lang="cs-CZ" sz="2000" b="1" u="sng" dirty="0">
                <a:solidFill>
                  <a:srgbClr val="00B0F0"/>
                </a:solidFill>
                <a:latin typeface="Calibri"/>
              </a:rPr>
              <a:t>1</a:t>
            </a: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>
                <a:latin typeface="Calibri"/>
              </a:rPr>
              <a:t>            </a:t>
            </a:r>
            <a:r>
              <a:rPr lang="cs-CZ" sz="2000" b="1" u="sng" dirty="0">
                <a:latin typeface="Calibri"/>
              </a:rPr>
              <a:t> </a:t>
            </a:r>
            <a:r>
              <a:rPr lang="cs-CZ" sz="2000" u="sng" dirty="0">
                <a:latin typeface="Calibri"/>
              </a:rPr>
              <a:t>10 b. –   8 b. </a:t>
            </a:r>
            <a:r>
              <a:rPr lang="cs-CZ" sz="2000" b="1" u="sng" dirty="0">
                <a:latin typeface="Calibri"/>
              </a:rPr>
              <a:t>  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2  </a:t>
            </a:r>
            <a:r>
              <a:rPr lang="cs-CZ" sz="2000" b="1" u="sng" dirty="0" smtClean="0">
                <a:latin typeface="Calibri"/>
              </a:rPr>
              <a:t>             </a:t>
            </a:r>
            <a:endParaRPr lang="cs-CZ" sz="2000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>
                <a:latin typeface="Calibri"/>
              </a:rPr>
              <a:t>              7 b. –    5 b.</a:t>
            </a:r>
            <a:r>
              <a:rPr lang="cs-CZ" sz="2000" b="1" u="sng" dirty="0">
                <a:latin typeface="Calibri"/>
              </a:rPr>
              <a:t>                </a:t>
            </a:r>
            <a:r>
              <a:rPr lang="cs-CZ" sz="2000" b="1" u="sng" dirty="0">
                <a:solidFill>
                  <a:srgbClr val="00B0F0"/>
                </a:solidFill>
                <a:latin typeface="Calibri"/>
              </a:rPr>
              <a:t>3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>
                <a:latin typeface="Calibri"/>
              </a:rPr>
              <a:t>              4 b. –    2 b.                </a:t>
            </a:r>
            <a:r>
              <a:rPr lang="cs-CZ" sz="2000" b="1" u="sng" dirty="0">
                <a:solidFill>
                  <a:srgbClr val="00B0F0"/>
                </a:solidFill>
                <a:latin typeface="Calibri"/>
              </a:rPr>
              <a:t>4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>
                <a:latin typeface="Calibri"/>
              </a:rPr>
              <a:t>               1 b. –   0  b.  </a:t>
            </a:r>
            <a:r>
              <a:rPr lang="cs-CZ" sz="2000" b="1" u="sng" dirty="0">
                <a:latin typeface="Calibri"/>
              </a:rPr>
              <a:t>             </a:t>
            </a:r>
            <a:r>
              <a:rPr lang="cs-CZ" sz="2000" b="1" u="sng" dirty="0">
                <a:solidFill>
                  <a:srgbClr val="00B0F0"/>
                </a:solidFill>
                <a:latin typeface="Calibri"/>
              </a:rPr>
              <a:t>5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>
                <a:latin typeface="Calibri"/>
              </a:rPr>
              <a:t>                            </a:t>
            </a:r>
            <a:r>
              <a:rPr lang="cs-CZ" sz="2000" dirty="0" smtClean="0">
                <a:latin typeface="Calibri"/>
              </a:rPr>
              <a:t>                                 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084816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108000" indent="0">
              <a:buNone/>
            </a:pPr>
            <a:r>
              <a:rPr lang="cs-CZ" dirty="0" smtClean="0"/>
              <a:t>   </a:t>
            </a:r>
          </a:p>
          <a:p>
            <a:r>
              <a:rPr lang="cs-CZ" sz="2800" dirty="0" smtClean="0"/>
              <a:t>Archiv autora</a:t>
            </a:r>
          </a:p>
          <a:p>
            <a:pPr marL="108000" indent="0">
              <a:buNone/>
            </a:pPr>
            <a:endParaRPr lang="cs-CZ" sz="2800" dirty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38099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1978</TotalTime>
  <Words>842</Words>
  <Application>Microsoft Office PowerPoint</Application>
  <PresentationFormat>Předvádění na obrazovce (4:3)</PresentationFormat>
  <Paragraphs>163</Paragraphs>
  <Slides>10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Elektromagnetické jevy, test – List 1 </vt:lpstr>
      <vt:lpstr>Elektromagnetické jevy, test – List 2 </vt:lpstr>
      <vt:lpstr>Střídavý proud, test – List 3 </vt:lpstr>
      <vt:lpstr>Střídavý proud, test – List 4 </vt:lpstr>
      <vt:lpstr>Transformátor, test – List 5  </vt:lpstr>
      <vt:lpstr>Elektromagnetické jevy. Střídavý proud, test – řešení</vt:lpstr>
      <vt:lpstr>Elektromagnetické jevy. Střídavý proud, test – návrh hodnocení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Nedvědice</cp:lastModifiedBy>
  <cp:revision>192</cp:revision>
  <dcterms:created xsi:type="dcterms:W3CDTF">2012-06-01T22:10:47Z</dcterms:created>
  <dcterms:modified xsi:type="dcterms:W3CDTF">2013-05-31T12:05:51Z</dcterms:modified>
</cp:coreProperties>
</file>