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71" r:id="rId5"/>
    <p:sldId id="264" r:id="rId6"/>
    <p:sldId id="263" r:id="rId7"/>
    <p:sldId id="268" r:id="rId8"/>
    <p:sldId id="269" r:id="rId9"/>
    <p:sldId id="261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66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</a:t>
          </a:r>
          <a:r>
            <a:rPr lang="cs-CZ" sz="2000" baseline="0" dirty="0" smtClean="0">
              <a:solidFill>
                <a:srgbClr val="C00000"/>
              </a:solidFill>
            </a:rPr>
            <a:t>52</a:t>
          </a:r>
          <a:r>
            <a:rPr lang="cs-CZ" sz="2000" baseline="0" dirty="0" smtClean="0"/>
            <a:t>_INOVACE_</a:t>
          </a:r>
          <a:r>
            <a:rPr lang="cs-CZ" sz="2000" baseline="0" dirty="0" smtClean="0">
              <a:solidFill>
                <a:srgbClr val="C00000"/>
              </a:solidFill>
            </a:rPr>
            <a:t>04_VLA+PŘÍ_23</a:t>
          </a:r>
          <a:endParaRPr lang="cs-CZ" sz="2000" dirty="0">
            <a:solidFill>
              <a:srgbClr val="C0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C00000"/>
              </a:solidFill>
            </a:rPr>
            <a:t>Mgr. Ludmila Kašpárková</a:t>
          </a:r>
          <a:endParaRPr lang="cs-CZ" sz="2000" dirty="0">
            <a:solidFill>
              <a:srgbClr val="C0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smtClean="0">
              <a:solidFill>
                <a:srgbClr val="C00000"/>
              </a:solidFill>
            </a:rPr>
            <a:t>VLA – 4.A – </a:t>
          </a:r>
          <a:r>
            <a:rPr lang="cs-CZ" sz="2000" dirty="0" err="1" smtClean="0">
              <a:solidFill>
                <a:srgbClr val="C00000"/>
              </a:solidFill>
            </a:rPr>
            <a:t>Jagellonci</a:t>
          </a:r>
          <a:r>
            <a:rPr lang="cs-CZ" sz="2000" dirty="0" smtClean="0">
              <a:solidFill>
                <a:srgbClr val="C00000"/>
              </a:solidFill>
            </a:rPr>
            <a:t> na českém trůně</a:t>
          </a:r>
          <a:endParaRPr lang="cs-CZ" sz="2000" dirty="0">
            <a:solidFill>
              <a:srgbClr val="C0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2558" custLinFactNeighborY="1213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7EA1730-4C08-4215-ADA5-9299B42DA0D9}" type="presOf" srcId="{D1B46980-6531-4606-95E6-44980827E919}" destId="{6140AFEC-043D-4C43-A2F9-D0F5331DF3A3}" srcOrd="0" destOrd="0" presId="urn:microsoft.com/office/officeart/2005/8/layout/target3"/>
    <dgm:cxn modelId="{76B028AB-CD6D-4DF3-BBB3-E769E0FBCFFF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1BC9A3E-4ADF-4286-98B0-5D73F1944F21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FE8CD35-A33B-470B-9371-755645D4EFAE}" type="presOf" srcId="{D1B46980-6531-4606-95E6-44980827E919}" destId="{2BE915AB-18AA-4053-B92C-3BFC9ED204BB}" srcOrd="1" destOrd="0" presId="urn:microsoft.com/office/officeart/2005/8/layout/target3"/>
    <dgm:cxn modelId="{32C143FA-43C8-4BB7-82C8-D7E1DD755C49}" type="presOf" srcId="{4C35D32F-0EAB-4CD7-82EE-45574DC2A586}" destId="{890E4F0B-2866-4A3F-A3C7-2A14B1797930}" srcOrd="1" destOrd="0" presId="urn:microsoft.com/office/officeart/2005/8/layout/target3"/>
    <dgm:cxn modelId="{E63C16D8-DF2A-4838-85D8-77D723E5DAA4}" type="presOf" srcId="{D1D4F407-5343-4D3F-B5B9-D407B03CAEB4}" destId="{AED2198E-93D5-4001-81B4-73124B309672}" srcOrd="1" destOrd="0" presId="urn:microsoft.com/office/officeart/2005/8/layout/target3"/>
    <dgm:cxn modelId="{C562FDAA-E4EF-42F5-927B-EEE5BD8CA3C5}" type="presOf" srcId="{B651F6E3-6281-48DB-9319-2AEAFDAE7572}" destId="{619D679B-A015-4ECF-8348-D1034C574F40}" srcOrd="0" destOrd="0" presId="urn:microsoft.com/office/officeart/2005/8/layout/target3"/>
    <dgm:cxn modelId="{3018519A-D305-4D24-954A-A4900FA1ABBA}" type="presOf" srcId="{D8197B8C-B260-4A16-BDF4-0947B075E274}" destId="{25B08C86-7E15-44DC-BE7F-FFB55DD49D12}" srcOrd="0" destOrd="0" presId="urn:microsoft.com/office/officeart/2005/8/layout/target3"/>
    <dgm:cxn modelId="{A708CEC8-69B1-4DC0-B376-26DF05152C10}" type="presOf" srcId="{4C35D32F-0EAB-4CD7-82EE-45574DC2A586}" destId="{8BEBB6EC-1DAA-4CAC-8A25-BC0FCBD5DBD5}" srcOrd="0" destOrd="0" presId="urn:microsoft.com/office/officeart/2005/8/layout/target3"/>
    <dgm:cxn modelId="{5088F95A-BAB3-432F-988E-D6F84BC366A5}" type="presOf" srcId="{757F3AB3-0718-4624-B441-E567A8F0AB56}" destId="{333A1088-737F-45CB-B68E-254E46348037}" srcOrd="0" destOrd="0" presId="urn:microsoft.com/office/officeart/2005/8/layout/target3"/>
    <dgm:cxn modelId="{895BF0F7-88D1-4AC8-8548-44F3E743CF89}" type="presOf" srcId="{D1D4F407-5343-4D3F-B5B9-D407B03CAEB4}" destId="{D005CE8C-CC26-4C3E-AC11-E15060ECD759}" srcOrd="0" destOrd="0" presId="urn:microsoft.com/office/officeart/2005/8/layout/target3"/>
    <dgm:cxn modelId="{5D325A2E-DAD6-4949-B864-42FA542892AC}" type="presParOf" srcId="{333A1088-737F-45CB-B68E-254E46348037}" destId="{F5ABB229-8D3B-4694-996A-96F23CF14429}" srcOrd="0" destOrd="0" presId="urn:microsoft.com/office/officeart/2005/8/layout/target3"/>
    <dgm:cxn modelId="{065D9069-44DF-4D0E-8829-662C23CDAC38}" type="presParOf" srcId="{333A1088-737F-45CB-B68E-254E46348037}" destId="{F41139FD-01EE-4571-8B17-4FB00FC51163}" srcOrd="1" destOrd="0" presId="urn:microsoft.com/office/officeart/2005/8/layout/target3"/>
    <dgm:cxn modelId="{4A9E9EE9-2A34-4A75-957D-E142E32791FA}" type="presParOf" srcId="{333A1088-737F-45CB-B68E-254E46348037}" destId="{D005CE8C-CC26-4C3E-AC11-E15060ECD759}" srcOrd="2" destOrd="0" presId="urn:microsoft.com/office/officeart/2005/8/layout/target3"/>
    <dgm:cxn modelId="{7DC3416D-E39F-443B-84A6-5F854DBAAE60}" type="presParOf" srcId="{333A1088-737F-45CB-B68E-254E46348037}" destId="{2C702D82-9B77-49B7-9568-BB8EB47C3372}" srcOrd="3" destOrd="0" presId="urn:microsoft.com/office/officeart/2005/8/layout/target3"/>
    <dgm:cxn modelId="{FB5E5A91-5FD6-4DA9-BA65-79D4ACC1BDED}" type="presParOf" srcId="{333A1088-737F-45CB-B68E-254E46348037}" destId="{A52A0455-90FF-4808-ABD0-F02540D31D5A}" srcOrd="4" destOrd="0" presId="urn:microsoft.com/office/officeart/2005/8/layout/target3"/>
    <dgm:cxn modelId="{E5B76015-2371-487D-85F0-1378A73E4C73}" type="presParOf" srcId="{333A1088-737F-45CB-B68E-254E46348037}" destId="{6140AFEC-043D-4C43-A2F9-D0F5331DF3A3}" srcOrd="5" destOrd="0" presId="urn:microsoft.com/office/officeart/2005/8/layout/target3"/>
    <dgm:cxn modelId="{91110BCF-CDB7-4CD2-9C56-1C337F05FA16}" type="presParOf" srcId="{333A1088-737F-45CB-B68E-254E46348037}" destId="{9358AC05-5D7D-4327-9F80-1AD486AEA664}" srcOrd="6" destOrd="0" presId="urn:microsoft.com/office/officeart/2005/8/layout/target3"/>
    <dgm:cxn modelId="{94D17B9A-9FA2-42BD-BD2D-73DD02EF0E11}" type="presParOf" srcId="{333A1088-737F-45CB-B68E-254E46348037}" destId="{313FC574-E1CD-4FB4-B054-0B805CE0447D}" srcOrd="7" destOrd="0" presId="urn:microsoft.com/office/officeart/2005/8/layout/target3"/>
    <dgm:cxn modelId="{CE50B7B9-1B7C-447E-9DFF-81DC9204FAB1}" type="presParOf" srcId="{333A1088-737F-45CB-B68E-254E46348037}" destId="{619D679B-A015-4ECF-8348-D1034C574F40}" srcOrd="8" destOrd="0" presId="urn:microsoft.com/office/officeart/2005/8/layout/target3"/>
    <dgm:cxn modelId="{B9AD0735-E514-44C6-886C-A040593D4741}" type="presParOf" srcId="{333A1088-737F-45CB-B68E-254E46348037}" destId="{322283A8-4A27-4CDA-BAE3-F381106A9174}" srcOrd="9" destOrd="0" presId="urn:microsoft.com/office/officeart/2005/8/layout/target3"/>
    <dgm:cxn modelId="{36994F9C-FE97-40B1-ADDD-63EB599548AD}" type="presParOf" srcId="{333A1088-737F-45CB-B68E-254E46348037}" destId="{FFC9F71D-1B4F-4AD9-A4A6-86ADEFC8AF5C}" srcOrd="10" destOrd="0" presId="urn:microsoft.com/office/officeart/2005/8/layout/target3"/>
    <dgm:cxn modelId="{5C2FFD90-252E-4927-82DD-D2C91E181297}" type="presParOf" srcId="{333A1088-737F-45CB-B68E-254E46348037}" destId="{25B08C86-7E15-44DC-BE7F-FFB55DD49D12}" srcOrd="11" destOrd="0" presId="urn:microsoft.com/office/officeart/2005/8/layout/target3"/>
    <dgm:cxn modelId="{8ABE90AA-125A-489C-A14C-F52885EE4D3B}" type="presParOf" srcId="{333A1088-737F-45CB-B68E-254E46348037}" destId="{76644BE8-9D7C-4C09-B250-3D10AF48CBB7}" srcOrd="12" destOrd="0" presId="urn:microsoft.com/office/officeart/2005/8/layout/target3"/>
    <dgm:cxn modelId="{F9209266-91C0-4B05-AB46-8D5E852D67A7}" type="presParOf" srcId="{333A1088-737F-45CB-B68E-254E46348037}" destId="{EE85B701-7295-41C0-BA7A-34D3756A2AE6}" srcOrd="13" destOrd="0" presId="urn:microsoft.com/office/officeart/2005/8/layout/target3"/>
    <dgm:cxn modelId="{B499CADD-C4C5-4FD6-BD0A-EF50ADF30D52}" type="presParOf" srcId="{333A1088-737F-45CB-B68E-254E46348037}" destId="{8BEBB6EC-1DAA-4CAC-8A25-BC0FCBD5DBD5}" srcOrd="14" destOrd="0" presId="urn:microsoft.com/office/officeart/2005/8/layout/target3"/>
    <dgm:cxn modelId="{7CBA86F4-9E95-4A71-8456-90F4918827C3}" type="presParOf" srcId="{333A1088-737F-45CB-B68E-254E46348037}" destId="{AED2198E-93D5-4001-81B4-73124B309672}" srcOrd="15" destOrd="0" presId="urn:microsoft.com/office/officeart/2005/8/layout/target3"/>
    <dgm:cxn modelId="{51B3B612-F31D-42AB-A675-9B4AE6C61877}" type="presParOf" srcId="{333A1088-737F-45CB-B68E-254E46348037}" destId="{2BE915AB-18AA-4053-B92C-3BFC9ED204BB}" srcOrd="16" destOrd="0" presId="urn:microsoft.com/office/officeart/2005/8/layout/target3"/>
    <dgm:cxn modelId="{6BB7D8CF-A544-4FF7-BA5F-2611AF772E37}" type="presParOf" srcId="{333A1088-737F-45CB-B68E-254E46348037}" destId="{6BB5E863-4638-4E1D-BFDE-399D028AC4ED}" srcOrd="17" destOrd="0" presId="urn:microsoft.com/office/officeart/2005/8/layout/target3"/>
    <dgm:cxn modelId="{35F14428-28B4-482F-9248-02BBCF3124AF}" type="presParOf" srcId="{333A1088-737F-45CB-B68E-254E46348037}" destId="{5A5FFA88-C948-4069-8E93-59FA12366E83}" srcOrd="18" destOrd="0" presId="urn:microsoft.com/office/officeart/2005/8/layout/target3"/>
    <dgm:cxn modelId="{240B8B8A-7402-4450-B090-3D52B480FFE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16025" y="432048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rgbClr val="C00000"/>
              </a:solidFill>
            </a:rPr>
            <a:t>Mgr. Ludmila Kašpárková</a:t>
          </a:r>
          <a:endParaRPr lang="cs-CZ" sz="2000" kern="1200" dirty="0">
            <a:solidFill>
              <a:srgbClr val="C00000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</a:t>
          </a:r>
          <a:r>
            <a:rPr lang="cs-CZ" sz="2000" kern="1200" baseline="0" dirty="0" smtClean="0">
              <a:solidFill>
                <a:srgbClr val="C00000"/>
              </a:solidFill>
            </a:rPr>
            <a:t>52</a:t>
          </a:r>
          <a:r>
            <a:rPr lang="cs-CZ" sz="2000" kern="1200" baseline="0" dirty="0" smtClean="0"/>
            <a:t>_INOVACE_</a:t>
          </a:r>
          <a:r>
            <a:rPr lang="cs-CZ" sz="2000" kern="1200" baseline="0" dirty="0" smtClean="0">
              <a:solidFill>
                <a:srgbClr val="C00000"/>
              </a:solidFill>
            </a:rPr>
            <a:t>04_VLA+PŘÍ_23</a:t>
          </a:r>
          <a:endParaRPr lang="cs-CZ" sz="2000" kern="1200" dirty="0">
            <a:solidFill>
              <a:srgbClr val="C0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smtClean="0">
              <a:solidFill>
                <a:srgbClr val="C00000"/>
              </a:solidFill>
            </a:rPr>
            <a:t>VLA – 4.A – </a:t>
          </a:r>
          <a:r>
            <a:rPr lang="cs-CZ" sz="2000" kern="1200" dirty="0" err="1" smtClean="0">
              <a:solidFill>
                <a:srgbClr val="C00000"/>
              </a:solidFill>
            </a:rPr>
            <a:t>Jagellonci</a:t>
          </a:r>
          <a:r>
            <a:rPr lang="cs-CZ" sz="2000" kern="1200" dirty="0" smtClean="0">
              <a:solidFill>
                <a:srgbClr val="C00000"/>
              </a:solidFill>
            </a:rPr>
            <a:t> na českém trůně</a:t>
          </a:r>
          <a:endParaRPr lang="cs-CZ" sz="2000" kern="1200" dirty="0">
            <a:solidFill>
              <a:srgbClr val="C0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28.11.2011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gop.pilsedu.cz:8080/redakcni_systemy/wiki/index.php/Karel_IV.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Obrázek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653136"/>
            <a:ext cx="8183880" cy="792088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ANOTACE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200" dirty="0" smtClean="0"/>
              <a:t>Materiál je určen pro žáky 4. ročníku, je určen k vyvození učiva.</a:t>
            </a:r>
          </a:p>
          <a:p>
            <a:r>
              <a:rPr lang="cs-CZ" sz="2200" dirty="0" smtClean="0"/>
              <a:t>Materiál obsahuje prezentaci se snímky a textem k učivu </a:t>
            </a:r>
            <a:endParaRPr lang="cs-CZ" sz="2200" dirty="0" smtClean="0"/>
          </a:p>
          <a:p>
            <a:pPr>
              <a:buNone/>
            </a:pPr>
            <a:r>
              <a:rPr lang="cs-CZ" sz="2200" dirty="0" smtClean="0"/>
              <a:t> </a:t>
            </a:r>
            <a:r>
              <a:rPr lang="cs-CZ" sz="2200" dirty="0" smtClean="0"/>
              <a:t>   </a:t>
            </a:r>
            <a:r>
              <a:rPr lang="cs-CZ" sz="2200" dirty="0" smtClean="0"/>
              <a:t>o vládě </a:t>
            </a:r>
            <a:r>
              <a:rPr lang="cs-CZ" sz="2200" dirty="0" err="1" smtClean="0"/>
              <a:t>Jagellonců</a:t>
            </a:r>
            <a:r>
              <a:rPr lang="cs-CZ" sz="2200" dirty="0" smtClean="0"/>
              <a:t> na českém trůně.</a:t>
            </a:r>
            <a:endParaRPr lang="cs-CZ" sz="2200" dirty="0" smtClean="0"/>
          </a:p>
          <a:p>
            <a:r>
              <a:rPr lang="cs-CZ" sz="2200" dirty="0" smtClean="0"/>
              <a:t>Žáci se </a:t>
            </a:r>
            <a:r>
              <a:rPr lang="cs-CZ" sz="2200" dirty="0" smtClean="0"/>
              <a:t>podrobně seznamují </a:t>
            </a:r>
            <a:r>
              <a:rPr lang="cs-CZ" sz="2200" dirty="0" smtClean="0"/>
              <a:t>s </a:t>
            </a:r>
            <a:r>
              <a:rPr lang="cs-CZ" sz="2200" dirty="0" smtClean="0"/>
              <a:t>panovníkem Vladislavem II. Jagellonským, který byl </a:t>
            </a:r>
            <a:r>
              <a:rPr lang="cs-CZ" sz="2200" dirty="0" smtClean="0"/>
              <a:t>zvolen </a:t>
            </a:r>
            <a:r>
              <a:rPr lang="cs-CZ" sz="2200" dirty="0" smtClean="0"/>
              <a:t>českým králem </a:t>
            </a:r>
            <a:r>
              <a:rPr lang="cs-CZ" sz="2200" dirty="0" smtClean="0"/>
              <a:t>na doporučení Jiřího </a:t>
            </a:r>
            <a:endParaRPr lang="cs-CZ" sz="2200" dirty="0" smtClean="0"/>
          </a:p>
          <a:p>
            <a:pPr>
              <a:buNone/>
            </a:pPr>
            <a:r>
              <a:rPr lang="cs-CZ" sz="2200" dirty="0" smtClean="0"/>
              <a:t> </a:t>
            </a:r>
            <a:r>
              <a:rPr lang="cs-CZ" sz="2200" dirty="0" smtClean="0"/>
              <a:t>   </a:t>
            </a:r>
            <a:r>
              <a:rPr lang="cs-CZ" sz="2200" dirty="0" smtClean="0"/>
              <a:t>z Poděbrad. Dále s jeho nástupcem, synem Ludvíkem.</a:t>
            </a:r>
            <a:endParaRPr lang="cs-CZ" sz="2200" dirty="0" smtClean="0"/>
          </a:p>
          <a:p>
            <a:r>
              <a:rPr lang="cs-CZ" sz="2200" dirty="0" smtClean="0"/>
              <a:t>Klíčová slova</a:t>
            </a:r>
            <a:r>
              <a:rPr lang="cs-CZ" sz="2200" dirty="0" smtClean="0"/>
              <a:t>:  Vladislav II. Jagellonský, zemský sněm, úplné </a:t>
            </a:r>
          </a:p>
          <a:p>
            <a:pPr>
              <a:buNone/>
            </a:pPr>
            <a:r>
              <a:rPr lang="cs-CZ" sz="2200" dirty="0" smtClean="0"/>
              <a:t> </a:t>
            </a:r>
            <a:r>
              <a:rPr lang="cs-CZ" sz="2200" dirty="0" smtClean="0"/>
              <a:t>                       </a:t>
            </a:r>
            <a:r>
              <a:rPr lang="cs-CZ" sz="2200" dirty="0" smtClean="0"/>
              <a:t>nevolnictví venkovského obyvatelstva </a:t>
            </a:r>
            <a:endParaRPr lang="cs-CZ" sz="2200" b="1" dirty="0" smtClean="0"/>
          </a:p>
          <a:p>
            <a:r>
              <a:rPr lang="cs-CZ" sz="2200" dirty="0" smtClean="0"/>
              <a:t>Žáci poslouchali výklad učiva </a:t>
            </a:r>
            <a:r>
              <a:rPr lang="cs-CZ" sz="2200" dirty="0" smtClean="0"/>
              <a:t>pozorně. Žáci se individuálně zapojovali do výuky - předčítali text a vysvětlovali jej spolužákům svými vlastními slovy. </a:t>
            </a:r>
            <a:endParaRPr lang="cs-CZ" sz="2200" dirty="0" smtClean="0"/>
          </a:p>
          <a:p>
            <a:endParaRPr lang="cs-CZ" sz="2200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725144"/>
            <a:ext cx="8183880" cy="936104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Vladislav II. Jagellonský </a:t>
            </a:r>
            <a:r>
              <a:rPr lang="cs-CZ" sz="2000" dirty="0" smtClean="0">
                <a:solidFill>
                  <a:srgbClr val="FFFF00"/>
                </a:solidFill>
              </a:rPr>
              <a:t>(1456-1516)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908720"/>
            <a:ext cx="4115280" cy="4010752"/>
          </a:xfrm>
        </p:spPr>
        <p:txBody>
          <a:bodyPr>
            <a:normAutofit/>
          </a:bodyPr>
          <a:lstStyle/>
          <a:p>
            <a:r>
              <a:rPr lang="cs-CZ" sz="2000" dirty="0" smtClean="0"/>
              <a:t>byl zvolen novým českým králem </a:t>
            </a:r>
          </a:p>
          <a:p>
            <a:pPr>
              <a:buNone/>
            </a:pPr>
            <a:r>
              <a:rPr lang="cs-CZ" sz="2000" dirty="0" smtClean="0"/>
              <a:t> na doporučení Jiřího z Poděbrad</a:t>
            </a:r>
          </a:p>
          <a:p>
            <a:pPr>
              <a:buNone/>
            </a:pPr>
            <a:r>
              <a:rPr lang="cs-CZ" sz="2000" dirty="0" smtClean="0"/>
              <a:t> (potřeba českého království nalézt</a:t>
            </a:r>
          </a:p>
          <a:p>
            <a:pPr>
              <a:buNone/>
            </a:pPr>
            <a:r>
              <a:rPr lang="cs-CZ" sz="2000" dirty="0" smtClean="0"/>
              <a:t>  v Evropě spojence)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slabý panovník, rozpory mezi královskými městy a šlechtou 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nedokázal získat zpět Moravu </a:t>
            </a:r>
          </a:p>
          <a:p>
            <a:pPr>
              <a:buNone/>
            </a:pPr>
            <a:r>
              <a:rPr lang="cs-CZ" sz="2000" dirty="0" smtClean="0"/>
              <a:t> a Slezsko (nadvláda uherského krále </a:t>
            </a:r>
          </a:p>
          <a:p>
            <a:pPr>
              <a:buNone/>
            </a:pPr>
            <a:r>
              <a:rPr lang="cs-CZ" sz="2000" dirty="0" smtClean="0"/>
              <a:t> </a:t>
            </a:r>
            <a:r>
              <a:rPr lang="cs-CZ" sz="2000" dirty="0" smtClean="0"/>
              <a:t>Matyáše </a:t>
            </a:r>
            <a:r>
              <a:rPr lang="cs-CZ" sz="2000" dirty="0" err="1" smtClean="0"/>
              <a:t>Korvína</a:t>
            </a:r>
            <a:r>
              <a:rPr lang="cs-CZ" sz="2000" dirty="0" smtClean="0"/>
              <a:t>)</a:t>
            </a:r>
            <a:endParaRPr lang="cs-CZ" sz="2000" dirty="0" smtClean="0"/>
          </a:p>
          <a:p>
            <a:pPr>
              <a:buNone/>
            </a:pPr>
            <a:endParaRPr lang="cs-CZ" sz="1800" dirty="0" smtClean="0"/>
          </a:p>
          <a:p>
            <a:endParaRPr lang="cs-CZ" sz="1800" dirty="0" smtClean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773" y="530225"/>
            <a:ext cx="3161391" cy="438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27000"/>
          </a:effectLst>
        </p:spPr>
      </p:pic>
      <p:sp>
        <p:nvSpPr>
          <p:cNvPr id="6" name="TextovéPole 5"/>
          <p:cNvSpPr txBox="1"/>
          <p:nvPr/>
        </p:nvSpPr>
        <p:spPr>
          <a:xfrm>
            <a:off x="323528" y="4653136"/>
            <a:ext cx="48965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229200"/>
            <a:ext cx="8291264" cy="648072"/>
          </a:xfrm>
        </p:spPr>
        <p:txBody>
          <a:bodyPr>
            <a:normAutofit/>
          </a:bodyPr>
          <a:lstStyle/>
          <a:p>
            <a:pPr algn="ctr"/>
            <a:r>
              <a:rPr lang="cs-CZ" sz="2800" b="0" dirty="0" smtClean="0">
                <a:solidFill>
                  <a:srgbClr val="FFFF00"/>
                </a:solidFill>
              </a:rPr>
              <a:t>    </a:t>
            </a:r>
            <a:r>
              <a:rPr lang="cs-CZ" sz="2800" b="0" dirty="0" smtClean="0">
                <a:solidFill>
                  <a:srgbClr val="FFFF00"/>
                </a:solidFill>
              </a:rPr>
              <a:t>Vláda Vladislava Jagellonského</a:t>
            </a:r>
            <a:endParaRPr lang="cs-CZ" sz="2800" b="0" dirty="0">
              <a:solidFill>
                <a:srgbClr val="FFFF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286000" y="2828836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548680"/>
            <a:ext cx="8064896" cy="52937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Po Matyášově smrti byl zvolen </a:t>
            </a:r>
            <a:r>
              <a:rPr lang="cs-CZ" sz="2000" dirty="0" smtClean="0"/>
              <a:t>Vladislav Jagellonský </a:t>
            </a:r>
            <a:r>
              <a:rPr lang="cs-CZ" sz="2000" dirty="0" smtClean="0"/>
              <a:t>i králem uherským </a:t>
            </a:r>
          </a:p>
          <a:p>
            <a:r>
              <a:rPr lang="cs-CZ" sz="2000" dirty="0" smtClean="0"/>
              <a:t>           </a:t>
            </a:r>
            <a:r>
              <a:rPr lang="cs-CZ" sz="2000" dirty="0" smtClean="0">
                <a:solidFill>
                  <a:srgbClr val="FFFF00"/>
                </a:solidFill>
              </a:rPr>
              <a:t>spojení českých </a:t>
            </a:r>
            <a:r>
              <a:rPr lang="cs-CZ" sz="2000" dirty="0" smtClean="0">
                <a:solidFill>
                  <a:srgbClr val="FFFF00"/>
                </a:solidFill>
              </a:rPr>
              <a:t>zemí </a:t>
            </a:r>
            <a:r>
              <a:rPr lang="cs-CZ" sz="2000" dirty="0" smtClean="0"/>
              <a:t>(Čechy, Morava, Slezsko)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dirty="0" smtClean="0"/>
              <a:t>Vladislav Jagellonský </a:t>
            </a:r>
            <a:r>
              <a:rPr lang="cs-CZ" dirty="0" smtClean="0">
                <a:solidFill>
                  <a:srgbClr val="FFFF00"/>
                </a:solidFill>
              </a:rPr>
              <a:t>vybudoval</a:t>
            </a:r>
            <a:r>
              <a:rPr lang="cs-CZ" dirty="0" smtClean="0"/>
              <a:t>: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   </a:t>
            </a:r>
            <a:r>
              <a:rPr lang="cs-CZ" b="1" dirty="0" smtClean="0">
                <a:solidFill>
                  <a:srgbClr val="FFFF00"/>
                </a:solidFill>
              </a:rPr>
              <a:t>-</a:t>
            </a:r>
            <a:r>
              <a:rPr lang="cs-CZ" dirty="0" smtClean="0">
                <a:solidFill>
                  <a:srgbClr val="FFFF00"/>
                </a:solidFill>
              </a:rPr>
              <a:t>  </a:t>
            </a:r>
            <a:r>
              <a:rPr lang="cs-CZ" dirty="0" smtClean="0"/>
              <a:t>Vladislavský sál (v gotickém slohu)</a:t>
            </a:r>
          </a:p>
          <a:p>
            <a:pPr>
              <a:buNone/>
            </a:pPr>
            <a:r>
              <a:rPr lang="cs-CZ" dirty="0" smtClean="0"/>
              <a:t>   </a:t>
            </a:r>
            <a:r>
              <a:rPr lang="cs-CZ" b="1" dirty="0" smtClean="0">
                <a:solidFill>
                  <a:srgbClr val="FFFF00"/>
                </a:solidFill>
              </a:rPr>
              <a:t>- </a:t>
            </a:r>
            <a:r>
              <a:rPr lang="cs-CZ" dirty="0" smtClean="0"/>
              <a:t> Prašnou bránu (skladiště střelného prachu)</a:t>
            </a:r>
          </a:p>
          <a:p>
            <a:pPr>
              <a:buNone/>
            </a:pPr>
            <a:r>
              <a:rPr lang="cs-CZ" dirty="0" smtClean="0"/>
              <a:t>   </a:t>
            </a:r>
            <a:r>
              <a:rPr lang="cs-CZ" b="1" dirty="0" smtClean="0">
                <a:solidFill>
                  <a:srgbClr val="FFFF00"/>
                </a:solidFill>
              </a:rPr>
              <a:t>-</a:t>
            </a:r>
            <a:r>
              <a:rPr lang="cs-CZ" dirty="0" smtClean="0"/>
              <a:t>  Chrám sv. Barbory v Kutné Hoře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Protože většinou pobýval v Uhrách, </a:t>
            </a:r>
            <a:r>
              <a:rPr lang="cs-CZ" sz="2000" dirty="0" smtClean="0">
                <a:solidFill>
                  <a:srgbClr val="FFFF00"/>
                </a:solidFill>
              </a:rPr>
              <a:t>v českých zemích vládly zemské sněmy</a:t>
            </a:r>
            <a:r>
              <a:rPr lang="cs-CZ" sz="2000" dirty="0" smtClean="0"/>
              <a:t> </a:t>
            </a:r>
          </a:p>
          <a:p>
            <a:pPr>
              <a:buNone/>
            </a:pPr>
            <a:r>
              <a:rPr lang="cs-CZ" sz="2000" dirty="0" smtClean="0"/>
              <a:t>(zástupci pánů, zemanů a měst)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Postupné zavedení</a:t>
            </a:r>
            <a:r>
              <a:rPr lang="cs-CZ" sz="2000" dirty="0" smtClean="0">
                <a:solidFill>
                  <a:srgbClr val="FFFF00"/>
                </a:solidFill>
              </a:rPr>
              <a:t> úplného nevolnictví venkovského obyvatelstva</a:t>
            </a:r>
          </a:p>
          <a:p>
            <a:r>
              <a:rPr lang="cs-CZ" sz="2000" dirty="0" smtClean="0">
                <a:solidFill>
                  <a:srgbClr val="FFFF00"/>
                </a:solidFill>
              </a:rPr>
              <a:t> </a:t>
            </a:r>
            <a:r>
              <a:rPr lang="cs-CZ" sz="2000" b="1" dirty="0" smtClean="0">
                <a:solidFill>
                  <a:srgbClr val="FFFF00"/>
                </a:solidFill>
              </a:rPr>
              <a:t>-</a:t>
            </a:r>
            <a:r>
              <a:rPr lang="cs-CZ" sz="2000" dirty="0" smtClean="0">
                <a:solidFill>
                  <a:srgbClr val="FFFF00"/>
                </a:solidFill>
              </a:rPr>
              <a:t> </a:t>
            </a:r>
            <a:r>
              <a:rPr lang="cs-CZ" sz="2000" dirty="0" smtClean="0"/>
              <a:t>zabírání </a:t>
            </a:r>
            <a:r>
              <a:rPr lang="cs-CZ" sz="2000" dirty="0" smtClean="0"/>
              <a:t>půdy poddaným 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b="1" dirty="0" smtClean="0">
                <a:solidFill>
                  <a:srgbClr val="FFFF00"/>
                </a:solidFill>
              </a:rPr>
              <a:t>-</a:t>
            </a:r>
            <a:r>
              <a:rPr lang="cs-CZ" sz="2000" dirty="0" smtClean="0"/>
              <a:t> zvyšování počtu dnů </a:t>
            </a:r>
            <a:r>
              <a:rPr lang="cs-CZ" sz="2000" dirty="0" smtClean="0"/>
              <a:t>roboty (práce na poli pro svého pána)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b="1" dirty="0" smtClean="0">
                <a:solidFill>
                  <a:srgbClr val="FFFF00"/>
                </a:solidFill>
              </a:rPr>
              <a:t>-</a:t>
            </a:r>
            <a:r>
              <a:rPr lang="cs-CZ" sz="2000" dirty="0" smtClean="0"/>
              <a:t> zákaz svobodného stěhování do měst, do jiných panství</a:t>
            </a:r>
          </a:p>
          <a:p>
            <a:r>
              <a:rPr lang="cs-CZ" sz="2000" dirty="0" smtClean="0"/>
              <a:t>   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5" name="Šipka doprava 4"/>
          <p:cNvSpPr/>
          <p:nvPr/>
        </p:nvSpPr>
        <p:spPr>
          <a:xfrm>
            <a:off x="683568" y="980728"/>
            <a:ext cx="432048" cy="72008"/>
          </a:xfrm>
          <a:prstGeom prst="righ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869160"/>
            <a:ext cx="8183880" cy="1440160"/>
          </a:xfrm>
        </p:spPr>
        <p:txBody>
          <a:bodyPr>
            <a:normAutofit/>
          </a:bodyPr>
          <a:lstStyle/>
          <a:p>
            <a:pPr algn="ctr"/>
            <a:r>
              <a:rPr lang="cs-CZ" sz="2700" dirty="0" smtClean="0">
                <a:solidFill>
                  <a:srgbClr val="FFFF00"/>
                </a:solidFill>
              </a:rPr>
              <a:t>Vladislavský sál </a:t>
            </a:r>
            <a:r>
              <a:rPr lang="cs-CZ" sz="2700" b="0" dirty="0" smtClean="0">
                <a:solidFill>
                  <a:srgbClr val="FFFF00"/>
                </a:solidFill>
              </a:rPr>
              <a:t>v královském paláci </a:t>
            </a:r>
            <a:br>
              <a:rPr lang="cs-CZ" sz="2700" b="0" dirty="0" smtClean="0">
                <a:solidFill>
                  <a:srgbClr val="FFFF00"/>
                </a:solidFill>
              </a:rPr>
            </a:br>
            <a:r>
              <a:rPr lang="cs-CZ" sz="2700" b="0" dirty="0" smtClean="0">
                <a:solidFill>
                  <a:srgbClr val="FFFF00"/>
                </a:solidFill>
              </a:rPr>
              <a:t>na Pražském hradě</a:t>
            </a: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200" b="0" dirty="0" smtClean="0">
                <a:solidFill>
                  <a:schemeClr val="bg1">
                    <a:lumMod val="50000"/>
                  </a:schemeClr>
                </a:solidFill>
              </a:rPr>
              <a:t>(délka </a:t>
            </a:r>
            <a:r>
              <a:rPr lang="cs-CZ" sz="2200" b="0" dirty="0" smtClean="0">
                <a:solidFill>
                  <a:schemeClr val="bg1">
                    <a:lumMod val="50000"/>
                  </a:schemeClr>
                </a:solidFill>
              </a:rPr>
              <a:t>62 m, šířka 16 m, výška </a:t>
            </a:r>
            <a:r>
              <a:rPr lang="cs-CZ" sz="2200" b="0" dirty="0" smtClean="0">
                <a:solidFill>
                  <a:schemeClr val="bg1">
                    <a:lumMod val="50000"/>
                  </a:schemeClr>
                </a:solidFill>
              </a:rPr>
              <a:t>13 </a:t>
            </a:r>
            <a:r>
              <a:rPr lang="cs-CZ" sz="2200" b="0" dirty="0" smtClean="0">
                <a:solidFill>
                  <a:schemeClr val="bg1">
                    <a:lumMod val="50000"/>
                  </a:schemeClr>
                </a:solidFill>
              </a:rPr>
              <a:t>m)</a:t>
            </a:r>
            <a:endParaRPr lang="cs-CZ" sz="2200" b="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548680"/>
            <a:ext cx="7092456" cy="44585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27000"/>
          </a:effectLst>
        </p:spPr>
      </p:pic>
      <p:sp>
        <p:nvSpPr>
          <p:cNvPr id="4" name="TextovéPole 3"/>
          <p:cNvSpPr txBox="1"/>
          <p:nvPr/>
        </p:nvSpPr>
        <p:spPr>
          <a:xfrm>
            <a:off x="395536" y="4725145"/>
            <a:ext cx="7920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</p:spTree>
  </p:cSld>
  <p:clrMapOvr>
    <a:masterClrMapping/>
  </p:clrMapOvr>
  <p:transition spd="slow">
    <p:split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41168"/>
            <a:ext cx="8183880" cy="1008112"/>
          </a:xfrm>
        </p:spPr>
        <p:txBody>
          <a:bodyPr>
            <a:noAutofit/>
          </a:bodyPr>
          <a:lstStyle/>
          <a:p>
            <a:pPr algn="ctr"/>
            <a:r>
              <a:rPr lang="cs-CZ" sz="3200" b="0" dirty="0" smtClean="0">
                <a:solidFill>
                  <a:srgbClr val="FFFF00"/>
                </a:solidFill>
              </a:rPr>
              <a:t>Taneční zábava na pražském dvoře </a:t>
            </a:r>
            <a:br>
              <a:rPr lang="cs-CZ" sz="3200" b="0" dirty="0" smtClean="0">
                <a:solidFill>
                  <a:srgbClr val="FFFF00"/>
                </a:solidFill>
              </a:rPr>
            </a:br>
            <a:r>
              <a:rPr lang="cs-CZ" sz="3200" b="0" dirty="0" smtClean="0">
                <a:solidFill>
                  <a:srgbClr val="FFFF00"/>
                </a:solidFill>
              </a:rPr>
              <a:t>Vladislava </a:t>
            </a:r>
            <a:r>
              <a:rPr lang="cs-CZ" sz="3200" b="0" dirty="0" smtClean="0">
                <a:solidFill>
                  <a:srgbClr val="FFFF00"/>
                </a:solidFill>
              </a:rPr>
              <a:t>Jagellonského</a:t>
            </a:r>
            <a:endParaRPr lang="cs-CZ" sz="3200" b="0" dirty="0">
              <a:solidFill>
                <a:srgbClr val="FFFF00"/>
              </a:solidFill>
            </a:endParaRP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548680"/>
            <a:ext cx="6915552" cy="4392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27000"/>
          </a:effectLst>
        </p:spPr>
      </p:pic>
      <p:sp>
        <p:nvSpPr>
          <p:cNvPr id="5" name="TextovéPole 4"/>
          <p:cNvSpPr txBox="1"/>
          <p:nvPr/>
        </p:nvSpPr>
        <p:spPr>
          <a:xfrm>
            <a:off x="395536" y="4653136"/>
            <a:ext cx="7200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340768"/>
            <a:ext cx="2734324" cy="4104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27000"/>
          </a:effec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1340768"/>
            <a:ext cx="3185129" cy="41657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270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476672"/>
            <a:ext cx="2971800" cy="9711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80112" y="5445224"/>
            <a:ext cx="1440160" cy="432048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(dnešní pohled)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692696"/>
            <a:ext cx="7843076" cy="5688632"/>
          </a:xfrm>
        </p:spPr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  </a:t>
            </a:r>
            <a:r>
              <a:rPr lang="cs-CZ" b="1" dirty="0" smtClean="0">
                <a:solidFill>
                  <a:srgbClr val="FFFF00"/>
                </a:solidFill>
              </a:rPr>
              <a:t>Prašná brána </a:t>
            </a:r>
            <a:r>
              <a:rPr lang="cs-CZ" sz="1400" dirty="0" smtClean="0"/>
              <a:t>(v r. 1856)</a:t>
            </a:r>
            <a:endParaRPr lang="cs-CZ" sz="1400" dirty="0"/>
          </a:p>
        </p:txBody>
      </p:sp>
      <p:sp>
        <p:nvSpPr>
          <p:cNvPr id="6" name="Obdélník 5"/>
          <p:cNvSpPr/>
          <p:nvPr/>
        </p:nvSpPr>
        <p:spPr>
          <a:xfrm>
            <a:off x="7812360" y="5157192"/>
            <a:ext cx="93610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552" y="5229200"/>
            <a:ext cx="436119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</p:spTree>
  </p:cSld>
  <p:clrMapOvr>
    <a:masterClrMapping/>
  </p:clrMapOvr>
  <p:transition spd="slow">
    <p:checke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891682"/>
          </a:xfrm>
        </p:spPr>
        <p:txBody>
          <a:bodyPr>
            <a:normAutofit/>
          </a:bodyPr>
          <a:lstStyle/>
          <a:p>
            <a:pPr algn="ctr"/>
            <a:r>
              <a:rPr lang="cs-CZ" sz="2800" b="0" dirty="0" smtClean="0">
                <a:solidFill>
                  <a:srgbClr val="FFFF00"/>
                </a:solidFill>
              </a:rPr>
              <a:t>Chrám sv. Barbory v Kutné Hoře</a:t>
            </a:r>
            <a:endParaRPr lang="cs-CZ" sz="2800" b="0" dirty="0">
              <a:solidFill>
                <a:srgbClr val="FFFF00"/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620688"/>
            <a:ext cx="6030838" cy="461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27000"/>
          </a:effectLst>
        </p:spPr>
      </p:pic>
      <p:sp>
        <p:nvSpPr>
          <p:cNvPr id="4" name="TextovéPole 3"/>
          <p:cNvSpPr txBox="1"/>
          <p:nvPr/>
        </p:nvSpPr>
        <p:spPr>
          <a:xfrm>
            <a:off x="7524328" y="4941168"/>
            <a:ext cx="9241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6</a:t>
            </a:r>
            <a:endParaRPr lang="cs-CZ" sz="1400" dirty="0"/>
          </a:p>
        </p:txBody>
      </p:sp>
    </p:spTree>
  </p:cSld>
  <p:clrMapOvr>
    <a:masterClrMapping/>
  </p:clrMapOvr>
  <p:transition spd="slow">
    <p:cover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941168"/>
            <a:ext cx="8183880" cy="1051560"/>
          </a:xfrm>
        </p:spPr>
        <p:txBody>
          <a:bodyPr>
            <a:noAutofit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4849736" cy="5274912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>
                <a:solidFill>
                  <a:srgbClr val="FFFF00"/>
                </a:solidFill>
              </a:rPr>
              <a:t>Ludvík Jagellonský,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sz="1600" dirty="0" smtClean="0"/>
              <a:t>zvaný „Ludvík Dítě“</a:t>
            </a:r>
            <a:endParaRPr lang="cs-CZ" sz="1600" dirty="0" smtClean="0">
              <a:solidFill>
                <a:schemeClr val="accent1"/>
              </a:solidFill>
            </a:endParaRPr>
          </a:p>
          <a:p>
            <a:r>
              <a:rPr lang="cs-CZ" sz="1900" dirty="0" smtClean="0">
                <a:solidFill>
                  <a:srgbClr val="FFFF00"/>
                </a:solidFill>
              </a:rPr>
              <a:t>*1506   +1526</a:t>
            </a:r>
          </a:p>
          <a:p>
            <a:r>
              <a:rPr lang="cs-CZ" sz="2000" dirty="0" smtClean="0"/>
              <a:t>král uherský a český </a:t>
            </a:r>
            <a:r>
              <a:rPr lang="cs-CZ" sz="1800" dirty="0" smtClean="0"/>
              <a:t>(vládl 1516 – 1526)</a:t>
            </a:r>
          </a:p>
          <a:p>
            <a:r>
              <a:rPr lang="cs-CZ" sz="2000" dirty="0" smtClean="0"/>
              <a:t>úpadek uherského státu</a:t>
            </a:r>
            <a:endParaRPr lang="cs-CZ" dirty="0" smtClean="0"/>
          </a:p>
          <a:p>
            <a:pPr>
              <a:buNone/>
            </a:pPr>
            <a:r>
              <a:rPr lang="cs-CZ" sz="1800" dirty="0" smtClean="0"/>
              <a:t>    (hlavní zájem šlechty - zvyšování povinností poddaných) </a:t>
            </a:r>
          </a:p>
          <a:p>
            <a:r>
              <a:rPr lang="cs-CZ" sz="1900" dirty="0" smtClean="0"/>
              <a:t>turecké útoky</a:t>
            </a:r>
          </a:p>
          <a:p>
            <a:r>
              <a:rPr lang="cs-CZ" sz="1900" dirty="0" smtClean="0"/>
              <a:t>srážka křesťanského vojska s velmi početnou a výborně vycvičenou tureckou armádou dopadla katastrofálně</a:t>
            </a:r>
          </a:p>
          <a:p>
            <a:pPr>
              <a:buNone/>
            </a:pPr>
            <a:r>
              <a:rPr lang="cs-CZ" sz="1900" dirty="0" smtClean="0">
                <a:solidFill>
                  <a:srgbClr val="FFFF00"/>
                </a:solidFill>
              </a:rPr>
              <a:t>    29</a:t>
            </a:r>
            <a:r>
              <a:rPr lang="cs-CZ" sz="1900" dirty="0" smtClean="0">
                <a:solidFill>
                  <a:srgbClr val="FFFF00"/>
                </a:solidFill>
              </a:rPr>
              <a:t>. srpna 1526 </a:t>
            </a:r>
            <a:r>
              <a:rPr lang="cs-CZ" sz="1900" dirty="0" smtClean="0"/>
              <a:t>bylo uherské vojsko rozdrceno v </a:t>
            </a:r>
            <a:r>
              <a:rPr lang="cs-CZ" sz="1900" dirty="0" smtClean="0">
                <a:solidFill>
                  <a:srgbClr val="FFFF00"/>
                </a:solidFill>
              </a:rPr>
              <a:t>bitvě u Moháče</a:t>
            </a:r>
            <a:endParaRPr lang="cs-CZ" sz="1900" dirty="0" smtClean="0"/>
          </a:p>
          <a:p>
            <a:r>
              <a:rPr lang="cs-CZ" sz="1900" dirty="0" smtClean="0"/>
              <a:t>po </a:t>
            </a:r>
            <a:r>
              <a:rPr lang="cs-CZ" sz="1900" dirty="0" smtClean="0"/>
              <a:t>prohrané </a:t>
            </a:r>
            <a:r>
              <a:rPr lang="cs-CZ" sz="1900" dirty="0" smtClean="0"/>
              <a:t>bitvě, </a:t>
            </a:r>
            <a:r>
              <a:rPr lang="cs-CZ" sz="1900" dirty="0" smtClean="0"/>
              <a:t>na útěku, </a:t>
            </a:r>
            <a:r>
              <a:rPr lang="cs-CZ" sz="1900" dirty="0" smtClean="0"/>
              <a:t>se Ludvík </a:t>
            </a:r>
            <a:r>
              <a:rPr lang="cs-CZ" sz="1900" dirty="0" smtClean="0"/>
              <a:t>utopil v </a:t>
            </a:r>
            <a:r>
              <a:rPr lang="cs-CZ" sz="1900" dirty="0" smtClean="0"/>
              <a:t>bažinách</a:t>
            </a:r>
            <a:endParaRPr lang="cs-CZ" sz="19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692696"/>
            <a:ext cx="3214516" cy="43635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27000"/>
          </a:effectLst>
        </p:spPr>
      </p:pic>
      <p:sp>
        <p:nvSpPr>
          <p:cNvPr id="6" name="TextovéPole 5"/>
          <p:cNvSpPr txBox="1"/>
          <p:nvPr/>
        </p:nvSpPr>
        <p:spPr>
          <a:xfrm>
            <a:off x="7884368" y="5013176"/>
            <a:ext cx="6480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6</a:t>
            </a:r>
            <a:endParaRPr lang="cs-CZ" sz="1400" dirty="0"/>
          </a:p>
        </p:txBody>
      </p:sp>
      <p:sp>
        <p:nvSpPr>
          <p:cNvPr id="7" name="Obdélník 6"/>
          <p:cNvSpPr/>
          <p:nvPr/>
        </p:nvSpPr>
        <p:spPr>
          <a:xfrm>
            <a:off x="611561" y="1052736"/>
            <a:ext cx="604363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8" name="Šipka doprava 7"/>
          <p:cNvSpPr/>
          <p:nvPr/>
        </p:nvSpPr>
        <p:spPr>
          <a:xfrm>
            <a:off x="4067944" y="4077072"/>
            <a:ext cx="504056" cy="117727"/>
          </a:xfrm>
          <a:prstGeom prst="righ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797152"/>
            <a:ext cx="8183880" cy="864096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CITACE	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4108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[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obr. 1</a:t>
            </a:r>
            <a:r>
              <a:rPr lang="en-US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  <a:r>
              <a:rPr lang="en-US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[</a:t>
            </a:r>
            <a:r>
              <a:rPr lang="en-US" sz="1400" dirty="0" err="1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citace</a:t>
            </a:r>
            <a:r>
              <a:rPr lang="en-US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 2011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-11-25</a:t>
            </a:r>
            <a:r>
              <a:rPr lang="en-US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.Dostupný na www:</a:t>
            </a:r>
          </a:p>
          <a:p>
            <a:pPr>
              <a:buNone/>
            </a:pP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http://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simonak.eu/images/obrazky_ostatni_strany/h_k/3_1.jpg</a:t>
            </a:r>
          </a:p>
          <a:p>
            <a:pPr>
              <a:buNone/>
            </a:pPr>
            <a:r>
              <a:rPr lang="en-US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[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obr. 2</a:t>
            </a:r>
            <a:r>
              <a:rPr lang="en-US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  <a:r>
              <a:rPr lang="en-US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[</a:t>
            </a:r>
            <a:r>
              <a:rPr lang="en-US" sz="1400" dirty="0" err="1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citace</a:t>
            </a:r>
            <a:r>
              <a:rPr lang="en-US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 2011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-11-25</a:t>
            </a:r>
            <a:r>
              <a:rPr lang="en-US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.Dostupný na www:</a:t>
            </a:r>
          </a:p>
          <a:p>
            <a:pPr>
              <a:buNone/>
            </a:pP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http://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simonak.eu/images/obrazky_ostatni_strany/h_k/3_1_3.jpg</a:t>
            </a:r>
          </a:p>
          <a:p>
            <a:pPr>
              <a:buNone/>
            </a:pPr>
            <a:r>
              <a:rPr lang="en-US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[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obr. 3</a:t>
            </a:r>
            <a:r>
              <a:rPr lang="en-US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  <a:r>
              <a:rPr lang="en-US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[</a:t>
            </a:r>
            <a:r>
              <a:rPr lang="en-US" sz="1400" dirty="0" err="1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citace</a:t>
            </a:r>
            <a:r>
              <a:rPr lang="en-US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 2011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-11-25</a:t>
            </a:r>
            <a:r>
              <a:rPr lang="en-US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.Dostupný na www:</a:t>
            </a:r>
          </a:p>
          <a:p>
            <a:pPr>
              <a:buNone/>
            </a:pP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http://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simonak.eu/images/obrazky_ostatni_strany/h_k/3_1_4.jpg</a:t>
            </a:r>
          </a:p>
          <a:p>
            <a:pPr>
              <a:buNone/>
            </a:pPr>
            <a:r>
              <a:rPr lang="en-US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[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obr. 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4</a:t>
            </a:r>
            <a:r>
              <a:rPr lang="en-US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  <a:r>
              <a:rPr lang="en-US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[</a:t>
            </a:r>
            <a:r>
              <a:rPr lang="en-US" sz="1400" dirty="0" err="1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citace</a:t>
            </a:r>
            <a:r>
              <a:rPr lang="en-US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 2011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-11-25</a:t>
            </a:r>
            <a:r>
              <a:rPr lang="en-US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.Dostupný na www:</a:t>
            </a:r>
          </a:p>
          <a:p>
            <a:pPr>
              <a:buNone/>
            </a:pP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http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://upload.wikimedia.org/wikipedia/commons/thumb/6/67/Groll08.jpg/150px-Groll08.jpg</a:t>
            </a:r>
          </a:p>
          <a:p>
            <a:pPr>
              <a:buNone/>
            </a:pPr>
            <a:r>
              <a:rPr lang="en-US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[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obr. 5</a:t>
            </a:r>
            <a:r>
              <a:rPr lang="en-US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  <a:r>
              <a:rPr lang="en-US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[</a:t>
            </a:r>
            <a:r>
              <a:rPr lang="en-US" sz="1400" dirty="0" err="1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citace</a:t>
            </a:r>
            <a:r>
              <a:rPr lang="en-US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 2011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-11-25</a:t>
            </a:r>
            <a:r>
              <a:rPr lang="en-US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.Dostupný na www:</a:t>
            </a:r>
          </a:p>
          <a:p>
            <a:pPr>
              <a:buNone/>
            </a:pP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http://www.</a:t>
            </a:r>
            <a:r>
              <a:rPr lang="cs-CZ" sz="1400" dirty="0" err="1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praguecityline.cz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/</a:t>
            </a:r>
            <a:r>
              <a:rPr lang="cs-CZ" sz="1400" dirty="0" err="1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wp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-</a:t>
            </a:r>
            <a:r>
              <a:rPr lang="cs-CZ" sz="1400" dirty="0" err="1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content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/</a:t>
            </a:r>
            <a:r>
              <a:rPr lang="cs-CZ" sz="1400" dirty="0" err="1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uploads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/2010/12/Pha1-Pra%C5%A1n%C3%A1-v%C4%9B%C5%BE037.jpg</a:t>
            </a:r>
          </a:p>
          <a:p>
            <a:pPr>
              <a:buNone/>
            </a:pPr>
            <a:r>
              <a:rPr lang="en-US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[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obr. 6</a:t>
            </a:r>
            <a:r>
              <a:rPr lang="en-US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  <a:r>
              <a:rPr lang="en-US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[</a:t>
            </a:r>
            <a:r>
              <a:rPr lang="en-US" sz="1400" dirty="0" err="1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citace</a:t>
            </a:r>
            <a:r>
              <a:rPr lang="en-US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 2011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-11-25</a:t>
            </a:r>
            <a:r>
              <a:rPr lang="en-US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.Dostupný na www:</a:t>
            </a:r>
          </a:p>
          <a:p>
            <a:pPr>
              <a:buNone/>
            </a:pP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http://www.</a:t>
            </a:r>
            <a:r>
              <a:rPr lang="cs-CZ" sz="1400" dirty="0" err="1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svtrans.cz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/</a:t>
            </a:r>
            <a:r>
              <a:rPr lang="cs-CZ" sz="1400" dirty="0" err="1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images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/</a:t>
            </a:r>
            <a:r>
              <a:rPr lang="cs-CZ" sz="1400" dirty="0" err="1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kh.jpg</a:t>
            </a:r>
            <a:endParaRPr lang="cs-CZ" sz="1400" dirty="0" smtClean="0">
              <a:solidFill>
                <a:schemeClr val="accent1">
                  <a:lumMod val="75000"/>
                </a:schemeClr>
              </a:solidFill>
              <a:hlinkClick r:id="rId2"/>
            </a:endParaRPr>
          </a:p>
          <a:p>
            <a:pPr>
              <a:buNone/>
            </a:pPr>
            <a:r>
              <a:rPr lang="en-US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[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obr. 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7</a:t>
            </a:r>
            <a:r>
              <a:rPr lang="en-US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  <a:r>
              <a:rPr lang="en-US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[</a:t>
            </a:r>
            <a:r>
              <a:rPr lang="en-US" sz="1400" dirty="0" err="1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citace</a:t>
            </a:r>
            <a:r>
              <a:rPr lang="en-US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 2011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-11-25</a:t>
            </a:r>
            <a:r>
              <a:rPr lang="en-US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.Dostupný na www:</a:t>
            </a:r>
          </a:p>
          <a:p>
            <a:pPr>
              <a:buNone/>
            </a:pP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http://www.palba.</a:t>
            </a:r>
            <a:r>
              <a:rPr lang="cs-CZ" sz="1400" dirty="0" err="1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cz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/</a:t>
            </a:r>
            <a:r>
              <a:rPr lang="cs-CZ" sz="1400" dirty="0" err="1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forumfoto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/</a:t>
            </a:r>
            <a:r>
              <a:rPr lang="cs-CZ" sz="1400" dirty="0" err="1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albums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/</a:t>
            </a:r>
            <a:r>
              <a:rPr lang="cs-CZ" sz="1400" dirty="0" err="1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userpics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/12045/</a:t>
            </a:r>
            <a:r>
              <a:rPr lang="cs-CZ" sz="1400" dirty="0" err="1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normal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_6__Ludvik_II__</a:t>
            </a:r>
            <a:r>
              <a:rPr lang="cs-CZ" sz="1400" dirty="0" err="1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Jagellonsk</a:t>
            </a: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%C3%</a:t>
            </a:r>
            <a:r>
              <a:rPr lang="cs-CZ" sz="1400" dirty="0" err="1" smtClean="0">
                <a:solidFill>
                  <a:schemeClr val="accent1">
                    <a:lumMod val="75000"/>
                  </a:schemeClr>
                </a:solidFill>
                <a:hlinkClick r:id="rId2"/>
              </a:rPr>
              <a:t>BD.jpg</a:t>
            </a:r>
            <a:endParaRPr lang="cs-CZ" sz="1400" dirty="0" smtClean="0">
              <a:solidFill>
                <a:schemeClr val="accent1">
                  <a:lumMod val="75000"/>
                </a:schemeClr>
              </a:solidFill>
              <a:hlinkClick r:id="rId2"/>
            </a:endParaRPr>
          </a:p>
          <a:p>
            <a:pPr>
              <a:buNone/>
            </a:pPr>
            <a:endParaRPr lang="cs-CZ" sz="1400" dirty="0" smtClean="0">
              <a:solidFill>
                <a:schemeClr val="accent1"/>
              </a:solidFill>
              <a:hlinkClick r:id="rId2"/>
            </a:endParaRPr>
          </a:p>
          <a:p>
            <a:pPr>
              <a:buNone/>
            </a:pPr>
            <a:endParaRPr lang="cs-CZ" sz="1400" dirty="0" smtClean="0">
              <a:solidFill>
                <a:schemeClr val="accent1"/>
              </a:solidFill>
              <a:hlinkClick r:id="rId2"/>
            </a:endParaRPr>
          </a:p>
          <a:p>
            <a:pPr>
              <a:buNone/>
            </a:pPr>
            <a:endParaRPr lang="cs-CZ" sz="1400" dirty="0" smtClean="0">
              <a:solidFill>
                <a:schemeClr val="accent1"/>
              </a:solidFill>
              <a:hlinkClick r:id="rId2"/>
            </a:endParaRPr>
          </a:p>
          <a:p>
            <a:pPr>
              <a:buNone/>
            </a:pPr>
            <a:endParaRPr lang="cs-CZ" sz="1200" dirty="0" smtClean="0">
              <a:solidFill>
                <a:schemeClr val="accent1"/>
              </a:solidFill>
              <a:hlinkClick r:id="rId2"/>
            </a:endParaRPr>
          </a:p>
          <a:p>
            <a:pPr>
              <a:buNone/>
            </a:pPr>
            <a:endParaRPr lang="cs-CZ" sz="1200" dirty="0" smtClean="0">
              <a:solidFill>
                <a:schemeClr val="accent1"/>
              </a:solidFill>
              <a:hlinkClick r:id="rId2"/>
            </a:endParaRPr>
          </a:p>
          <a:p>
            <a:pPr>
              <a:buNone/>
            </a:pPr>
            <a:endParaRPr lang="cs-CZ" sz="1200" dirty="0" smtClean="0">
              <a:solidFill>
                <a:schemeClr val="accent1"/>
              </a:solidFill>
              <a:hlinkClick r:id="rId2"/>
            </a:endParaRPr>
          </a:p>
          <a:p>
            <a:pPr>
              <a:buNone/>
            </a:pPr>
            <a:endParaRPr lang="cs-CZ" sz="1200" dirty="0" smtClean="0">
              <a:solidFill>
                <a:schemeClr val="accent1"/>
              </a:solidFill>
              <a:hlinkClick r:id="rId2"/>
            </a:endParaRPr>
          </a:p>
          <a:p>
            <a:pPr>
              <a:buNone/>
            </a:pPr>
            <a:endParaRPr lang="cs-CZ" sz="1200" dirty="0" smtClean="0">
              <a:solidFill>
                <a:schemeClr val="accent1"/>
              </a:solidFill>
              <a:hlinkClick r:id="rId2"/>
            </a:endParaRPr>
          </a:p>
          <a:p>
            <a:pPr>
              <a:buNone/>
            </a:pPr>
            <a:endParaRPr lang="cs-CZ" sz="1200" dirty="0" smtClean="0">
              <a:solidFill>
                <a:schemeClr val="accent1"/>
              </a:solidFill>
              <a:hlinkClick r:id="rId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Vlastní 4">
      <a:dk1>
        <a:sysClr val="windowText" lastClr="000000"/>
      </a:dk1>
      <a:lt1>
        <a:srgbClr val="808000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471</TotalTime>
  <Words>572</Words>
  <Application>Microsoft Office PowerPoint</Application>
  <PresentationFormat>Předvádění na obrazovce (4:3)</PresentationFormat>
  <Paragraphs>92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Aspekt</vt:lpstr>
      <vt:lpstr>Snímek 1</vt:lpstr>
      <vt:lpstr>ANOTACE</vt:lpstr>
      <vt:lpstr>Vladislav II. Jagellonský (1456-1516)</vt:lpstr>
      <vt:lpstr>    Vláda Vladislava Jagellonského</vt:lpstr>
      <vt:lpstr>Vladislavský sál v královském paláci  na Pražském hradě (délka 62 m, šířka 16 m, výška 13 m)</vt:lpstr>
      <vt:lpstr>Taneční zábava na pražském dvoře  Vladislava Jagellonského</vt:lpstr>
      <vt:lpstr>     </vt:lpstr>
      <vt:lpstr>Chrám sv. Barbory v Kutné Hoře</vt:lpstr>
      <vt:lpstr> </vt:lpstr>
      <vt:lpstr>CITACE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xpSP3</cp:lastModifiedBy>
  <cp:revision>130</cp:revision>
  <dcterms:modified xsi:type="dcterms:W3CDTF">2011-11-28T18:40:05Z</dcterms:modified>
</cp:coreProperties>
</file>