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83" r:id="rId3"/>
    <p:sldId id="280" r:id="rId4"/>
    <p:sldId id="284" r:id="rId5"/>
    <p:sldId id="281" r:id="rId6"/>
    <p:sldId id="282" r:id="rId7"/>
    <p:sldId id="285" r:id="rId8"/>
    <p:sldId id="286" r:id="rId9"/>
    <p:sldId id="287" r:id="rId10"/>
    <p:sldId id="288" r:id="rId11"/>
    <p:sldId id="2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Egeved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lix_alba11.jpg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Soubor:Lipa_lipka_horni_bradlo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Betula_Pendula_at_Stockholm_University_2005-07-01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Populier_Populus_canadensis.jpg" TargetMode="External"/><Relationship Id="rId9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bies_alba_Orjen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cs.wikipedia.org/wiki/Soubor:Kuusk_Keila-Paldiski_rdt_%C3%A4%C3%A4re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Pinus_strobus_trees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cs.wikipedia.org/wiki/Soubor:Larix_decidua_Winter.jpg" TargetMode="External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hyperlink" Target="//upload.wikimedia.org/wikipedia/commons/b/b1/Buchenwald_1.jpg" TargetMode="External"/><Relationship Id="rId7" Type="http://schemas.openxmlformats.org/officeDocument/2006/relationships/hyperlink" Target="//upload.wikimedia.org/wikipedia/commons/3/3d/Prunus_avium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hyperlink" Target="//upload.wikimedia.org/wikipedia/commons/4/47/Motycin_Svermov_Kladno_KL_CZ_-_Jasan_v_Motycine_Fraxinus_excelsior_168.jpg" TargetMode="Externa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581016"/>
              </p:ext>
            </p:extLst>
          </p:nvPr>
        </p:nvGraphicFramePr>
        <p:xfrm>
          <a:off x="1331640" y="3212976"/>
          <a:ext cx="6405925" cy="27276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44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Vohralík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Milan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VY_32_INOVACE_11B_01_Dřevo_Úvod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11B_PČ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_6.roč.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19.9.2012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vlastnostmi dřeva a dělení do základních skupin.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340768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Wooden Dishe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12"/>
          <a:stretch/>
        </p:blipFill>
        <p:spPr bwMode="auto">
          <a:xfrm>
            <a:off x="5868144" y="3212976"/>
            <a:ext cx="3024336" cy="1910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DŘEVO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3300" dirty="0"/>
              <a:t>S</a:t>
            </a:r>
            <a:r>
              <a:rPr lang="cs-CZ" sz="3300" dirty="0" smtClean="0"/>
              <a:t>urovina</a:t>
            </a:r>
            <a:r>
              <a:rPr lang="cs-CZ" sz="3300" dirty="0"/>
              <a:t>, kterou člověk využívá od </a:t>
            </a:r>
            <a:r>
              <a:rPr lang="cs-CZ" sz="3300" dirty="0" smtClean="0"/>
              <a:t>nepaměti</a:t>
            </a:r>
          </a:p>
          <a:p>
            <a:r>
              <a:rPr lang="cs-CZ" sz="3300" dirty="0"/>
              <a:t>Od počátku civilizace bylo dřevo jedním z prvních </a:t>
            </a:r>
            <a:r>
              <a:rPr lang="cs-CZ" sz="3300" dirty="0" smtClean="0"/>
              <a:t>materiálů</a:t>
            </a:r>
          </a:p>
          <a:p>
            <a:endParaRPr lang="cs-CZ" sz="3300" dirty="0" smtClean="0"/>
          </a:p>
          <a:p>
            <a:r>
              <a:rPr lang="cs-CZ" sz="3300" dirty="0"/>
              <a:t>P</a:t>
            </a:r>
            <a:r>
              <a:rPr lang="cs-CZ" sz="3300" dirty="0" smtClean="0"/>
              <a:t>racovní nástroje</a:t>
            </a:r>
          </a:p>
          <a:p>
            <a:r>
              <a:rPr lang="cs-CZ" sz="3300" dirty="0"/>
              <a:t>J</a:t>
            </a:r>
            <a:r>
              <a:rPr lang="cs-CZ" sz="3300" dirty="0" smtClean="0"/>
              <a:t>ídelní nádoby</a:t>
            </a:r>
          </a:p>
          <a:p>
            <a:r>
              <a:rPr lang="cs-CZ" sz="3300" dirty="0"/>
              <a:t>N</a:t>
            </a:r>
            <a:r>
              <a:rPr lang="cs-CZ" sz="3300" dirty="0" smtClean="0"/>
              <a:t>ábytek</a:t>
            </a:r>
          </a:p>
          <a:p>
            <a:r>
              <a:rPr lang="cs-CZ" sz="3300" dirty="0"/>
              <a:t>P</a:t>
            </a:r>
            <a:r>
              <a:rPr lang="cs-CZ" sz="3300" dirty="0" smtClean="0"/>
              <a:t>řístřeší</a:t>
            </a:r>
            <a:endParaRPr lang="cs-CZ" sz="3300" dirty="0"/>
          </a:p>
        </p:txBody>
      </p:sp>
      <p:pic>
        <p:nvPicPr>
          <p:cNvPr id="1026" name="Picture 2" descr="http://www.urgeschichte.at/muzeum/flm/archeologicke-muzeum-pod-sirym-nebem/jurte-der-ren-und-pferdejager/image_min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225" y="4653136"/>
            <a:ext cx="2724894" cy="181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65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/>
              <a:t>MAKROSKOPICKÉ ZNAKY DŘEVA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4380" y="2299468"/>
            <a:ext cx="807524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300" dirty="0" smtClean="0"/>
              <a:t>Znaky viditelné </a:t>
            </a:r>
            <a:r>
              <a:rPr lang="cs-CZ" sz="3300" dirty="0"/>
              <a:t>pouhým okem nebo pod lupou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71600" y="3356992"/>
            <a:ext cx="6192688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300" dirty="0" smtClean="0"/>
              <a:t>Letokruhy – určují stáří stromu</a:t>
            </a:r>
            <a:endParaRPr lang="cs-CZ" sz="33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300" dirty="0" smtClean="0"/>
              <a:t>Dřeňové </a:t>
            </a:r>
            <a:r>
              <a:rPr lang="cs-CZ" sz="3300" dirty="0"/>
              <a:t>paprsky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300" dirty="0" smtClean="0"/>
              <a:t>Dřeňové </a:t>
            </a:r>
            <a:r>
              <a:rPr lang="cs-CZ" sz="3300" dirty="0"/>
              <a:t>skvrny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300" dirty="0" smtClean="0"/>
              <a:t>Cévy </a:t>
            </a:r>
            <a:endParaRPr lang="cs-CZ" sz="33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300" dirty="0" smtClean="0"/>
              <a:t>Pryskyřičné </a:t>
            </a:r>
            <a:r>
              <a:rPr lang="cs-CZ" sz="3300" dirty="0"/>
              <a:t>kanálky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300" dirty="0" smtClean="0"/>
              <a:t>Suky </a:t>
            </a:r>
            <a:endParaRPr lang="cs-CZ" sz="3300" dirty="0"/>
          </a:p>
          <a:p>
            <a:pPr marL="457200" indent="-457200">
              <a:buFont typeface="Arial" pitchFamily="34" charset="0"/>
              <a:buChar char="•"/>
            </a:pPr>
            <a:endParaRPr lang="cs-CZ" sz="3300" dirty="0"/>
          </a:p>
        </p:txBody>
      </p:sp>
      <p:pic>
        <p:nvPicPr>
          <p:cNvPr id="2050" name="Picture 2" descr="http://upload.wikimedia.org/wikipedia/commons/thumb/e/e4/Egeved.JPG/330px-Egeve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898" y="4149080"/>
            <a:ext cx="314325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604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/>
              <a:t>MAKROSKOPICKÉ ZNAKY DŘEVA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2941" y="2622633"/>
            <a:ext cx="8075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oplňkové </a:t>
            </a:r>
            <a:r>
              <a:rPr lang="cs-CZ" sz="3600" dirty="0"/>
              <a:t>znaky </a:t>
            </a:r>
            <a:endParaRPr lang="cs-CZ" sz="33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933056"/>
            <a:ext cx="3744416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3300" dirty="0"/>
              <a:t>barva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3300" dirty="0"/>
              <a:t>textura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3300" dirty="0"/>
              <a:t>lesk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31757" y="3933056"/>
            <a:ext cx="3816424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3300" dirty="0" smtClean="0"/>
              <a:t>vůně </a:t>
            </a:r>
            <a:endParaRPr lang="cs-CZ" sz="3300" dirty="0"/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3300" dirty="0" smtClean="0"/>
              <a:t>hustota </a:t>
            </a:r>
            <a:endParaRPr lang="cs-CZ" sz="3300" dirty="0"/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3300" dirty="0"/>
              <a:t>tvrdost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19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/>
              <a:t>ROZDĚLENÍ DŘEVIN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31457" y="1768724"/>
            <a:ext cx="511256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300" b="1" dirty="0" smtClean="0"/>
              <a:t>Podle </a:t>
            </a:r>
            <a:r>
              <a:rPr lang="cs-CZ" sz="3300" b="1" dirty="0"/>
              <a:t>asimilačních orgánů</a:t>
            </a:r>
            <a:endParaRPr lang="cs-CZ" sz="33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75306" y="2873670"/>
            <a:ext cx="381642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3300" b="1" dirty="0" smtClean="0"/>
              <a:t>Listnaté </a:t>
            </a:r>
            <a:endParaRPr lang="cs-CZ" sz="33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2852936"/>
            <a:ext cx="381642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3300" b="1" dirty="0" smtClean="0"/>
              <a:t>Jehličnaté</a:t>
            </a:r>
            <a:endParaRPr lang="cs-CZ" sz="33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491164"/>
            <a:ext cx="4032448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ývojově </a:t>
            </a:r>
            <a:r>
              <a:rPr lang="cs-CZ" sz="2800" dirty="0"/>
              <a:t>mnohem starší než listnaté </a:t>
            </a:r>
            <a:r>
              <a:rPr lang="cs-CZ" sz="2800" dirty="0" smtClean="0"/>
              <a:t>stromy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Většinou stálozelené, neopadavé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Mají pryskyřičné kanálky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Nahosemenné – nemají květy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933056"/>
            <a:ext cx="403244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Většinou na zimu opadavé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Mají květy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42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/>
              <a:t>ROZDĚLENÍ DŘEVIN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31457" y="1768724"/>
            <a:ext cx="511256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300" b="1" dirty="0" smtClean="0"/>
              <a:t>Podle tvrdosti dřeva</a:t>
            </a:r>
            <a:endParaRPr lang="cs-CZ" sz="33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70376" y="2852819"/>
            <a:ext cx="381642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3300" b="1" dirty="0" smtClean="0"/>
              <a:t>Tvrdé </a:t>
            </a:r>
            <a:endParaRPr lang="cs-CZ" sz="33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" y="2852819"/>
            <a:ext cx="381642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3300" b="1" dirty="0" smtClean="0"/>
              <a:t>Měkké</a:t>
            </a:r>
            <a:endParaRPr lang="cs-CZ" sz="33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70376" y="3789039"/>
            <a:ext cx="403244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Odolnější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Pevnější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Většinou listnaté stromy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" y="3789040"/>
            <a:ext cx="403244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Snadněji opracovatelné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Levnější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Většinou jehličnany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584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MĚKKÉ DŘEVO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168" y="364502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Topol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4701" y="6081805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Bříza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27462" y="537321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Vrba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56276" y="364502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Lípa</a:t>
            </a:r>
            <a:endParaRPr lang="cs-CZ" sz="3200" dirty="0"/>
          </a:p>
        </p:txBody>
      </p:sp>
      <p:pic>
        <p:nvPicPr>
          <p:cNvPr id="12" name="Picture 8" descr="http://upload.wikimedia.org/wikipedia/commons/thumb/4/46/Lipa_lipka_horni_bradlo.jpg/220px-Lipa_lipka_horni_bradl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2232248" cy="297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Topol kanadský">
            <a:hlinkClick r:id="rId4" tooltip="Topol kanadský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28" y="404664"/>
            <a:ext cx="2236837" cy="306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Bříza bělokorá">
            <a:hlinkClick r:id="rId6" tooltip="Bříza bělokorá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243480"/>
            <a:ext cx="245745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upload.wikimedia.org/wikipedia/commons/thumb/8/8d/Salix_alba11.jpg/220px-Salix_alba11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371817"/>
            <a:ext cx="20955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308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MĚKKÉ DŘEVO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55679" y="429309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Smrk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490" y="4077072"/>
            <a:ext cx="1639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Borovice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29085" y="607384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Modřín</a:t>
            </a:r>
            <a:endParaRPr lang="cs-CZ" sz="3200" dirty="0"/>
          </a:p>
        </p:txBody>
      </p:sp>
      <p:pic>
        <p:nvPicPr>
          <p:cNvPr id="4098" name="Picture 2" descr="http://upload.wikimedia.org/wikipedia/commons/thumb/9/9d/Kuusk_Keila-Paldiski_rdt_%C3%A4%C3%A4res.jpg/220px-Kuusk_Keila-Paldiski_rdt_%C3%A4%C3%A4r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95611"/>
            <a:ext cx="1831454" cy="2747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Modřín opadavý v zimě">
            <a:hlinkClick r:id="rId4" tooltip="Modřín opadavý v zimě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615" y="3251157"/>
            <a:ext cx="1779100" cy="266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orovice vejmutovka">
            <a:hlinkClick r:id="rId6" tooltip="Borovice vejmutovka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64664"/>
            <a:ext cx="2195293" cy="256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172751" y="6073839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Jedle</a:t>
            </a:r>
            <a:endParaRPr lang="cs-CZ" sz="3200" dirty="0"/>
          </a:p>
        </p:txBody>
      </p:sp>
      <p:pic>
        <p:nvPicPr>
          <p:cNvPr id="4106" name="Picture 10" descr="Jedle bělokorá">
            <a:hlinkClick r:id="rId8" tooltip="Jedle bělokorá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961" y="3183479"/>
            <a:ext cx="1809741" cy="273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96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TVRDÉ DŘEVO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48264" y="615392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Jasan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9085" y="3492297"/>
            <a:ext cx="1639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Dub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4634" y="398269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Buk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68421" y="615392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Třešeň</a:t>
            </a:r>
            <a:endParaRPr lang="cs-CZ" sz="3200" dirty="0"/>
          </a:p>
        </p:txBody>
      </p:sp>
      <p:pic>
        <p:nvPicPr>
          <p:cNvPr id="8194" name="Picture 2" descr="http://upload.wikimedia.org/wikipedia/commons/7/73/Dub_letn%C3%AD_v_Hru%C5%A1ov%C3%A9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1535"/>
            <a:ext cx="2234546" cy="298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Buchenwald 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90672"/>
            <a:ext cx="1945509" cy="259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oubor:Motycin Svermov Kladno KL CZ - Jasan v Motycine Fraxinus excelsior 168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77" b="27873"/>
          <a:stretch/>
        </p:blipFill>
        <p:spPr bwMode="auto">
          <a:xfrm>
            <a:off x="6372185" y="3304520"/>
            <a:ext cx="2592317" cy="288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oubor:Prunus avium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47" y="4277239"/>
            <a:ext cx="2799908" cy="186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14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6618407"/>
              </p:ext>
            </p:extLst>
          </p:nvPr>
        </p:nvGraphicFramePr>
        <p:xfrm>
          <a:off x="323528" y="2996952"/>
          <a:ext cx="8496944" cy="3277362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6689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err="1" smtClean="0">
                          <a:effectLst/>
                        </a:rPr>
                        <a:t>Urgeschichte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[online]. [cit. 31.1.2012]. Dostupný na WWW: http://www.urgeschichte.at/muzeum/flm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NEUVEDEN. </a:t>
                      </a:r>
                      <a:r>
                        <a:rPr lang="cs-CZ" sz="1100" i="1" dirty="0" err="1" smtClean="0">
                          <a:effectLst/>
                        </a:rPr>
                        <a:t>Pixmac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http://www.pixmac.cz/fotka/d%C5%99ev%C4%9Bn%C3%A9+n%C3%A1dob%C3%AD/000022060079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http://cs.wikipedia.org/wiki/Soubor:Egeved.JPG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LEIDUS, Ivar.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http://cs.wikipedia.org/wiki/Soubor:Kuusk_Keila-Paldiski_rdt_%C3%A4%C3%A4res.jpg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PRAZAK.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http://cs.wikipedia.org/wiki/Soubor:Larix_decidua_Winter.jpg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US FWS. </a:t>
                      </a:r>
                      <a:r>
                        <a:rPr lang="en-US" sz="1100" i="1" dirty="0" smtClean="0">
                          <a:effectLst/>
                        </a:rPr>
                        <a:t>Wikimedia Commons</a:t>
                      </a:r>
                      <a:r>
                        <a:rPr lang="en-US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3</a:t>
                      </a:r>
                      <a:r>
                        <a:rPr lang="en-US" sz="1100" dirty="0" smtClean="0">
                          <a:effectLst/>
                        </a:rPr>
                        <a:t>1.</a:t>
                      </a:r>
                      <a:r>
                        <a:rPr lang="cs-CZ" sz="1100" dirty="0" smtClean="0">
                          <a:effectLst/>
                        </a:rPr>
                        <a:t>1</a:t>
                      </a:r>
                      <a:r>
                        <a:rPr lang="en-US" sz="1100" dirty="0" smtClean="0">
                          <a:effectLst/>
                        </a:rPr>
                        <a:t>.201</a:t>
                      </a:r>
                      <a:r>
                        <a:rPr lang="cs-CZ" sz="1100" dirty="0" smtClean="0">
                          <a:effectLst/>
                        </a:rPr>
                        <a:t>2</a:t>
                      </a:r>
                      <a:r>
                        <a:rPr lang="en-US" sz="1100" dirty="0" smtClean="0">
                          <a:effectLst/>
                        </a:rPr>
                        <a:t>]. </a:t>
                      </a:r>
                      <a:r>
                        <a:rPr lang="en-US" sz="1100" dirty="0" err="1" smtClean="0">
                          <a:effectLst/>
                        </a:rPr>
                        <a:t>Dostupný</a:t>
                      </a:r>
                      <a:r>
                        <a:rPr lang="en-US" sz="1100" dirty="0" smtClean="0">
                          <a:effectLst/>
                        </a:rPr>
                        <a:t> </a:t>
                      </a:r>
                      <a:r>
                        <a:rPr lang="en-US" sz="1100" dirty="0" err="1" smtClean="0">
                          <a:effectLst/>
                        </a:rPr>
                        <a:t>na</a:t>
                      </a:r>
                      <a:r>
                        <a:rPr lang="en-US" sz="1100" dirty="0" smtClean="0">
                          <a:effectLst/>
                        </a:rPr>
                        <a:t> WWW: http://cs.wikipedia.org/wiki/Soubor:Pinus_strobus_trees.jpg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ROY.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http://cs.wikipedia.org/wiki/Soubor:Lipa_lipka_horni_bradlo.jpg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ORJEN.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http://cs.wikipedia.org/wiki/Soubor:Abies_alba_Orjen.jpg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1228690"/>
            <a:ext cx="799288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7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9141657"/>
              </p:ext>
            </p:extLst>
          </p:nvPr>
        </p:nvGraphicFramePr>
        <p:xfrm>
          <a:off x="323528" y="2996952"/>
          <a:ext cx="8496944" cy="3073273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6689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http://cs.wikipedia.org/wiki/Soubor:Populier_Populus_canadensis.jpg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JORDGUBBE. </a:t>
                      </a:r>
                      <a:r>
                        <a:rPr lang="en-US" sz="1100" i="1" dirty="0" smtClean="0">
                          <a:effectLst/>
                        </a:rPr>
                        <a:t>Wikimedia Commons</a:t>
                      </a:r>
                      <a:r>
                        <a:rPr lang="en-US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3</a:t>
                      </a:r>
                      <a:r>
                        <a:rPr lang="en-US" sz="1100" dirty="0" smtClean="0">
                          <a:effectLst/>
                        </a:rPr>
                        <a:t>1.</a:t>
                      </a:r>
                      <a:r>
                        <a:rPr lang="cs-CZ" sz="1100" dirty="0" smtClean="0">
                          <a:effectLst/>
                        </a:rPr>
                        <a:t>1</a:t>
                      </a:r>
                      <a:r>
                        <a:rPr lang="en-US" sz="1100" dirty="0" smtClean="0">
                          <a:effectLst/>
                        </a:rPr>
                        <a:t>.201</a:t>
                      </a:r>
                      <a:r>
                        <a:rPr lang="cs-CZ" sz="1100" dirty="0" smtClean="0">
                          <a:effectLst/>
                        </a:rPr>
                        <a:t>2</a:t>
                      </a:r>
                      <a:r>
                        <a:rPr lang="en-US" sz="1100" dirty="0" smtClean="0">
                          <a:effectLst/>
                        </a:rPr>
                        <a:t>]. </a:t>
                      </a:r>
                      <a:r>
                        <a:rPr lang="en-US" sz="1100" dirty="0" err="1" smtClean="0">
                          <a:effectLst/>
                        </a:rPr>
                        <a:t>Dostupný</a:t>
                      </a:r>
                      <a:r>
                        <a:rPr lang="en-US" sz="1100" dirty="0" smtClean="0">
                          <a:effectLst/>
                        </a:rPr>
                        <a:t> </a:t>
                      </a:r>
                      <a:r>
                        <a:rPr lang="en-US" sz="1100" dirty="0" err="1" smtClean="0">
                          <a:effectLst/>
                        </a:rPr>
                        <a:t>na</a:t>
                      </a:r>
                      <a:r>
                        <a:rPr lang="en-US" sz="1100" dirty="0" smtClean="0">
                          <a:effectLst/>
                        </a:rPr>
                        <a:t> WWW: http://cs.wikipedia.org/wiki/Soubor:Betula_Pendula_at_Stockholm_University_2005-07-01.jpg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JOJAN.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http://cs.wikipedia.org/wiki/Soubor:Salix_alba11.jpg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CHODEC, Honza.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http://cs.wikipedia.org/wiki/Soubor:Dub_letn%C3%AD_v_Hru%C5%A1ov%C3%A9_2.JPG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DARKONE.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http://cs.wikipedia.org/wiki/Soubor:Buchenwald_1.jpg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MIAOW, </a:t>
                      </a:r>
                      <a:r>
                        <a:rPr lang="cs-CZ" sz="1100" dirty="0" err="1" smtClean="0">
                          <a:effectLst/>
                        </a:rPr>
                        <a:t>Miaow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http://cs.wikipedia.org/wiki/Soubor:Motycin_Svermov_Kladno_KL_CZ_-_Jasan_v_Motycine_Fraxinus_excelsior_168.jpg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PRAZAK. </a:t>
                      </a:r>
                      <a:r>
                        <a:rPr lang="cs-CZ" sz="1100" i="1" dirty="0" err="1" smtClean="0">
                          <a:effectLst/>
                        </a:rPr>
                        <a:t>Wikimedia</a:t>
                      </a:r>
                      <a:r>
                        <a:rPr lang="cs-CZ" sz="1100" i="1" dirty="0" smtClean="0">
                          <a:effectLst/>
                        </a:rPr>
                        <a:t> </a:t>
                      </a:r>
                      <a:r>
                        <a:rPr lang="cs-CZ" sz="1100" i="1" dirty="0" err="1" smtClean="0">
                          <a:effectLst/>
                        </a:rPr>
                        <a:t>Commons</a:t>
                      </a:r>
                      <a:r>
                        <a:rPr lang="cs-CZ" sz="1100" dirty="0" smtClean="0">
                          <a:effectLst/>
                        </a:rPr>
                        <a:t> [online]. [cit. 31.1.2012]. Dostupný na WWW: http://cs.wikipedia.org/wiki/Soubor:Prunus_avium.jpg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1228690"/>
            <a:ext cx="799288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1693</TotalTime>
  <Words>507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DŘEVO</vt:lpstr>
      <vt:lpstr>Prezentace aplikace PowerPoint</vt:lpstr>
      <vt:lpstr>Prezentace aplikace PowerPoint</vt:lpstr>
      <vt:lpstr>Prezentace aplikace PowerPoint</vt:lpstr>
      <vt:lpstr>Prezentace aplikace PowerPoint</vt:lpstr>
      <vt:lpstr>MĚKKÉ DŘEVO</vt:lpstr>
      <vt:lpstr>MĚKKÉ DŘEVO</vt:lpstr>
      <vt:lpstr>TVRDÉ DŘEVO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ntb</cp:lastModifiedBy>
  <cp:revision>95</cp:revision>
  <dcterms:created xsi:type="dcterms:W3CDTF">2013-05-21T20:38:13Z</dcterms:created>
  <dcterms:modified xsi:type="dcterms:W3CDTF">2013-06-01T12:27:52Z</dcterms:modified>
</cp:coreProperties>
</file>