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4" r:id="rId9"/>
    <p:sldId id="265" r:id="rId10"/>
    <p:sldId id="266" r:id="rId11"/>
    <p:sldId id="263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24000"/>
            <a:lum/>
          </a:blip>
          <a:srcRect/>
          <a:stretch>
            <a:fillRect t="-36000" b="-3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Relationship Id="rId4" Type="http://schemas.openxmlformats.org/officeDocument/2006/relationships/slide" Target="slide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7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10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" Target="slide11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3645024"/>
            <a:ext cx="5256584" cy="1404739"/>
          </a:xfrm>
          <a:prstGeom prst="rect">
            <a:avLst/>
          </a:prstGeom>
          <a:noFill/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40191102"/>
              </p:ext>
            </p:extLst>
          </p:nvPr>
        </p:nvGraphicFramePr>
        <p:xfrm>
          <a:off x="539552" y="1412776"/>
          <a:ext cx="8352928" cy="2016225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8352928"/>
              </a:tblGrid>
              <a:tr h="40324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 smtClean="0">
                          <a:effectLst/>
                        </a:rPr>
                        <a:t>NÁZEV ŠKOLY: Základní škola J. E. Purkyně a ZUŠ Libochovice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0324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AUTOR :             </a:t>
                      </a:r>
                      <a:r>
                        <a:rPr lang="cs-CZ" sz="1800" dirty="0" smtClean="0">
                          <a:effectLst/>
                        </a:rPr>
                        <a:t> </a:t>
                      </a:r>
                      <a:r>
                        <a:rPr lang="cs-CZ" sz="1800" dirty="0">
                          <a:effectLst/>
                        </a:rPr>
                        <a:t>Mgr. Jana Christenová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0324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NÁZEV:              </a:t>
                      </a:r>
                      <a:r>
                        <a:rPr lang="cs-CZ" sz="1800" dirty="0" smtClean="0">
                          <a:effectLst/>
                        </a:rPr>
                        <a:t>  Vy_32_INOVACE_07_Čj_Přívlastek</a:t>
                      </a:r>
                      <a:r>
                        <a:rPr lang="cs-CZ" sz="1800" baseline="0" dirty="0" smtClean="0">
                          <a:effectLst/>
                        </a:rPr>
                        <a:t> a vedlejší věta přívlastková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0324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1209675" algn="l"/>
                          <a:tab pos="1362075" algn="l"/>
                        </a:tabLst>
                      </a:pPr>
                      <a:r>
                        <a:rPr lang="cs-CZ" sz="1800" dirty="0">
                          <a:effectLst/>
                        </a:rPr>
                        <a:t>TÉMA:  	  </a:t>
                      </a:r>
                      <a:r>
                        <a:rPr lang="cs-CZ" sz="1800" dirty="0" smtClean="0">
                          <a:effectLst/>
                        </a:rPr>
                        <a:t>        Přívlaste</a:t>
                      </a:r>
                      <a:r>
                        <a:rPr lang="cs-CZ" sz="1800" baseline="0" dirty="0" smtClean="0">
                          <a:effectLst/>
                        </a:rPr>
                        <a:t>k a vedlejší věta přívlastková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0324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ČÍSLO PROJEKTU:  CZ.1.07/1.4.00/21.2803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830156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34000024"/>
              </p:ext>
            </p:extLst>
          </p:nvPr>
        </p:nvGraphicFramePr>
        <p:xfrm>
          <a:off x="179513" y="836709"/>
          <a:ext cx="8640960" cy="462530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908133"/>
                <a:gridCol w="5732827"/>
              </a:tblGrid>
              <a:tr h="63014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Anotace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effectLst/>
                        </a:rPr>
                        <a:t>Žáci si </a:t>
                      </a:r>
                      <a:r>
                        <a:rPr lang="cs-CZ" sz="1800" dirty="0" smtClean="0">
                          <a:effectLst/>
                        </a:rPr>
                        <a:t>procvičují přívlastek a vedlejší věty  přívlastkové, grafické značení vložené věty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</a:tr>
              <a:tr h="31934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Autor</a:t>
                      </a:r>
                      <a:endParaRPr lang="cs-CZ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effectLst/>
                        </a:rPr>
                        <a:t>Mgr. Jana Christenová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</a:tr>
              <a:tr h="31934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Jazyk</a:t>
                      </a:r>
                      <a:endParaRPr lang="cs-CZ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čeština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</a:tr>
              <a:tr h="31934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Očekávaný výstup</a:t>
                      </a:r>
                      <a:endParaRPr lang="cs-CZ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effectLst/>
                        </a:rPr>
                        <a:t>Upevnění učiva o </a:t>
                      </a:r>
                      <a:r>
                        <a:rPr lang="cs-CZ" sz="1800" dirty="0" smtClean="0">
                          <a:effectLst/>
                        </a:rPr>
                        <a:t>přívlastku</a:t>
                      </a:r>
                      <a:r>
                        <a:rPr lang="cs-CZ" sz="1800" baseline="0" dirty="0" smtClean="0">
                          <a:effectLst/>
                        </a:rPr>
                        <a:t> a vedlejší větě přívlastkové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</a:tr>
              <a:tr h="63014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Speciální vzdělávací potřeby</a:t>
                      </a:r>
                      <a:endParaRPr lang="cs-CZ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- žádné -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</a:tr>
              <a:tr h="31934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Zpětná vazba</a:t>
                      </a:r>
                      <a:endParaRPr lang="cs-CZ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effectLst/>
                        </a:rPr>
                        <a:t>správné řešení, rozbor hodnocení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</a:tr>
              <a:tr h="31934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Druh učebního materiálu</a:t>
                      </a:r>
                      <a:endParaRPr lang="cs-CZ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pracovní list</a:t>
                      </a:r>
                      <a:endParaRPr lang="cs-CZ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</a:tr>
              <a:tr h="31934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Druh interaktivity</a:t>
                      </a:r>
                      <a:endParaRPr lang="cs-CZ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aktivita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</a:tr>
              <a:tr h="31934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Cílová skupina</a:t>
                      </a:r>
                      <a:endParaRPr lang="cs-CZ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žák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</a:tr>
              <a:tr h="31934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Stupeň a typ vzdělávání</a:t>
                      </a:r>
                      <a:endParaRPr lang="cs-CZ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základní vzdělávání – druhý stupeň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</a:tr>
              <a:tr h="31934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>
                          <a:effectLst/>
                        </a:rPr>
                        <a:t>Typická věková skupina</a:t>
                      </a:r>
                      <a:endParaRPr lang="cs-CZ" sz="1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12 – 14 let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</a:tr>
              <a:tr h="319342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dirty="0">
                          <a:effectLst/>
                        </a:rPr>
                        <a:t>Materiál vyhovuje výuce</a:t>
                      </a:r>
                      <a:endParaRPr lang="cs-CZ" sz="1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827938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3" y="474373"/>
            <a:ext cx="8964488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Podtrhni ve větách přívlastky shodné </a:t>
            </a:r>
          </a:p>
          <a:p>
            <a:r>
              <a:rPr lang="cs-CZ" sz="4000" dirty="0" smtClean="0"/>
              <a:t>a nahraď přívlastek </a:t>
            </a:r>
            <a:r>
              <a:rPr lang="cs-CZ" sz="4000" dirty="0"/>
              <a:t>shodný přívlastkem </a:t>
            </a:r>
            <a:endParaRPr lang="cs-CZ" sz="4000" dirty="0" smtClean="0"/>
          </a:p>
          <a:p>
            <a:r>
              <a:rPr lang="cs-CZ" sz="4000" dirty="0" smtClean="0"/>
              <a:t>neshodným:</a:t>
            </a:r>
            <a:endParaRPr lang="cs-CZ" sz="4000" dirty="0"/>
          </a:p>
          <a:p>
            <a:pPr marL="514350" indent="-514350">
              <a:buFont typeface="+mj-lt"/>
              <a:buAutoNum type="arabicPeriod"/>
            </a:pPr>
            <a:r>
              <a:rPr lang="cs-CZ" sz="4000" i="1" dirty="0" smtClean="0"/>
              <a:t>Zastavili jsme se u dřevěného domu.</a:t>
            </a:r>
          </a:p>
          <a:p>
            <a:pPr algn="ctr"/>
            <a:r>
              <a:rPr lang="cs-CZ" sz="4000" i="1" dirty="0" smtClean="0"/>
              <a:t>    </a:t>
            </a:r>
            <a:endParaRPr lang="cs-CZ" sz="4000" i="1" dirty="0"/>
          </a:p>
          <a:p>
            <a:r>
              <a:rPr lang="cs-CZ" sz="4000" i="1" dirty="0" smtClean="0"/>
              <a:t>2. Nejvíce mi chutnají babiččiny buchty.</a:t>
            </a:r>
          </a:p>
          <a:p>
            <a:pPr algn="ctr"/>
            <a:endParaRPr lang="cs-CZ" sz="4000" i="1" dirty="0" smtClean="0"/>
          </a:p>
          <a:p>
            <a:r>
              <a:rPr lang="cs-CZ" sz="4000" i="1" dirty="0" smtClean="0"/>
              <a:t>3. Už sis zavedl </a:t>
            </a:r>
            <a:r>
              <a:rPr lang="cs-CZ" sz="4000" i="1" dirty="0" err="1" smtClean="0"/>
              <a:t>diktátový</a:t>
            </a:r>
            <a:r>
              <a:rPr lang="cs-CZ" sz="4000" i="1" dirty="0" smtClean="0"/>
              <a:t> sešit?</a:t>
            </a:r>
          </a:p>
          <a:p>
            <a:endParaRPr lang="cs-CZ" sz="4000" i="1" dirty="0"/>
          </a:p>
        </p:txBody>
      </p:sp>
      <p:sp>
        <p:nvSpPr>
          <p:cNvPr id="3" name="Tlačítko akce: Nápověda 2">
            <a:hlinkClick r:id="rId2" action="ppaction://hlinksldjump" highlightClick="1"/>
          </p:cNvPr>
          <p:cNvSpPr/>
          <p:nvPr/>
        </p:nvSpPr>
        <p:spPr>
          <a:xfrm>
            <a:off x="4139952" y="2975522"/>
            <a:ext cx="648072" cy="622783"/>
          </a:xfrm>
          <a:prstGeom prst="actionButtonHelp">
            <a:avLst/>
          </a:prstGeom>
          <a:gradFill>
            <a:gsLst>
              <a:gs pos="0">
                <a:srgbClr val="FF3399"/>
              </a:gs>
              <a:gs pos="25000">
                <a:srgbClr val="FF6633"/>
              </a:gs>
              <a:gs pos="50000">
                <a:srgbClr val="FFFF00"/>
              </a:gs>
              <a:gs pos="75000">
                <a:srgbClr val="01A78F"/>
              </a:gs>
              <a:gs pos="100000">
                <a:srgbClr val="3366FF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lačítko akce: Nápověda 3">
            <a:hlinkClick r:id="rId3" action="ppaction://hlinksldjump" highlightClick="1"/>
          </p:cNvPr>
          <p:cNvSpPr/>
          <p:nvPr/>
        </p:nvSpPr>
        <p:spPr>
          <a:xfrm>
            <a:off x="4146582" y="5483901"/>
            <a:ext cx="648072" cy="622783"/>
          </a:xfrm>
          <a:prstGeom prst="actionButtonHelp">
            <a:avLst/>
          </a:prstGeom>
          <a:gradFill>
            <a:gsLst>
              <a:gs pos="0">
                <a:srgbClr val="FF3399"/>
              </a:gs>
              <a:gs pos="25000">
                <a:srgbClr val="FF6633"/>
              </a:gs>
              <a:gs pos="50000">
                <a:srgbClr val="FFFF00"/>
              </a:gs>
              <a:gs pos="75000">
                <a:srgbClr val="01A78F"/>
              </a:gs>
              <a:gs pos="100000">
                <a:srgbClr val="3366FF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lačítko akce: Nápověda 4">
            <a:hlinkClick r:id="rId4" action="ppaction://hlinksldjump" highlightClick="1"/>
          </p:cNvPr>
          <p:cNvSpPr/>
          <p:nvPr/>
        </p:nvSpPr>
        <p:spPr>
          <a:xfrm>
            <a:off x="4139952" y="4154529"/>
            <a:ext cx="648072" cy="622783"/>
          </a:xfrm>
          <a:prstGeom prst="actionButtonHelp">
            <a:avLst/>
          </a:prstGeom>
          <a:gradFill>
            <a:gsLst>
              <a:gs pos="0">
                <a:srgbClr val="FF3399"/>
              </a:gs>
              <a:gs pos="25000">
                <a:srgbClr val="FF6633"/>
              </a:gs>
              <a:gs pos="50000">
                <a:srgbClr val="FFFF00"/>
              </a:gs>
              <a:gs pos="75000">
                <a:srgbClr val="01A78F"/>
              </a:gs>
              <a:gs pos="100000">
                <a:srgbClr val="3366FF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44742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0" y="918012"/>
            <a:ext cx="9144000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800" i="1" dirty="0" smtClean="0"/>
              <a:t>						</a:t>
            </a:r>
            <a:r>
              <a:rPr lang="cs-CZ" sz="4800" i="1" dirty="0" err="1" smtClean="0"/>
              <a:t>Pks</a:t>
            </a:r>
            <a:endParaRPr lang="cs-CZ" sz="4800" i="1" dirty="0" smtClean="0"/>
          </a:p>
          <a:p>
            <a:r>
              <a:rPr lang="cs-CZ" sz="4800" i="1" dirty="0" smtClean="0"/>
              <a:t>Zastavili </a:t>
            </a:r>
            <a:r>
              <a:rPr lang="cs-CZ" sz="4800" i="1" dirty="0"/>
              <a:t>jsme se u </a:t>
            </a:r>
            <a:r>
              <a:rPr lang="cs-CZ" sz="4800" i="1" u="sng" dirty="0" smtClean="0"/>
              <a:t>dřevěného</a:t>
            </a:r>
            <a:r>
              <a:rPr lang="cs-CZ" sz="4800" i="1" dirty="0" smtClean="0"/>
              <a:t> domu.</a:t>
            </a:r>
          </a:p>
          <a:p>
            <a:r>
              <a:rPr lang="cs-CZ" sz="4800" i="1" dirty="0" smtClean="0"/>
              <a:t>						   </a:t>
            </a:r>
            <a:r>
              <a:rPr lang="cs-CZ" sz="4800" i="1" dirty="0" err="1" smtClean="0"/>
              <a:t>Pkn</a:t>
            </a:r>
            <a:endParaRPr lang="cs-CZ" sz="4800" i="1" dirty="0" smtClean="0"/>
          </a:p>
          <a:p>
            <a:r>
              <a:rPr lang="cs-CZ" sz="4800" i="1" dirty="0" smtClean="0"/>
              <a:t>Zastavili jsme u domu </a:t>
            </a:r>
            <a:r>
              <a:rPr lang="cs-CZ" sz="4800" i="1" u="sng" dirty="0" smtClean="0"/>
              <a:t>ze dřeva</a:t>
            </a:r>
            <a:r>
              <a:rPr lang="cs-CZ" sz="4800" i="1" dirty="0" smtClean="0"/>
              <a:t>.</a:t>
            </a:r>
            <a:endParaRPr lang="cs-CZ" sz="4800" i="1" dirty="0"/>
          </a:p>
          <a:p>
            <a:endParaRPr lang="cs-CZ" sz="4800" i="1" dirty="0"/>
          </a:p>
        </p:txBody>
      </p:sp>
      <p:sp>
        <p:nvSpPr>
          <p:cNvPr id="4" name="Tlačítko akce: Návrat 3">
            <a:hlinkClick r:id="rId2" action="ppaction://hlinksldjump" highlightClick="1"/>
          </p:cNvPr>
          <p:cNvSpPr/>
          <p:nvPr/>
        </p:nvSpPr>
        <p:spPr>
          <a:xfrm>
            <a:off x="3995936" y="5157192"/>
            <a:ext cx="1296144" cy="1008112"/>
          </a:xfrm>
          <a:prstGeom prst="actionButtonReturn">
            <a:avLst/>
          </a:prstGeom>
          <a:gradFill>
            <a:gsLst>
              <a:gs pos="0">
                <a:srgbClr val="CCCCFF"/>
              </a:gs>
              <a:gs pos="17999">
                <a:srgbClr val="99CCFF"/>
              </a:gs>
              <a:gs pos="36000">
                <a:srgbClr val="9966FF"/>
              </a:gs>
              <a:gs pos="61000">
                <a:srgbClr val="CC99FF"/>
              </a:gs>
              <a:gs pos="82001">
                <a:srgbClr val="99CCFF"/>
              </a:gs>
              <a:gs pos="100000">
                <a:srgbClr val="CCCCFF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86917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3253" y="1268760"/>
            <a:ext cx="9316461" cy="433965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600" i="1" dirty="0" smtClean="0"/>
              <a:t>						</a:t>
            </a:r>
            <a:r>
              <a:rPr lang="cs-CZ" sz="4600" i="1" dirty="0" err="1" smtClean="0"/>
              <a:t>Pks</a:t>
            </a:r>
            <a:endParaRPr lang="cs-CZ" sz="4600" i="1" dirty="0" smtClean="0"/>
          </a:p>
          <a:p>
            <a:r>
              <a:rPr lang="cs-CZ" sz="4600" i="1" dirty="0" smtClean="0"/>
              <a:t>Nejvíce mi chutnají </a:t>
            </a:r>
            <a:r>
              <a:rPr lang="cs-CZ" sz="4600" i="1" u="sng" dirty="0" smtClean="0"/>
              <a:t>babiččiny</a:t>
            </a:r>
            <a:r>
              <a:rPr lang="cs-CZ" sz="4600" i="1" dirty="0" smtClean="0"/>
              <a:t> buchty.</a:t>
            </a:r>
          </a:p>
          <a:p>
            <a:r>
              <a:rPr lang="cs-CZ" sz="4600" i="1" dirty="0" smtClean="0"/>
              <a:t>								</a:t>
            </a:r>
            <a:r>
              <a:rPr lang="cs-CZ" sz="4600" i="1" dirty="0" err="1" smtClean="0"/>
              <a:t>Pkn</a:t>
            </a:r>
            <a:endParaRPr lang="cs-CZ" sz="4600" i="1" dirty="0"/>
          </a:p>
          <a:p>
            <a:r>
              <a:rPr lang="cs-CZ" sz="4600" i="1" dirty="0" smtClean="0"/>
              <a:t>Nejvíce mi chutnají buchty </a:t>
            </a:r>
            <a:r>
              <a:rPr lang="cs-CZ" sz="4600" i="1" u="sng" dirty="0" smtClean="0"/>
              <a:t>od babičky</a:t>
            </a:r>
            <a:r>
              <a:rPr lang="cs-CZ" sz="4600" i="1" dirty="0" smtClean="0"/>
              <a:t>.</a:t>
            </a:r>
          </a:p>
          <a:p>
            <a:endParaRPr lang="cs-CZ" sz="4600" i="1" dirty="0"/>
          </a:p>
          <a:p>
            <a:pPr algn="ctr"/>
            <a:endParaRPr lang="cs-CZ" sz="4600" dirty="0"/>
          </a:p>
        </p:txBody>
      </p:sp>
      <p:sp>
        <p:nvSpPr>
          <p:cNvPr id="3" name="Tlačítko akce: Návrat 2">
            <a:hlinkClick r:id="rId2" action="ppaction://hlinksldjump" highlightClick="1"/>
          </p:cNvPr>
          <p:cNvSpPr/>
          <p:nvPr/>
        </p:nvSpPr>
        <p:spPr>
          <a:xfrm>
            <a:off x="3995936" y="5157192"/>
            <a:ext cx="1296144" cy="1008112"/>
          </a:xfrm>
          <a:prstGeom prst="actionButtonReturn">
            <a:avLst/>
          </a:prstGeom>
          <a:gradFill>
            <a:gsLst>
              <a:gs pos="0">
                <a:srgbClr val="CCCCFF"/>
              </a:gs>
              <a:gs pos="17999">
                <a:srgbClr val="99CCFF"/>
              </a:gs>
              <a:gs pos="36000">
                <a:srgbClr val="9966FF"/>
              </a:gs>
              <a:gs pos="61000">
                <a:srgbClr val="CC99FF"/>
              </a:gs>
              <a:gs pos="82001">
                <a:srgbClr val="99CCFF"/>
              </a:gs>
              <a:gs pos="100000">
                <a:srgbClr val="CCCCFF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24582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27584" y="1916832"/>
            <a:ext cx="7548861" cy="378565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800" i="1" dirty="0" smtClean="0"/>
              <a:t>					</a:t>
            </a:r>
            <a:r>
              <a:rPr lang="cs-CZ" sz="4800" i="1" dirty="0" err="1" smtClean="0"/>
              <a:t>Pks</a:t>
            </a:r>
            <a:endParaRPr lang="cs-CZ" sz="4800" i="1" dirty="0" smtClean="0"/>
          </a:p>
          <a:p>
            <a:r>
              <a:rPr lang="cs-CZ" sz="4800" i="1" dirty="0" smtClean="0"/>
              <a:t>Už </a:t>
            </a:r>
            <a:r>
              <a:rPr lang="cs-CZ" sz="4800" i="1" dirty="0"/>
              <a:t>sis zavedl </a:t>
            </a:r>
            <a:r>
              <a:rPr lang="cs-CZ" sz="4800" i="1" u="sng" dirty="0" err="1"/>
              <a:t>diktátový</a:t>
            </a:r>
            <a:r>
              <a:rPr lang="cs-CZ" sz="4800" i="1" dirty="0"/>
              <a:t> sešit</a:t>
            </a:r>
            <a:r>
              <a:rPr lang="cs-CZ" sz="4800" i="1" dirty="0" smtClean="0"/>
              <a:t>?</a:t>
            </a:r>
          </a:p>
          <a:p>
            <a:r>
              <a:rPr lang="cs-CZ" sz="4800" i="1" dirty="0" smtClean="0"/>
              <a:t>						</a:t>
            </a:r>
            <a:r>
              <a:rPr lang="cs-CZ" sz="4800" i="1" dirty="0" err="1" smtClean="0"/>
              <a:t>Pkn</a:t>
            </a:r>
            <a:endParaRPr lang="cs-CZ" sz="4800" i="1" dirty="0"/>
          </a:p>
          <a:p>
            <a:r>
              <a:rPr lang="cs-CZ" sz="4800" i="1" dirty="0"/>
              <a:t>Už sis </a:t>
            </a:r>
            <a:r>
              <a:rPr lang="cs-CZ" sz="4800" i="1" dirty="0" smtClean="0"/>
              <a:t>zavedl sešit </a:t>
            </a:r>
            <a:r>
              <a:rPr lang="cs-CZ" sz="4800" i="1" u="sng" dirty="0" smtClean="0"/>
              <a:t>na diktáty</a:t>
            </a:r>
            <a:r>
              <a:rPr lang="cs-CZ" sz="4800" i="1" dirty="0" smtClean="0"/>
              <a:t>?</a:t>
            </a:r>
            <a:endParaRPr lang="cs-CZ" sz="4800" i="1" dirty="0"/>
          </a:p>
          <a:p>
            <a:pPr algn="ctr"/>
            <a:endParaRPr lang="cs-CZ" sz="4800" i="1" dirty="0"/>
          </a:p>
        </p:txBody>
      </p:sp>
      <p:sp>
        <p:nvSpPr>
          <p:cNvPr id="3" name="Tlačítko akce: Návrat 2">
            <a:hlinkClick r:id="rId2" action="ppaction://hlinksldjump" highlightClick="1"/>
          </p:cNvPr>
          <p:cNvSpPr/>
          <p:nvPr/>
        </p:nvSpPr>
        <p:spPr>
          <a:xfrm>
            <a:off x="3995936" y="5157192"/>
            <a:ext cx="1296144" cy="1008112"/>
          </a:xfrm>
          <a:prstGeom prst="actionButtonReturn">
            <a:avLst/>
          </a:prstGeom>
          <a:gradFill>
            <a:gsLst>
              <a:gs pos="0">
                <a:srgbClr val="CCCCFF"/>
              </a:gs>
              <a:gs pos="17999">
                <a:srgbClr val="99CCFF"/>
              </a:gs>
              <a:gs pos="36000">
                <a:srgbClr val="9966FF"/>
              </a:gs>
              <a:gs pos="61000">
                <a:srgbClr val="CC99FF"/>
              </a:gs>
              <a:gs pos="82001">
                <a:srgbClr val="99CCFF"/>
              </a:gs>
              <a:gs pos="100000">
                <a:srgbClr val="CCCCFF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17972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339" y="620688"/>
            <a:ext cx="9023624" cy="236988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Nahraď přívlastek vedlejší větou přívlastkovou:</a:t>
            </a:r>
          </a:p>
          <a:p>
            <a:endParaRPr lang="cs-CZ" sz="3600" dirty="0" smtClean="0"/>
          </a:p>
          <a:p>
            <a:r>
              <a:rPr lang="cs-CZ" sz="4000" i="1" dirty="0"/>
              <a:t>Nejvíce mi chutnají babiččiny buchty.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49574" y="2492797"/>
            <a:ext cx="1872209" cy="13278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0" y="4221088"/>
            <a:ext cx="932389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i="1" dirty="0"/>
              <a:t>Nejvíce mi chutnají </a:t>
            </a:r>
            <a:r>
              <a:rPr lang="cs-CZ" sz="3600" i="1" dirty="0" smtClean="0"/>
              <a:t>buchty, </a:t>
            </a:r>
            <a:r>
              <a:rPr lang="cs-CZ" sz="3600" b="1" i="1" dirty="0" smtClean="0"/>
              <a:t>které pekla babička.</a:t>
            </a:r>
            <a:endParaRPr lang="cs-CZ" sz="3600" b="1" i="1" dirty="0"/>
          </a:p>
        </p:txBody>
      </p:sp>
    </p:spTree>
    <p:extLst>
      <p:ext uri="{BB962C8B-B14F-4D97-AF65-F5344CB8AC3E}">
        <p14:creationId xmlns:p14="http://schemas.microsoft.com/office/powerpoint/2010/main" val="12485891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188640"/>
            <a:ext cx="9331401" cy="846385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/>
              <a:t>Nahraď </a:t>
            </a:r>
            <a:r>
              <a:rPr lang="cs-CZ" sz="3600" dirty="0" smtClean="0"/>
              <a:t>přívlastky </a:t>
            </a:r>
            <a:r>
              <a:rPr lang="cs-CZ" sz="3600" b="1" dirty="0"/>
              <a:t>vedlejší větou přívlastkovou</a:t>
            </a:r>
            <a:r>
              <a:rPr lang="cs-CZ" sz="3600" dirty="0" smtClean="0"/>
              <a:t>:</a:t>
            </a:r>
          </a:p>
          <a:p>
            <a:r>
              <a:rPr lang="cs-CZ" sz="4000" i="1" dirty="0" smtClean="0"/>
              <a:t>To je můj rodný dům.</a:t>
            </a:r>
            <a:r>
              <a:rPr lang="cs-CZ" sz="3600" i="1" dirty="0" smtClean="0"/>
              <a:t>	</a:t>
            </a:r>
          </a:p>
          <a:p>
            <a:r>
              <a:rPr lang="cs-CZ" sz="3600" i="1" dirty="0" smtClean="0"/>
              <a:t>To je dům, </a:t>
            </a:r>
            <a:r>
              <a:rPr lang="cs-CZ" sz="3600" b="1" i="1" dirty="0" smtClean="0"/>
              <a:t>ve kterém jsem se narodil.</a:t>
            </a:r>
          </a:p>
          <a:p>
            <a:endParaRPr lang="cs-CZ" sz="3600" b="1" i="1" dirty="0" smtClean="0"/>
          </a:p>
          <a:p>
            <a:r>
              <a:rPr lang="cs-CZ" sz="4000" i="1" dirty="0" smtClean="0"/>
              <a:t>Můj rodný dům stojí na rohu ulice.</a:t>
            </a:r>
          </a:p>
          <a:p>
            <a:r>
              <a:rPr lang="cs-CZ" sz="4000" i="1" dirty="0" smtClean="0"/>
              <a:t>Dům, </a:t>
            </a:r>
            <a:r>
              <a:rPr lang="cs-CZ" sz="4000" b="1" i="1" dirty="0" smtClean="0"/>
              <a:t>kde</a:t>
            </a:r>
            <a:r>
              <a:rPr lang="cs-CZ" sz="4000" i="1" dirty="0" smtClean="0"/>
              <a:t> </a:t>
            </a:r>
            <a:r>
              <a:rPr lang="cs-CZ" sz="4000" b="1" i="1" dirty="0" smtClean="0"/>
              <a:t>jsem </a:t>
            </a:r>
            <a:r>
              <a:rPr lang="cs-CZ" sz="4000" b="1" i="1" dirty="0" smtClean="0"/>
              <a:t>se narodil,</a:t>
            </a:r>
            <a:r>
              <a:rPr lang="cs-CZ" sz="4000" i="1" dirty="0" smtClean="0"/>
              <a:t> stojí</a:t>
            </a:r>
          </a:p>
          <a:p>
            <a:r>
              <a:rPr lang="cs-CZ" sz="4000" i="1" dirty="0" smtClean="0"/>
              <a:t> na rohu ulice.</a:t>
            </a:r>
          </a:p>
          <a:p>
            <a:endParaRPr lang="cs-CZ" sz="3600" b="1" i="1" dirty="0"/>
          </a:p>
          <a:p>
            <a:r>
              <a:rPr lang="cs-CZ" sz="4000" i="1" dirty="0" smtClean="0"/>
              <a:t>Obrátil se na nás s prosbou o pomoc.</a:t>
            </a:r>
          </a:p>
          <a:p>
            <a:r>
              <a:rPr lang="cs-CZ" sz="4000" i="1" dirty="0" smtClean="0"/>
              <a:t>Obrátil se na nás s prosbou, </a:t>
            </a:r>
            <a:r>
              <a:rPr lang="cs-CZ" sz="4000" b="1" i="1" dirty="0" smtClean="0"/>
              <a:t>abychom</a:t>
            </a:r>
          </a:p>
          <a:p>
            <a:r>
              <a:rPr lang="cs-CZ" sz="4000" b="1" i="1" dirty="0" smtClean="0"/>
              <a:t>mu pomohli.	</a:t>
            </a:r>
          </a:p>
          <a:p>
            <a:endParaRPr lang="cs-CZ" sz="4000" b="1" i="1" dirty="0"/>
          </a:p>
          <a:p>
            <a:endParaRPr lang="cs-CZ" sz="4000" b="1" i="1" dirty="0" smtClean="0"/>
          </a:p>
          <a:p>
            <a:endParaRPr lang="cs-CZ" sz="4000" i="1" dirty="0"/>
          </a:p>
        </p:txBody>
      </p:sp>
    </p:spTree>
    <p:extLst>
      <p:ext uri="{BB962C8B-B14F-4D97-AF65-F5344CB8AC3E}">
        <p14:creationId xmlns:p14="http://schemas.microsoft.com/office/powerpoint/2010/main" val="35176937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692696"/>
            <a:ext cx="8244408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Doplň interpunkci, podtrhni vložené vedlejší věty přívlastkové.</a:t>
            </a:r>
          </a:p>
          <a:p>
            <a:endParaRPr lang="cs-CZ" sz="4000" dirty="0" smtClean="0"/>
          </a:p>
          <a:p>
            <a:r>
              <a:rPr lang="cs-CZ" sz="4000" i="1" dirty="0" smtClean="0"/>
              <a:t>Byl jsem první kdo dorazil k řece.</a:t>
            </a:r>
          </a:p>
          <a:p>
            <a:r>
              <a:rPr lang="cs-CZ" sz="4000" i="1" dirty="0" smtClean="0"/>
              <a:t>Pes který štěká nekouše.</a:t>
            </a:r>
          </a:p>
          <a:p>
            <a:r>
              <a:rPr lang="cs-CZ" sz="4000" i="1" dirty="0" smtClean="0"/>
              <a:t>Medvěd o němž byl film byl už hodně</a:t>
            </a:r>
          </a:p>
          <a:p>
            <a:r>
              <a:rPr lang="cs-CZ" sz="4000" i="1" dirty="0" smtClean="0"/>
              <a:t>starý. Vyřiďte mu náš vzkaz aby se dostavil k podpisu smlouvy. </a:t>
            </a:r>
            <a:endParaRPr lang="cs-CZ" sz="4000" i="1" dirty="0"/>
          </a:p>
        </p:txBody>
      </p:sp>
      <p:sp>
        <p:nvSpPr>
          <p:cNvPr id="3" name="Tlačítko akce: Nápověda 2">
            <a:hlinkClick r:id="rId2" action="ppaction://hlinksldjump" highlightClick="1"/>
          </p:cNvPr>
          <p:cNvSpPr/>
          <p:nvPr/>
        </p:nvSpPr>
        <p:spPr>
          <a:xfrm>
            <a:off x="7020272" y="5157192"/>
            <a:ext cx="1008112" cy="792088"/>
          </a:xfrm>
          <a:prstGeom prst="actionButtonHelp">
            <a:avLst/>
          </a:prstGeom>
          <a:gradFill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42442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116632"/>
            <a:ext cx="8280920" cy="563231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/>
              <a:t>Doplň interpunkci, podtrhni vložené vedlejší věty přívlastkové.</a:t>
            </a:r>
          </a:p>
          <a:p>
            <a:endParaRPr lang="cs-CZ" sz="3600" dirty="0"/>
          </a:p>
          <a:p>
            <a:r>
              <a:rPr lang="cs-CZ" sz="3600" i="1" dirty="0"/>
              <a:t>Byl jsem </a:t>
            </a:r>
            <a:r>
              <a:rPr lang="cs-CZ" sz="3600" i="1" dirty="0" smtClean="0"/>
              <a:t>první, </a:t>
            </a:r>
            <a:r>
              <a:rPr lang="cs-CZ" sz="3600" b="1" i="1" dirty="0"/>
              <a:t>kdo dorazil k řece.</a:t>
            </a:r>
          </a:p>
          <a:p>
            <a:r>
              <a:rPr lang="cs-CZ" sz="3600" i="1" dirty="0" smtClean="0"/>
              <a:t>Pes, </a:t>
            </a:r>
            <a:r>
              <a:rPr lang="cs-CZ" sz="3600" b="1" i="1" u="sng" dirty="0" smtClean="0"/>
              <a:t>který štěká</a:t>
            </a:r>
            <a:r>
              <a:rPr lang="cs-CZ" sz="3600" i="1" dirty="0" smtClean="0"/>
              <a:t>, nekouše</a:t>
            </a:r>
            <a:r>
              <a:rPr lang="cs-CZ" sz="3600" i="1" dirty="0"/>
              <a:t>.</a:t>
            </a:r>
          </a:p>
          <a:p>
            <a:r>
              <a:rPr lang="cs-CZ" sz="3600" i="1" dirty="0" smtClean="0"/>
              <a:t>Medvěd, </a:t>
            </a:r>
            <a:r>
              <a:rPr lang="cs-CZ" sz="3600" b="1" i="1" u="sng" dirty="0"/>
              <a:t>o němž byl </a:t>
            </a:r>
            <a:r>
              <a:rPr lang="cs-CZ" sz="3600" b="1" i="1" u="sng" dirty="0" smtClean="0"/>
              <a:t>film</a:t>
            </a:r>
            <a:r>
              <a:rPr lang="cs-CZ" sz="3600" i="1" dirty="0" smtClean="0"/>
              <a:t>, </a:t>
            </a:r>
            <a:r>
              <a:rPr lang="cs-CZ" sz="3600" i="1" dirty="0"/>
              <a:t>byl už hodně</a:t>
            </a:r>
          </a:p>
          <a:p>
            <a:r>
              <a:rPr lang="cs-CZ" sz="3600" i="1" dirty="0"/>
              <a:t>starý. </a:t>
            </a:r>
            <a:endParaRPr lang="cs-CZ" sz="3600" i="1" dirty="0" smtClean="0"/>
          </a:p>
          <a:p>
            <a:r>
              <a:rPr lang="cs-CZ" sz="3600" i="1" dirty="0" smtClean="0"/>
              <a:t>Vyřiďte </a:t>
            </a:r>
            <a:r>
              <a:rPr lang="cs-CZ" sz="3600" i="1" dirty="0"/>
              <a:t>mu náš </a:t>
            </a:r>
            <a:r>
              <a:rPr lang="cs-CZ" sz="3600" i="1" dirty="0" smtClean="0"/>
              <a:t>vzkaz, </a:t>
            </a:r>
            <a:r>
              <a:rPr lang="cs-CZ" sz="3600" b="1" i="1" dirty="0"/>
              <a:t>aby se </a:t>
            </a:r>
            <a:r>
              <a:rPr lang="cs-CZ" sz="3600" b="1" i="1" dirty="0" smtClean="0"/>
              <a:t>dostavil</a:t>
            </a:r>
          </a:p>
          <a:p>
            <a:r>
              <a:rPr lang="cs-CZ" sz="3600" b="1" i="1" dirty="0" smtClean="0"/>
              <a:t>k </a:t>
            </a:r>
            <a:r>
              <a:rPr lang="cs-CZ" sz="3600" b="1" i="1" dirty="0"/>
              <a:t>podpisu smlouvy. </a:t>
            </a:r>
            <a:endParaRPr lang="cs-CZ" sz="3600" b="1" i="1" dirty="0" smtClean="0"/>
          </a:p>
          <a:p>
            <a:pPr algn="ctr"/>
            <a:endParaRPr lang="cs-CZ" sz="3600" b="1" i="1" dirty="0"/>
          </a:p>
        </p:txBody>
      </p:sp>
      <p:sp>
        <p:nvSpPr>
          <p:cNvPr id="3" name="Tlačítko akce: Návrat 2">
            <a:hlinkClick r:id="rId2" action="ppaction://hlinksldjump" highlightClick="1"/>
          </p:cNvPr>
          <p:cNvSpPr/>
          <p:nvPr/>
        </p:nvSpPr>
        <p:spPr>
          <a:xfrm>
            <a:off x="3419872" y="5517232"/>
            <a:ext cx="1872208" cy="1008112"/>
          </a:xfrm>
          <a:prstGeom prst="actionButtonReturn">
            <a:avLst/>
          </a:prstGeom>
          <a:gradFill>
            <a:gsLst>
              <a:gs pos="0">
                <a:srgbClr val="CCCCFF"/>
              </a:gs>
              <a:gs pos="17999">
                <a:srgbClr val="99CCFF"/>
              </a:gs>
              <a:gs pos="36000">
                <a:srgbClr val="9966FF"/>
              </a:gs>
              <a:gs pos="61000">
                <a:srgbClr val="CC99FF"/>
              </a:gs>
              <a:gs pos="82001">
                <a:srgbClr val="99CCFF"/>
              </a:gs>
              <a:gs pos="100000">
                <a:srgbClr val="CCCCFF"/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44943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1042171"/>
            <a:ext cx="5256584" cy="1404739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1299213" y="3244334"/>
            <a:ext cx="6545574" cy="129266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3600" dirty="0"/>
              <a:t>Zpracovala Mgr. Jana </a:t>
            </a:r>
            <a:r>
              <a:rPr lang="cs-CZ" sz="3600" dirty="0" smtClean="0"/>
              <a:t>Christenová</a:t>
            </a:r>
          </a:p>
          <a:p>
            <a:pPr algn="ctr"/>
            <a:r>
              <a:rPr lang="cs-CZ" sz="2400" dirty="0">
                <a:solidFill>
                  <a:prstClr val="black"/>
                </a:solidFill>
              </a:rPr>
              <a:t>Ilustrace www.office.microsoft.com</a:t>
            </a:r>
            <a:endParaRPr lang="cs-CZ" sz="2400" dirty="0" smtClean="0"/>
          </a:p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469231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129</TotalTime>
  <Words>274</Words>
  <Application>Microsoft Office PowerPoint</Application>
  <PresentationFormat>Předvádění na obrazovce (4:3)</PresentationFormat>
  <Paragraphs>80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Škola</dc:creator>
  <cp:lastModifiedBy>Jana Christenová</cp:lastModifiedBy>
  <cp:revision>15</cp:revision>
  <dcterms:created xsi:type="dcterms:W3CDTF">2013-05-07T08:20:45Z</dcterms:created>
  <dcterms:modified xsi:type="dcterms:W3CDTF">2013-05-10T08:31:51Z</dcterms:modified>
</cp:coreProperties>
</file>