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3" r:id="rId6"/>
    <p:sldId id="264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6/68/Ceska_tabule_CZ_I6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hyperlink" Target="//upload.wikimedia.org/wikipedia/commons/8/89/Ceskyraj_trosky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0/0c/Karany_CZ_water_treatment_facility_0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f/fb/Litom%C4%9B%C5%99ice_Sv_%C5%A0t%C4%9Bp%C3%A1n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//upload.wikimedia.org/wikipedia/commons/4/4f/M%C3%A1chovo_jezer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7/76/Pod%C4%9Bbrady_-_Libensk%C3%A9ho_kolon%C3%A1da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1/18/Prachovske_skaly_CZ_02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3/33/Castle_Hazmburk_(1833)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3/36/Litom%C4%9B%C5%99ice,_krematorium_Richard,_kom%C3%ADn_a_budova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VY_52_INOVACE_72_Polabí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448256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/>
              <a:t>Základní škola, 2. stupeň.</a:t>
            </a:r>
          </a:p>
          <a:p>
            <a:r>
              <a:rPr lang="cs-CZ" dirty="0" smtClean="0"/>
              <a:t>Žáci se seznámí s přírodními podmínkami, hospodářstvím a zajímavostmi Polabí</a:t>
            </a:r>
            <a:endParaRPr lang="cs-CZ" dirty="0"/>
          </a:p>
          <a:p>
            <a:r>
              <a:rPr lang="cs-CZ" dirty="0" smtClean="0"/>
              <a:t>Pomůcky: Školní atlas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19825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Polabí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80" y="980728"/>
            <a:ext cx="4546848" cy="5543515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Díky příhodným podmínkám bylo osídleno již od 9. stol. – Hradec Králové, Litoměřice</a:t>
            </a:r>
          </a:p>
          <a:p>
            <a:r>
              <a:rPr lang="cs-CZ" dirty="0" smtClean="0"/>
              <a:t>Základní kostrou oblasti je řeka Labe a její přítoky: Orlice, Ohře, Cidlina, Jizera a Vltava</a:t>
            </a:r>
          </a:p>
          <a:p>
            <a:r>
              <a:rPr lang="cs-CZ" dirty="0" smtClean="0"/>
              <a:t>Na severním okraji – Jičínská pahorkatina (Český ráj)</a:t>
            </a:r>
            <a:endParaRPr lang="cs-CZ" dirty="0"/>
          </a:p>
        </p:txBody>
      </p:sp>
      <p:pic>
        <p:nvPicPr>
          <p:cNvPr id="1026" name="Picture 2" descr="Soubor:Ceska tabule CZ I6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121695"/>
            <a:ext cx="3836638" cy="2388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09409" y="121357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1028" name="Picture 4" descr="Soubor:Ceskyraj trosky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79481" y="3727234"/>
            <a:ext cx="3211496" cy="2408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78780" y="38610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0402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Oblast disponuje velkými</a:t>
            </a:r>
          </a:p>
          <a:p>
            <a:pPr marL="0" indent="0">
              <a:buNone/>
            </a:pPr>
            <a:r>
              <a:rPr lang="cs-CZ" sz="2800" dirty="0"/>
              <a:t>z</a:t>
            </a:r>
            <a:r>
              <a:rPr lang="cs-CZ" sz="2800" dirty="0" smtClean="0"/>
              <a:t>ásobami podzemní vody -</a:t>
            </a:r>
          </a:p>
          <a:p>
            <a:pPr marL="0" indent="0">
              <a:buNone/>
            </a:pPr>
            <a:r>
              <a:rPr lang="cs-CZ" sz="2800" dirty="0" smtClean="0"/>
              <a:t>zásobování hlavního města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Káraný – úpravna vody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Kvalitní černozemě a hnědozemě umožňují intenzivní zemědělství – pšenice, kukuřice, zelenina, ovoce, cukrovka, vinná réva</a:t>
            </a:r>
          </a:p>
          <a:p>
            <a:pPr marL="0" indent="0">
              <a:buNone/>
            </a:pPr>
            <a:r>
              <a:rPr lang="cs-CZ" sz="2800" dirty="0" smtClean="0"/>
              <a:t>Výstava Zahrada Čech</a:t>
            </a:r>
          </a:p>
          <a:p>
            <a:pPr marL="0" indent="0">
              <a:buNone/>
            </a:pPr>
            <a:r>
              <a:rPr lang="cs-CZ" sz="2800" dirty="0" smtClean="0"/>
              <a:t>- Litoměřice</a:t>
            </a:r>
            <a:endParaRPr lang="cs-CZ" sz="2800" dirty="0"/>
          </a:p>
        </p:txBody>
      </p:sp>
      <p:pic>
        <p:nvPicPr>
          <p:cNvPr id="2050" name="Picture 2" descr="Soubor:Karany CZ water treatment facility 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04664"/>
            <a:ext cx="3395531" cy="2546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Litoměřice Sv Štěpá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056171"/>
            <a:ext cx="3947592" cy="2570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46378" y="24208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6237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9878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Doprava a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 smtClean="0"/>
              <a:t>Vhodný terén pro vybudování tzv. </a:t>
            </a:r>
            <a:r>
              <a:rPr lang="cs-CZ" b="1" dirty="0" smtClean="0"/>
              <a:t>dopravního koridoru</a:t>
            </a:r>
            <a:r>
              <a:rPr lang="cs-CZ" dirty="0" smtClean="0"/>
              <a:t> (silnice, železnice, říční doprava, ropovod)</a:t>
            </a:r>
          </a:p>
          <a:p>
            <a:r>
              <a:rPr lang="cs-CZ" dirty="0" smtClean="0"/>
              <a:t>Vhodné podmínky pro průmysl: </a:t>
            </a:r>
            <a:r>
              <a:rPr lang="cs-CZ" b="1" dirty="0" smtClean="0"/>
              <a:t>potravinářský </a:t>
            </a:r>
            <a:r>
              <a:rPr lang="cs-CZ" dirty="0" smtClean="0"/>
              <a:t>(Pardubice, Mělník, Kostelec n. L.), </a:t>
            </a:r>
            <a:r>
              <a:rPr lang="cs-CZ" b="1" dirty="0" smtClean="0"/>
              <a:t>chemický</a:t>
            </a:r>
            <a:r>
              <a:rPr lang="cs-CZ" dirty="0" smtClean="0"/>
              <a:t> (Lovosice, Neratovice, Kralupy, Kolín, Pardubice, Hradec Králové), </a:t>
            </a:r>
            <a:r>
              <a:rPr lang="cs-CZ" b="1" dirty="0" smtClean="0"/>
              <a:t>energetický</a:t>
            </a:r>
            <a:r>
              <a:rPr lang="cs-CZ" dirty="0" smtClean="0"/>
              <a:t> (Mělník, Chvaletice, Opatovice) a </a:t>
            </a:r>
            <a:r>
              <a:rPr lang="cs-CZ" b="1" dirty="0" smtClean="0"/>
              <a:t>strojírenský </a:t>
            </a:r>
            <a:r>
              <a:rPr lang="cs-CZ" dirty="0" smtClean="0"/>
              <a:t>(Vysoké Mýto, Hradec Králové, Nymburk)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04984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Rekreace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3125" y="1251474"/>
            <a:ext cx="3466728" cy="545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Máchovo jezero</a:t>
            </a:r>
          </a:p>
        </p:txBody>
      </p:sp>
      <p:pic>
        <p:nvPicPr>
          <p:cNvPr id="4098" name="Picture 2" descr="Soubor:Máchovo jezer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27609"/>
            <a:ext cx="2723456" cy="2042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99992" y="1124744"/>
            <a:ext cx="26153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Prachovské skály</a:t>
            </a:r>
            <a:endParaRPr lang="cs-CZ" sz="2800" dirty="0"/>
          </a:p>
        </p:txBody>
      </p:sp>
      <p:pic>
        <p:nvPicPr>
          <p:cNvPr id="4100" name="Picture 4" descr="Soubor:Prachovske skaly CZ 0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672678"/>
            <a:ext cx="2867472" cy="2150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oubor:Poděbrady - Libenského kolonád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365103"/>
            <a:ext cx="3112687" cy="2334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4719" y="3935712"/>
            <a:ext cx="17490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Poděbrady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5396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 o Litoměřicích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Kresba K. H. Máchy – hrad</a:t>
            </a:r>
          </a:p>
          <a:p>
            <a:pPr marL="0" indent="0">
              <a:buNone/>
            </a:pPr>
            <a:r>
              <a:rPr lang="cs-CZ" dirty="0" smtClean="0"/>
              <a:t>Hazenburg (České středohoří)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Podzemní továrna Richard</a:t>
            </a: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/>
              <a:t>soustava </a:t>
            </a:r>
            <a:r>
              <a:rPr lang="cs-CZ" dirty="0" smtClean="0"/>
              <a:t>tří bývalých </a:t>
            </a:r>
            <a:r>
              <a:rPr lang="cs-CZ" dirty="0"/>
              <a:t>hlubinných vápencových </a:t>
            </a:r>
            <a:r>
              <a:rPr lang="cs-CZ" dirty="0" smtClean="0"/>
              <a:t>lomů ( 50m pod zemí, </a:t>
            </a:r>
            <a:r>
              <a:rPr lang="cs-CZ" dirty="0" smtClean="0"/>
              <a:t>             30 </a:t>
            </a:r>
            <a:r>
              <a:rPr lang="cs-CZ" dirty="0" smtClean="0"/>
              <a:t>km chodeb)</a:t>
            </a:r>
          </a:p>
          <a:p>
            <a:pPr marL="0" indent="0">
              <a:buNone/>
            </a:pPr>
            <a:r>
              <a:rPr lang="cs-CZ" dirty="0" smtClean="0"/>
              <a:t>Pracovali zde vězni</a:t>
            </a:r>
          </a:p>
          <a:p>
            <a:pPr marL="0" indent="0">
              <a:buNone/>
            </a:pPr>
            <a:r>
              <a:rPr lang="cs-CZ" dirty="0" smtClean="0"/>
              <a:t> z koncentračního tábora </a:t>
            </a:r>
          </a:p>
          <a:p>
            <a:pPr marL="0" indent="0">
              <a:buNone/>
            </a:pPr>
            <a:r>
              <a:rPr lang="cs-CZ" dirty="0" smtClean="0"/>
              <a:t>Terezín - výroba motorů </a:t>
            </a:r>
          </a:p>
          <a:p>
            <a:pPr marL="0" indent="0">
              <a:buNone/>
            </a:pPr>
            <a:r>
              <a:rPr lang="cs-CZ" dirty="0" smtClean="0"/>
              <a:t>pro nacisty</a:t>
            </a:r>
            <a:endParaRPr lang="cs-CZ" dirty="0"/>
          </a:p>
        </p:txBody>
      </p:sp>
      <p:pic>
        <p:nvPicPr>
          <p:cNvPr id="3074" name="Picture 2" descr="Soubor:Castle Hazmburk (1833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124744"/>
            <a:ext cx="2787186" cy="2071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Litoměřice, krematorium Richard, komín a budov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79746" y="4149080"/>
            <a:ext cx="3299520" cy="2474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079266" y="11247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42555" y="41397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8922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Zdroje použitých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12968" cy="5184576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1 http</a:t>
            </a:r>
            <a:r>
              <a:rPr lang="cs-CZ" dirty="0"/>
              <a:t>://</a:t>
            </a:r>
            <a:r>
              <a:rPr lang="cs-CZ" dirty="0" smtClean="0"/>
              <a:t>cs.wikipedia.org/wiki/Soubor:Ceska_tabule_CZ_I6.png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</a:t>
            </a:r>
            <a:r>
              <a:rPr lang="cs-CZ" dirty="0" smtClean="0"/>
              <a:t>24. </a:t>
            </a:r>
            <a:r>
              <a:rPr lang="cs-CZ" dirty="0"/>
              <a:t>2. 2011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 smtClean="0"/>
              <a:t>2 http</a:t>
            </a:r>
            <a:r>
              <a:rPr lang="cs-CZ" dirty="0"/>
              <a:t>://</a:t>
            </a:r>
            <a:r>
              <a:rPr lang="cs-CZ" dirty="0" smtClean="0"/>
              <a:t>cs.wikipedia.org/wiki/Soubor:Ceskyraj_trosky.JPG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24. 2. 2011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 smtClean="0"/>
              <a:t>3 http</a:t>
            </a:r>
            <a:r>
              <a:rPr lang="cs-CZ" dirty="0"/>
              <a:t>://</a:t>
            </a:r>
            <a:r>
              <a:rPr lang="cs-CZ" dirty="0" smtClean="0"/>
              <a:t>cs.wikipedia.org/wiki/Soubor:Karany_CZ_water_treatment_facility_01.JPG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24. 2. 2011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 smtClean="0"/>
              <a:t>4 http</a:t>
            </a:r>
            <a:r>
              <a:rPr lang="cs-CZ" dirty="0"/>
              <a:t>://cs.wikipedia.org/wiki/Soubor:Litom%C4%9B%C5%99ice_Sv_%</a:t>
            </a:r>
            <a:r>
              <a:rPr lang="cs-CZ" dirty="0" smtClean="0"/>
              <a:t>C5%A0t%C4%9Bp%C3%A1n.jpg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24. 2. 2011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 smtClean="0"/>
              <a:t>5 http</a:t>
            </a:r>
            <a:r>
              <a:rPr lang="cs-CZ" dirty="0"/>
              <a:t>://cs.wikipedia.org/wiki/Soubor:Castle_Hazmburk_(1833).</a:t>
            </a:r>
            <a:r>
              <a:rPr lang="cs-CZ" dirty="0" smtClean="0"/>
              <a:t>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24. 2. 2011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 smtClean="0"/>
              <a:t>6 http</a:t>
            </a:r>
            <a:r>
              <a:rPr lang="cs-CZ" dirty="0"/>
              <a:t>://cs.wikipedia.org/wiki/Soubor:Litom%C4%9B%C5%99ice,_krematorium_Richard,_</a:t>
            </a:r>
            <a:r>
              <a:rPr lang="cs-CZ" dirty="0" smtClean="0"/>
              <a:t>kom%C3%ADn_a_budova.JPG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24. 2. 2011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 smtClean="0"/>
              <a:t>7 http</a:t>
            </a:r>
            <a:r>
              <a:rPr lang="cs-CZ" dirty="0"/>
              <a:t>://</a:t>
            </a:r>
            <a:r>
              <a:rPr lang="cs-CZ" dirty="0" smtClean="0"/>
              <a:t>cs.wikipedia.org/wiki/Soubor:M%C3%A1chovo_jezero.JPG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24. 2. 2011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 smtClean="0"/>
              <a:t>8 http</a:t>
            </a:r>
            <a:r>
              <a:rPr lang="cs-CZ" dirty="0"/>
              <a:t>://</a:t>
            </a:r>
            <a:r>
              <a:rPr lang="cs-CZ" dirty="0" smtClean="0"/>
              <a:t>cs.wikipedia.org/wiki/Soubor:Prachovske_skaly_CZ_02.jpg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24. 2. 2011</a:t>
            </a:r>
            <a:r>
              <a:rPr lang="en-US" dirty="0"/>
              <a:t> ]</a:t>
            </a:r>
            <a:endParaRPr lang="cs-CZ" dirty="0"/>
          </a:p>
          <a:p>
            <a:r>
              <a:rPr lang="cs-CZ" dirty="0" smtClean="0"/>
              <a:t>9 http</a:t>
            </a:r>
            <a:r>
              <a:rPr lang="cs-CZ" dirty="0"/>
              <a:t>://cs.wikipedia.org/wiki/Soubor:Pod%C4%9Bbrady_-_</a:t>
            </a:r>
            <a:r>
              <a:rPr lang="cs-CZ" dirty="0" smtClean="0"/>
              <a:t>Libensk%C3%A9ho_kolon%C3%A1da.jpg</a:t>
            </a:r>
            <a:r>
              <a:rPr lang="cs-CZ" dirty="0"/>
              <a:t>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24. 2. 2011</a:t>
            </a:r>
            <a:r>
              <a:rPr lang="en-US"/>
              <a:t> 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9330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393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VY_52_INOVACE_72_Polabí</vt:lpstr>
      <vt:lpstr>Snímek 2</vt:lpstr>
      <vt:lpstr>Polabí</vt:lpstr>
      <vt:lpstr>Snímek 4</vt:lpstr>
      <vt:lpstr>Doprava a průmysl</vt:lpstr>
      <vt:lpstr>Rekreace</vt:lpstr>
      <vt:lpstr>Zajímavosti o Litoměřicích</vt:lpstr>
      <vt:lpstr>Zdroje použitých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VY_52_INOVACE_72_Polabí</dc:title>
  <dc:creator>Vagnerova</dc:creator>
  <cp:lastModifiedBy>Dum</cp:lastModifiedBy>
  <cp:revision>11</cp:revision>
  <dcterms:created xsi:type="dcterms:W3CDTF">2012-03-07T08:46:38Z</dcterms:created>
  <dcterms:modified xsi:type="dcterms:W3CDTF">2012-03-18T16:26:46Z</dcterms:modified>
</cp:coreProperties>
</file>