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8"/>
  </p:notesMasterIdLst>
  <p:sldIdLst>
    <p:sldId id="272" r:id="rId2"/>
    <p:sldId id="273" r:id="rId3"/>
    <p:sldId id="256" r:id="rId4"/>
    <p:sldId id="268" r:id="rId5"/>
    <p:sldId id="275" r:id="rId6"/>
    <p:sldId id="261" r:id="rId7"/>
    <p:sldId id="278" r:id="rId8"/>
    <p:sldId id="271" r:id="rId9"/>
    <p:sldId id="286" r:id="rId10"/>
    <p:sldId id="285" r:id="rId11"/>
    <p:sldId id="279" r:id="rId12"/>
    <p:sldId id="277" r:id="rId13"/>
    <p:sldId id="262" r:id="rId14"/>
    <p:sldId id="274" r:id="rId15"/>
    <p:sldId id="264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3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NÁZEV</a:t>
          </a:r>
          <a:r>
            <a:rPr lang="cs-CZ" sz="2000" smtClean="0">
              <a:solidFill>
                <a:schemeClr val="tx2">
                  <a:lumMod val="10000"/>
                </a:schemeClr>
              </a:solidFill>
            </a:rPr>
            <a:t>:</a:t>
          </a:r>
          <a:r>
            <a:rPr lang="cs-CZ" sz="2000" baseline="0" smtClean="0">
              <a:solidFill>
                <a:schemeClr val="tx2">
                  <a:lumMod val="10000"/>
                </a:schemeClr>
              </a:solidFill>
            </a:rPr>
            <a:t> </a:t>
          </a:r>
          <a:r>
            <a:rPr lang="cs-CZ" sz="2000" baseline="0" smtClean="0">
              <a:solidFill>
                <a:schemeClr val="tx2">
                  <a:lumMod val="10000"/>
                </a:schemeClr>
              </a:solidFill>
            </a:rPr>
            <a:t>VY_</a:t>
          </a:r>
          <a:r>
            <a:rPr lang="cs-CZ" sz="2000" baseline="0" smtClean="0">
              <a:solidFill>
                <a:srgbClr val="C00000"/>
              </a:solidFill>
            </a:rPr>
            <a:t>52</a:t>
          </a:r>
          <a:r>
            <a:rPr lang="cs-CZ" sz="2000" baseline="0" smtClean="0">
              <a:solidFill>
                <a:schemeClr val="tx2">
                  <a:lumMod val="10000"/>
                </a:schemeClr>
              </a:solidFill>
            </a:rPr>
            <a:t>_INOVACE_</a:t>
          </a:r>
          <a:r>
            <a:rPr lang="cs-CZ" sz="2000" baseline="0" smtClean="0">
              <a:solidFill>
                <a:srgbClr val="C00000"/>
              </a:solidFill>
            </a:rPr>
            <a:t>04_VLA+PŘÍ_25</a:t>
          </a:r>
          <a:endParaRPr lang="cs-CZ" sz="2000" dirty="0">
            <a:solidFill>
              <a:srgbClr val="C0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NÁZEV ŠKOLY: </a:t>
          </a:r>
          <a:r>
            <a:rPr lang="cs-CZ" sz="1100" dirty="0" smtClean="0">
              <a:solidFill>
                <a:schemeClr val="tx2">
                  <a:lumMod val="10000"/>
                </a:schemeClr>
              </a:solidFill>
            </a:rPr>
            <a:t>Základní škola, Uherský Ostroh, okres Uherské Hradiště, příspěvková </a:t>
          </a:r>
          <a:r>
            <a:rPr lang="cs-CZ" sz="1100" dirty="0" smtClean="0"/>
            <a:t>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AUTOR:</a:t>
          </a:r>
          <a:r>
            <a:rPr lang="cs-CZ" sz="2000" dirty="0" smtClean="0"/>
            <a:t> </a:t>
          </a:r>
          <a:r>
            <a:rPr lang="cs-CZ" sz="2000" dirty="0" smtClean="0">
              <a:solidFill>
                <a:srgbClr val="C00000"/>
              </a:solidFill>
            </a:rPr>
            <a:t>Mgr. Ludmila Kašpárková</a:t>
          </a:r>
          <a:endParaRPr lang="cs-CZ" sz="2000" dirty="0">
            <a:solidFill>
              <a:srgbClr val="C0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TÉMA:</a:t>
          </a:r>
          <a:r>
            <a:rPr lang="cs-CZ" sz="2000" dirty="0" smtClean="0"/>
            <a:t> </a:t>
          </a:r>
          <a:r>
            <a:rPr lang="cs-CZ" sz="2000" dirty="0" smtClean="0">
              <a:solidFill>
                <a:srgbClr val="C00000"/>
              </a:solidFill>
            </a:rPr>
            <a:t>VLA – 4.A – Vláda Habsburků</a:t>
          </a:r>
          <a:endParaRPr lang="cs-CZ" sz="2000" dirty="0">
            <a:solidFill>
              <a:srgbClr val="C0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ČÍSLO PROJEKTU: CZ.1.07/1.4.00/21.1616 </a:t>
          </a:r>
          <a:endParaRPr lang="cs-CZ" sz="2000" dirty="0">
            <a:solidFill>
              <a:schemeClr val="tx2">
                <a:lumMod val="10000"/>
              </a:schemeClr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-236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2067888-51AD-436F-BCCA-F74FB59FEADE}" type="presOf" srcId="{B651F6E3-6281-48DB-9319-2AEAFDAE7572}" destId="{6BB5E863-4638-4E1D-BFDE-399D028AC4ED}" srcOrd="1" destOrd="0" presId="urn:microsoft.com/office/officeart/2005/8/layout/target3"/>
    <dgm:cxn modelId="{DD6E9589-22BF-4D61-B744-95FFBC4BDDAA}" type="presOf" srcId="{B651F6E3-6281-48DB-9319-2AEAFDAE7572}" destId="{619D679B-A015-4ECF-8348-D1034C574F40}" srcOrd="0" destOrd="0" presId="urn:microsoft.com/office/officeart/2005/8/layout/target3"/>
    <dgm:cxn modelId="{32314776-1166-4B94-87BF-E1598982AB2E}" type="presOf" srcId="{D1B46980-6531-4606-95E6-44980827E919}" destId="{6140AFEC-043D-4C43-A2F9-D0F5331DF3A3}" srcOrd="0" destOrd="0" presId="urn:microsoft.com/office/officeart/2005/8/layout/target3"/>
    <dgm:cxn modelId="{012A607B-05C4-4EAE-87D9-91C3F503627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F3AC268-614F-46A4-BC02-A49921CF809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71339D2-EE55-4167-9100-1B236EBDE3A3}" type="presOf" srcId="{4C35D32F-0EAB-4CD7-82EE-45574DC2A586}" destId="{8BEBB6EC-1DAA-4CAC-8A25-BC0FCBD5DBD5}" srcOrd="0" destOrd="0" presId="urn:microsoft.com/office/officeart/2005/8/layout/target3"/>
    <dgm:cxn modelId="{25090928-89F2-4029-A26F-06A17903A999}" type="presOf" srcId="{4C35D32F-0EAB-4CD7-82EE-45574DC2A586}" destId="{890E4F0B-2866-4A3F-A3C7-2A14B1797930}" srcOrd="1" destOrd="0" presId="urn:microsoft.com/office/officeart/2005/8/layout/target3"/>
    <dgm:cxn modelId="{74DAE333-FA0E-4BC3-8711-B790FA84E9E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93CB3D-23A3-4289-A740-13A9C8B1E42E}" type="presOf" srcId="{D1D4F407-5343-4D3F-B5B9-D407B03CAEB4}" destId="{AED2198E-93D5-4001-81B4-73124B309672}" srcOrd="1" destOrd="0" presId="urn:microsoft.com/office/officeart/2005/8/layout/target3"/>
    <dgm:cxn modelId="{4B35DF78-8F71-4870-AE05-853057328F05}" type="presOf" srcId="{D8197B8C-B260-4A16-BDF4-0947B075E274}" destId="{5A5FFA88-C948-4069-8E93-59FA12366E83}" srcOrd="1" destOrd="0" presId="urn:microsoft.com/office/officeart/2005/8/layout/target3"/>
    <dgm:cxn modelId="{AFDB1EA9-4CAD-4961-A7B8-C3AC4ADC4829}" type="presOf" srcId="{D1B46980-6531-4606-95E6-44980827E919}" destId="{2BE915AB-18AA-4053-B92C-3BFC9ED204BB}" srcOrd="1" destOrd="0" presId="urn:microsoft.com/office/officeart/2005/8/layout/target3"/>
    <dgm:cxn modelId="{149EDA5F-2F50-49DF-AA50-CCC0BB11B902}" type="presParOf" srcId="{333A1088-737F-45CB-B68E-254E46348037}" destId="{F5ABB229-8D3B-4694-996A-96F23CF14429}" srcOrd="0" destOrd="0" presId="urn:microsoft.com/office/officeart/2005/8/layout/target3"/>
    <dgm:cxn modelId="{50DEEF46-A335-47EE-BDF7-80FDAD53CE8B}" type="presParOf" srcId="{333A1088-737F-45CB-B68E-254E46348037}" destId="{F41139FD-01EE-4571-8B17-4FB00FC51163}" srcOrd="1" destOrd="0" presId="urn:microsoft.com/office/officeart/2005/8/layout/target3"/>
    <dgm:cxn modelId="{0B2A7132-0523-461E-A6C8-170CE02811CD}" type="presParOf" srcId="{333A1088-737F-45CB-B68E-254E46348037}" destId="{D005CE8C-CC26-4C3E-AC11-E15060ECD759}" srcOrd="2" destOrd="0" presId="urn:microsoft.com/office/officeart/2005/8/layout/target3"/>
    <dgm:cxn modelId="{3DBACCF2-C9DF-4833-B379-FCA6F5375828}" type="presParOf" srcId="{333A1088-737F-45CB-B68E-254E46348037}" destId="{2C702D82-9B77-49B7-9568-BB8EB47C3372}" srcOrd="3" destOrd="0" presId="urn:microsoft.com/office/officeart/2005/8/layout/target3"/>
    <dgm:cxn modelId="{B7786A5C-2C60-4789-98B9-6C939BB5B19A}" type="presParOf" srcId="{333A1088-737F-45CB-B68E-254E46348037}" destId="{A52A0455-90FF-4808-ABD0-F02540D31D5A}" srcOrd="4" destOrd="0" presId="urn:microsoft.com/office/officeart/2005/8/layout/target3"/>
    <dgm:cxn modelId="{01408001-6783-41AD-8FEE-E012C2817F80}" type="presParOf" srcId="{333A1088-737F-45CB-B68E-254E46348037}" destId="{6140AFEC-043D-4C43-A2F9-D0F5331DF3A3}" srcOrd="5" destOrd="0" presId="urn:microsoft.com/office/officeart/2005/8/layout/target3"/>
    <dgm:cxn modelId="{9835B4C2-F1EF-4699-935D-DC90D6BD8E81}" type="presParOf" srcId="{333A1088-737F-45CB-B68E-254E46348037}" destId="{9358AC05-5D7D-4327-9F80-1AD486AEA664}" srcOrd="6" destOrd="0" presId="urn:microsoft.com/office/officeart/2005/8/layout/target3"/>
    <dgm:cxn modelId="{2A533280-7B4E-4A49-9C1E-AE5E1E1709DD}" type="presParOf" srcId="{333A1088-737F-45CB-B68E-254E46348037}" destId="{313FC574-E1CD-4FB4-B054-0B805CE0447D}" srcOrd="7" destOrd="0" presId="urn:microsoft.com/office/officeart/2005/8/layout/target3"/>
    <dgm:cxn modelId="{BEF05653-6D3D-405A-B066-34C086380240}" type="presParOf" srcId="{333A1088-737F-45CB-B68E-254E46348037}" destId="{619D679B-A015-4ECF-8348-D1034C574F40}" srcOrd="8" destOrd="0" presId="urn:microsoft.com/office/officeart/2005/8/layout/target3"/>
    <dgm:cxn modelId="{87E2C447-8D23-4170-9558-6C0F9F5FE94B}" type="presParOf" srcId="{333A1088-737F-45CB-B68E-254E46348037}" destId="{322283A8-4A27-4CDA-BAE3-F381106A9174}" srcOrd="9" destOrd="0" presId="urn:microsoft.com/office/officeart/2005/8/layout/target3"/>
    <dgm:cxn modelId="{146D137F-0E50-4A95-86A9-629A333DB261}" type="presParOf" srcId="{333A1088-737F-45CB-B68E-254E46348037}" destId="{FFC9F71D-1B4F-4AD9-A4A6-86ADEFC8AF5C}" srcOrd="10" destOrd="0" presId="urn:microsoft.com/office/officeart/2005/8/layout/target3"/>
    <dgm:cxn modelId="{83AD8E0F-4292-4FE3-BFDA-5E5F8543D980}" type="presParOf" srcId="{333A1088-737F-45CB-B68E-254E46348037}" destId="{25B08C86-7E15-44DC-BE7F-FFB55DD49D12}" srcOrd="11" destOrd="0" presId="urn:microsoft.com/office/officeart/2005/8/layout/target3"/>
    <dgm:cxn modelId="{61BA7EC3-BB92-4876-B9F2-38AA690D94A6}" type="presParOf" srcId="{333A1088-737F-45CB-B68E-254E46348037}" destId="{76644BE8-9D7C-4C09-B250-3D10AF48CBB7}" srcOrd="12" destOrd="0" presId="urn:microsoft.com/office/officeart/2005/8/layout/target3"/>
    <dgm:cxn modelId="{B68FCED2-3354-4E93-81C8-FB0274C63CC8}" type="presParOf" srcId="{333A1088-737F-45CB-B68E-254E46348037}" destId="{EE85B701-7295-41C0-BA7A-34D3756A2AE6}" srcOrd="13" destOrd="0" presId="urn:microsoft.com/office/officeart/2005/8/layout/target3"/>
    <dgm:cxn modelId="{8A87F628-D3C5-434A-B31A-751E8F2FB7F7}" type="presParOf" srcId="{333A1088-737F-45CB-B68E-254E46348037}" destId="{8BEBB6EC-1DAA-4CAC-8A25-BC0FCBD5DBD5}" srcOrd="14" destOrd="0" presId="urn:microsoft.com/office/officeart/2005/8/layout/target3"/>
    <dgm:cxn modelId="{4E1220FF-4D36-4B33-820A-F2832A30E1B1}" type="presParOf" srcId="{333A1088-737F-45CB-B68E-254E46348037}" destId="{AED2198E-93D5-4001-81B4-73124B309672}" srcOrd="15" destOrd="0" presId="urn:microsoft.com/office/officeart/2005/8/layout/target3"/>
    <dgm:cxn modelId="{730D078B-73C3-4C19-BF50-8D2C7D17254B}" type="presParOf" srcId="{333A1088-737F-45CB-B68E-254E46348037}" destId="{2BE915AB-18AA-4053-B92C-3BFC9ED204BB}" srcOrd="16" destOrd="0" presId="urn:microsoft.com/office/officeart/2005/8/layout/target3"/>
    <dgm:cxn modelId="{4A2EEE86-F1FE-4BCC-B2AD-68827919D657}" type="presParOf" srcId="{333A1088-737F-45CB-B68E-254E46348037}" destId="{6BB5E863-4638-4E1D-BFDE-399D028AC4ED}" srcOrd="17" destOrd="0" presId="urn:microsoft.com/office/officeart/2005/8/layout/target3"/>
    <dgm:cxn modelId="{F076CB21-A42D-4FA3-89F7-EED6D1F2E675}" type="presParOf" srcId="{333A1088-737F-45CB-B68E-254E46348037}" destId="{5A5FFA88-C948-4069-8E93-59FA12366E83}" srcOrd="18" destOrd="0" presId="urn:microsoft.com/office/officeart/2005/8/layout/target3"/>
    <dgm:cxn modelId="{AF25182F-522A-4444-A766-BBA4B55D5E3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NÁZEV ŠKOLY: </a:t>
          </a:r>
          <a:r>
            <a:rPr lang="cs-CZ" sz="1100" kern="1200" dirty="0" smtClean="0">
              <a:solidFill>
                <a:schemeClr val="tx2">
                  <a:lumMod val="10000"/>
                </a:schemeClr>
              </a:solidFill>
            </a:rPr>
            <a:t>Základní škola, Uherský Ostroh, okres Uherské Hradiště, příspěvková </a:t>
          </a:r>
          <a:r>
            <a:rPr lang="cs-CZ" sz="1100" kern="1200" dirty="0" smtClean="0"/>
            <a:t>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6025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600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AUTOR:</a:t>
          </a:r>
          <a:r>
            <a:rPr lang="cs-CZ" sz="2000" kern="1200" dirty="0" smtClean="0"/>
            <a:t> </a:t>
          </a:r>
          <a:r>
            <a:rPr lang="cs-CZ" sz="2000" kern="1200" dirty="0" smtClean="0">
              <a:solidFill>
                <a:srgbClr val="C00000"/>
              </a:solidFill>
            </a:rPr>
            <a:t>Mgr. Ludmila Kašpárková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3600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NÁZEV</a:t>
          </a:r>
          <a:r>
            <a:rPr lang="cs-CZ" sz="2000" kern="1200" smtClean="0">
              <a:solidFill>
                <a:schemeClr val="tx2">
                  <a:lumMod val="10000"/>
                </a:schemeClr>
              </a:solidFill>
            </a:rPr>
            <a:t>:</a:t>
          </a:r>
          <a:r>
            <a:rPr lang="cs-CZ" sz="2000" kern="1200" baseline="0" smtClean="0">
              <a:solidFill>
                <a:schemeClr val="tx2">
                  <a:lumMod val="10000"/>
                </a:schemeClr>
              </a:solidFill>
            </a:rPr>
            <a:t> </a:t>
          </a:r>
          <a:r>
            <a:rPr lang="cs-CZ" sz="2000" kern="1200" baseline="0" smtClean="0">
              <a:solidFill>
                <a:schemeClr val="tx2">
                  <a:lumMod val="10000"/>
                </a:schemeClr>
              </a:solidFill>
            </a:rPr>
            <a:t>VY_</a:t>
          </a:r>
          <a:r>
            <a:rPr lang="cs-CZ" sz="2000" kern="1200" baseline="0" smtClean="0">
              <a:solidFill>
                <a:srgbClr val="C00000"/>
              </a:solidFill>
            </a:rPr>
            <a:t>52</a:t>
          </a:r>
          <a:r>
            <a:rPr lang="cs-CZ" sz="2000" kern="1200" baseline="0" smtClean="0">
              <a:solidFill>
                <a:schemeClr val="tx2">
                  <a:lumMod val="10000"/>
                </a:schemeClr>
              </a:solidFill>
            </a:rPr>
            <a:t>_INOVACE_</a:t>
          </a:r>
          <a:r>
            <a:rPr lang="cs-CZ" sz="2000" kern="1200" baseline="0" smtClean="0">
              <a:solidFill>
                <a:srgbClr val="C00000"/>
              </a:solidFill>
            </a:rPr>
            <a:t>04_VLA+PŘÍ_25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TÉMA:</a:t>
          </a:r>
          <a:r>
            <a:rPr lang="cs-CZ" sz="2000" kern="1200" dirty="0" smtClean="0"/>
            <a:t> </a:t>
          </a:r>
          <a:r>
            <a:rPr lang="cs-CZ" sz="2000" kern="1200" dirty="0" smtClean="0">
              <a:solidFill>
                <a:srgbClr val="C00000"/>
              </a:solidFill>
            </a:rPr>
            <a:t>VLA – 4.A – Vláda Habsburků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3600000"/>
          </a:lightRig>
        </a:scene3d>
        <a:sp3d prstMaterial="plastic">
          <a:bevelT w="127000" h="38200" prst="relaxedInset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ČÍSLO PROJEKTU: CZ.1.07/1.4.00/21.1616 </a:t>
          </a:r>
          <a:endParaRPr lang="cs-CZ" sz="2000" kern="1200" dirty="0">
            <a:solidFill>
              <a:schemeClr val="tx2">
                <a:lumMod val="10000"/>
              </a:schemeClr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3B694F-3F48-49CB-8E61-670484209EF2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65C7F-2FC4-4087-8766-DEBCB7A590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latokop.cz/CKZ/clanky/cesky/caka/caka.htm" TargetMode="External"/><Relationship Id="rId13" Type="http://schemas.openxmlformats.org/officeDocument/2006/relationships/hyperlink" Target="http://www.ucenionline.com/aitom/upload/produkty/15.humanismus-a-renesance/orig_humanismus_a_renesance.jpg" TargetMode="External"/><Relationship Id="rId3" Type="http://schemas.openxmlformats.org/officeDocument/2006/relationships/hyperlink" Target="http://simonak.eu/images/obrazky_ostatni_strany/h_k/10_23.jpg" TargetMode="External"/><Relationship Id="rId7" Type="http://schemas.openxmlformats.org/officeDocument/2006/relationships/hyperlink" Target="http://www.deblin.cz/UserFiles/Image/zpravodaj/10-12-2009/technika-hlubinne-tezby.jpg" TargetMode="External"/><Relationship Id="rId12" Type="http://schemas.openxmlformats.org/officeDocument/2006/relationships/hyperlink" Target="http://www.infoexpress.cz/vynalez-knihtisku-aneb-pocatek-informacni-revoluce/resize_foto_index_v.php?id=1494&amp;t=1248247750&amp;f=2116.jpg" TargetMode="External"/><Relationship Id="rId2" Type="http://schemas.openxmlformats.org/officeDocument/2006/relationships/hyperlink" Target="http://gop.pilsedu.cz:8080/redakcni_systemy/wiki/index.php/Karel_IV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vrobskedejiny.yc.cz/rozumberkove.JPG" TargetMode="External"/><Relationship Id="rId11" Type="http://schemas.openxmlformats.org/officeDocument/2006/relationships/hyperlink" Target="http://cr.ic.cz/clanky/habsburkove/0826m.jpg" TargetMode="External"/><Relationship Id="rId5" Type="http://schemas.openxmlformats.org/officeDocument/2006/relationships/hyperlink" Target="http://nd03.jxs.cz/050/811/4100e1b781_66909724_o2.jpg" TargetMode="External"/><Relationship Id="rId10" Type="http://schemas.openxmlformats.org/officeDocument/2006/relationships/hyperlink" Target="http://cr.ic.cz/clanky/habsburkove/0825m.jpg" TargetMode="External"/><Relationship Id="rId4" Type="http://schemas.openxmlformats.org/officeDocument/2006/relationships/hyperlink" Target="http://leccos.com/pics/pic/habsburkove-_mapa_historicka.jpg" TargetMode="External"/><Relationship Id="rId9" Type="http://schemas.openxmlformats.org/officeDocument/2006/relationships/hyperlink" Target="http://www.muzeum-pribram.cz/akce/06krcin/krcin.jpg" TargetMode="External"/><Relationship Id="rId14" Type="http://schemas.openxmlformats.org/officeDocument/2006/relationships/hyperlink" Target="http://cr.ic.cz/tisk/habsburkov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96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32656"/>
            <a:ext cx="896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4221088"/>
            <a:ext cx="9361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8208912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algn="ctr"/>
            <a:r>
              <a:rPr lang="cs-CZ" sz="4800" b="1" dirty="0" smtClean="0"/>
              <a:t>ANOTACE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600" dirty="0" smtClean="0"/>
              <a:t>Materiál je určen pro žáky 4. ročníku, je určen k vyvození učiva.</a:t>
            </a:r>
          </a:p>
          <a:p>
            <a:r>
              <a:rPr lang="cs-CZ" sz="1600" dirty="0" smtClean="0"/>
              <a:t>Materiál obsahuje prezentaci se snímky a textem k učivu o počátku vlády Habsburků v českých zemích.</a:t>
            </a:r>
          </a:p>
          <a:p>
            <a:endParaRPr lang="cs-CZ" sz="1600" dirty="0" smtClean="0"/>
          </a:p>
          <a:p>
            <a:r>
              <a:rPr lang="cs-CZ" sz="1600" dirty="0" smtClean="0"/>
              <a:t>Žáci se podrobně seznamují s panovníkem Ferdinandem I. Habsburským, </a:t>
            </a:r>
          </a:p>
          <a:p>
            <a:r>
              <a:rPr lang="cs-CZ" sz="1600" dirty="0" smtClean="0"/>
              <a:t>který byl zvolen českým a později uherským králem po smrti svého švagra, mladičkého krále Ludvíka Jagellonského. Dále se žáci seznamují se vztahem Ferdinanda k české šlechtě, královským městům, k církvi, s těžbou stříbrné rudy, </a:t>
            </a:r>
          </a:p>
          <a:p>
            <a:r>
              <a:rPr lang="cs-CZ" sz="1600" dirty="0" smtClean="0"/>
              <a:t>s rozvojem řemesel, se vzdělaností lidí v nově vzniklé Habsburské říší.</a:t>
            </a:r>
          </a:p>
          <a:p>
            <a:endParaRPr lang="cs-CZ" sz="1600" dirty="0" smtClean="0"/>
          </a:p>
          <a:p>
            <a:r>
              <a:rPr lang="cs-CZ" sz="1600" dirty="0" smtClean="0"/>
              <a:t>Klíčová slova:  Ferdinand I. Habsburský, Habsburská říše, Vídeň, středověk, novověk, stavovská samospráva, těžba stříbrné rudy, ražba tolarů, </a:t>
            </a:r>
          </a:p>
          <a:p>
            <a:r>
              <a:rPr lang="cs-CZ" sz="1600" dirty="0" smtClean="0"/>
              <a:t>městské a vesnické školy, vynález knihtisku, renesance</a:t>
            </a:r>
          </a:p>
          <a:p>
            <a:endParaRPr lang="cs-CZ" sz="1600" dirty="0" smtClean="0"/>
          </a:p>
          <a:p>
            <a:r>
              <a:rPr lang="cs-CZ" sz="1600" dirty="0" smtClean="0"/>
              <a:t>Žáci poslouchali náročný výklad učiva pozorně. Individuálně se zapojovali </a:t>
            </a:r>
          </a:p>
          <a:p>
            <a:r>
              <a:rPr lang="cs-CZ" sz="1600" dirty="0" smtClean="0"/>
              <a:t>do výuky – předčítáním a vysvětlením sděleného textu svými vlastními slovy </a:t>
            </a:r>
          </a:p>
          <a:p>
            <a:r>
              <a:rPr lang="cs-CZ" sz="1600" dirty="0" smtClean="0"/>
              <a:t>všem přítomným spolužákům.</a:t>
            </a:r>
            <a:endParaRPr lang="cs-CZ" dirty="0" smtClean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88640"/>
            <a:ext cx="4000500" cy="383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24544" y="188641"/>
            <a:ext cx="5184576" cy="144016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rgbClr val="FFFF00"/>
                </a:solidFill>
              </a:rPr>
              <a:t>Ferdinand I. Habsburský</a:t>
            </a:r>
            <a:br>
              <a:rPr lang="cs-CZ" sz="3200" b="1" dirty="0" smtClean="0">
                <a:solidFill>
                  <a:srgbClr val="FFFF00"/>
                </a:solidFill>
              </a:rPr>
            </a:br>
            <a:endParaRPr lang="cs-CZ" sz="3200" b="1" dirty="0">
              <a:solidFill>
                <a:srgbClr val="FFFF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0768"/>
            <a:ext cx="8892480" cy="5328592"/>
          </a:xfrm>
        </p:spPr>
        <p:txBody>
          <a:bodyPr>
            <a:normAutofit/>
          </a:bodyPr>
          <a:lstStyle/>
          <a:p>
            <a:pPr algn="l"/>
            <a:endParaRPr lang="cs-CZ" sz="1800" b="1" dirty="0" smtClean="0">
              <a:solidFill>
                <a:schemeClr val="bg1"/>
              </a:solidFill>
            </a:endParaRPr>
          </a:p>
          <a:p>
            <a:pPr algn="l"/>
            <a:r>
              <a:rPr lang="cs-CZ" sz="1800" b="1" dirty="0" smtClean="0">
                <a:solidFill>
                  <a:schemeClr val="bg1"/>
                </a:solidFill>
              </a:rPr>
              <a:t>Po smrti Ludvíka Jagellonského (</a:t>
            </a:r>
            <a:r>
              <a:rPr lang="cs-CZ" sz="1800" b="1" dirty="0" smtClean="0"/>
              <a:t>1526) </a:t>
            </a:r>
          </a:p>
          <a:p>
            <a:pPr algn="l"/>
            <a:r>
              <a:rPr lang="cs-CZ" sz="1800" b="1" dirty="0" smtClean="0"/>
              <a:t>byl zvolen českým </a:t>
            </a:r>
          </a:p>
          <a:p>
            <a:pPr algn="l"/>
            <a:r>
              <a:rPr lang="cs-CZ" sz="1800" b="1" dirty="0" smtClean="0"/>
              <a:t>a později uherským králem.</a:t>
            </a:r>
          </a:p>
          <a:p>
            <a:pPr algn="l"/>
            <a:r>
              <a:rPr lang="cs-CZ" sz="1600" dirty="0" smtClean="0"/>
              <a:t>(Hlavním důvodem  jeho zvolení </a:t>
            </a:r>
          </a:p>
          <a:p>
            <a:pPr algn="l"/>
            <a:r>
              <a:rPr lang="cs-CZ" sz="1600" dirty="0" smtClean="0"/>
              <a:t>bylo válečné nebezpečí ze strany Turků</a:t>
            </a:r>
          </a:p>
          <a:p>
            <a:pPr algn="l"/>
            <a:r>
              <a:rPr lang="cs-CZ" sz="1600" dirty="0" smtClean="0"/>
              <a:t>- nutnost společné obrany s dalšími státy.)</a:t>
            </a:r>
          </a:p>
          <a:p>
            <a:pPr algn="l"/>
            <a:endParaRPr lang="cs-CZ" sz="1600" dirty="0" smtClean="0"/>
          </a:p>
          <a:p>
            <a:pPr algn="l"/>
            <a:r>
              <a:rPr lang="cs-CZ" sz="1800" b="1" dirty="0" smtClean="0"/>
              <a:t>Jeho manželkou byla Anna Jagellonská </a:t>
            </a:r>
          </a:p>
          <a:p>
            <a:pPr algn="l"/>
            <a:r>
              <a:rPr lang="cs-CZ" sz="1600" dirty="0" smtClean="0"/>
              <a:t>(sestra Ludvíka Jagellonského)</a:t>
            </a:r>
            <a:r>
              <a:rPr lang="cs-CZ" sz="1600" b="1" dirty="0" smtClean="0"/>
              <a:t>.</a:t>
            </a:r>
          </a:p>
          <a:p>
            <a:pPr algn="l"/>
            <a:endParaRPr lang="cs-CZ" sz="1800" b="1" dirty="0" smtClean="0"/>
          </a:p>
          <a:p>
            <a:pPr algn="l"/>
            <a:r>
              <a:rPr lang="cs-CZ" sz="1800" b="1" dirty="0" smtClean="0">
                <a:solidFill>
                  <a:srgbClr val="FFFF00"/>
                </a:solidFill>
              </a:rPr>
              <a:t>Habsburský rod</a:t>
            </a:r>
          </a:p>
          <a:p>
            <a:pPr algn="l"/>
            <a:r>
              <a:rPr lang="cs-CZ" sz="1800" b="1" dirty="0" smtClean="0"/>
              <a:t> </a:t>
            </a:r>
            <a:r>
              <a:rPr lang="cs-CZ" sz="1800" b="1" dirty="0" smtClean="0">
                <a:solidFill>
                  <a:srgbClr val="C00000"/>
                </a:solidFill>
              </a:rPr>
              <a:t>-</a:t>
            </a:r>
            <a:r>
              <a:rPr lang="cs-CZ" sz="1800" b="1" dirty="0" smtClean="0"/>
              <a:t> mocný evropský panovnický rod</a:t>
            </a:r>
          </a:p>
          <a:p>
            <a:pPr algn="l"/>
            <a:r>
              <a:rPr lang="cs-CZ" sz="1800" b="1" dirty="0" smtClean="0"/>
              <a:t> </a:t>
            </a:r>
            <a:r>
              <a:rPr lang="cs-CZ" sz="1800" b="1" dirty="0" smtClean="0">
                <a:solidFill>
                  <a:srgbClr val="C00000"/>
                </a:solidFill>
              </a:rPr>
              <a:t>-</a:t>
            </a:r>
            <a:r>
              <a:rPr lang="cs-CZ" sz="1800" b="1" dirty="0" smtClean="0"/>
              <a:t> pod jejich vládu se spojily země české, rakouské a království uherské</a:t>
            </a:r>
          </a:p>
          <a:p>
            <a:pPr algn="l"/>
            <a:endParaRPr lang="cs-CZ" sz="1800" b="1" dirty="0" smtClean="0"/>
          </a:p>
          <a:p>
            <a:pPr algn="l"/>
            <a:r>
              <a:rPr lang="cs-CZ" sz="1800" b="1" dirty="0" smtClean="0"/>
              <a:t>České země byly nejbohatší částí celé Habsburské říše. </a:t>
            </a:r>
          </a:p>
          <a:p>
            <a:pPr algn="l"/>
            <a:r>
              <a:rPr lang="cs-CZ" sz="1800" dirty="0" smtClean="0"/>
              <a:t>Vybíralo se zde nejvíce peněz na válku proti  Turkům. </a:t>
            </a:r>
          </a:p>
          <a:p>
            <a:pPr algn="l"/>
            <a:r>
              <a:rPr lang="cs-CZ" sz="1800" dirty="0" smtClean="0"/>
              <a:t>Jejich vliv na krále se ale zmenšoval. </a:t>
            </a:r>
          </a:p>
          <a:p>
            <a:pPr algn="l"/>
            <a:endParaRPr lang="cs-CZ" sz="1800" dirty="0" smtClean="0"/>
          </a:p>
          <a:p>
            <a:pPr algn="l"/>
            <a:endParaRPr lang="cs-CZ" sz="18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188640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28056" y="6317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3861048"/>
            <a:ext cx="453650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400" b="1" dirty="0" smtClean="0"/>
          </a:p>
          <a:p>
            <a:pPr algn="ctr"/>
            <a:r>
              <a:rPr lang="cs-CZ" sz="1400" b="1" dirty="0" smtClean="0"/>
              <a:t>                                              </a:t>
            </a:r>
            <a:r>
              <a:rPr lang="cs-CZ" sz="1400" b="1" dirty="0" smtClean="0">
                <a:solidFill>
                  <a:srgbClr val="FFFF00"/>
                </a:solidFill>
              </a:rPr>
              <a:t>*</a:t>
            </a:r>
            <a:r>
              <a:rPr lang="cs-CZ" sz="1400" dirty="0" smtClean="0">
                <a:solidFill>
                  <a:srgbClr val="FFFF00"/>
                </a:solidFill>
              </a:rPr>
              <a:t>10.3.1503     + 25.7.1564    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71323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Pod  vládu Habsburků se spojily  země </a:t>
            </a:r>
            <a:r>
              <a:rPr lang="cs-CZ" sz="3200" b="1" dirty="0" smtClean="0">
                <a:solidFill>
                  <a:srgbClr val="FFFF00"/>
                </a:solidFill>
              </a:rPr>
              <a:t>české, rakouské a uherské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4744"/>
            <a:ext cx="7056784" cy="5586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172400" y="6309320"/>
            <a:ext cx="9312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13049"/>
            <a:ext cx="8325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S nástupem Habsburků na český trůn </a:t>
            </a:r>
            <a:r>
              <a:rPr lang="cs-CZ" b="1" dirty="0" smtClean="0">
                <a:solidFill>
                  <a:srgbClr val="C00000"/>
                </a:solidFill>
              </a:rPr>
              <a:t>končí</a:t>
            </a:r>
            <a:r>
              <a:rPr lang="cs-CZ" b="1" dirty="0" smtClean="0"/>
              <a:t> </a:t>
            </a:r>
            <a:r>
              <a:rPr lang="cs-CZ" dirty="0" smtClean="0"/>
              <a:t>období dějin označované </a:t>
            </a:r>
          </a:p>
          <a:p>
            <a:r>
              <a:rPr lang="cs-CZ" dirty="0" smtClean="0"/>
              <a:t>jako </a:t>
            </a:r>
            <a:r>
              <a:rPr lang="cs-CZ" b="1" dirty="0" smtClean="0">
                <a:solidFill>
                  <a:srgbClr val="C00000"/>
                </a:solidFill>
              </a:rPr>
              <a:t>středověk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dirty="0" smtClean="0"/>
              <a:t>a </a:t>
            </a:r>
            <a:r>
              <a:rPr lang="cs-CZ" b="1" dirty="0" smtClean="0">
                <a:solidFill>
                  <a:srgbClr val="FFFF00"/>
                </a:solidFill>
              </a:rPr>
              <a:t>začíná</a:t>
            </a:r>
            <a:r>
              <a:rPr lang="cs-CZ" dirty="0" smtClean="0"/>
              <a:t> nový dějinný úsek nazývaný </a:t>
            </a:r>
            <a:r>
              <a:rPr lang="cs-CZ" b="1" dirty="0" smtClean="0">
                <a:solidFill>
                  <a:srgbClr val="FFFF00"/>
                </a:solidFill>
              </a:rPr>
              <a:t>novověk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556792"/>
            <a:ext cx="86409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_________________________________________________________________________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Ferdinand I. Habsburský </a:t>
            </a:r>
            <a:r>
              <a:rPr lang="cs-CZ" b="1" dirty="0" smtClean="0"/>
              <a:t>slíbil</a:t>
            </a:r>
            <a:r>
              <a:rPr lang="cs-CZ" dirty="0" smtClean="0"/>
              <a:t> české šlechtě a královským městům </a:t>
            </a:r>
          </a:p>
          <a:p>
            <a:r>
              <a:rPr lang="cs-CZ" dirty="0" smtClean="0"/>
              <a:t>(bude-li zvolen českým králem) :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-</a:t>
            </a:r>
            <a:r>
              <a:rPr lang="cs-CZ" dirty="0" smtClean="0"/>
              <a:t> že bude dodržovat dřívější práva českých stavů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-</a:t>
            </a:r>
            <a:r>
              <a:rPr lang="cs-CZ" dirty="0" smtClean="0"/>
              <a:t> uzná náboženskou svobodu (právo přijímat pod obojí)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uhradí polovinu panovnických dluhů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________________________________________________________________________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Po svém nástupu na český trůn: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- </a:t>
            </a:r>
            <a:r>
              <a:rPr lang="cs-CZ" dirty="0" smtClean="0"/>
              <a:t>prosazoval jako</a:t>
            </a:r>
            <a:r>
              <a:rPr lang="cs-CZ" b="1" dirty="0" smtClean="0"/>
              <a:t> jediné náboženství  „katolickou víru“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vládl pevně a tvrdě</a:t>
            </a:r>
            <a:r>
              <a:rPr lang="cs-CZ" b="1" dirty="0" smtClean="0"/>
              <a:t>          snaha, aby hlavní moc v zemi byla v rukou </a:t>
            </a:r>
          </a:p>
          <a:p>
            <a:r>
              <a:rPr lang="cs-CZ" b="1" dirty="0" smtClean="0"/>
              <a:t>  panovníka </a:t>
            </a:r>
          </a:p>
          <a:p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2771800" y="5013176"/>
            <a:ext cx="360040" cy="144016"/>
          </a:xfrm>
          <a:prstGeom prst="rightArrow">
            <a:avLst/>
          </a:prstGeom>
          <a:solidFill>
            <a:schemeClr val="accent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165304"/>
            <a:ext cx="9468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FFFF00"/>
                </a:solidFill>
              </a:rPr>
              <a:t>Za sídelní město celé říše si zvolil  </a:t>
            </a:r>
            <a:r>
              <a:rPr lang="cs-CZ" sz="2400" b="1" dirty="0" smtClean="0">
                <a:solidFill>
                  <a:srgbClr val="FFFF00"/>
                </a:solidFill>
              </a:rPr>
              <a:t>Vídeň</a:t>
            </a:r>
            <a:r>
              <a:rPr lang="cs-CZ" dirty="0" smtClean="0">
                <a:solidFill>
                  <a:srgbClr val="FFFF00"/>
                </a:solidFill>
              </a:rPr>
              <a:t>  </a:t>
            </a:r>
            <a:r>
              <a:rPr lang="cs-CZ" sz="2400" b="1" dirty="0" smtClean="0">
                <a:solidFill>
                  <a:srgbClr val="FFFF00"/>
                </a:solidFill>
              </a:rPr>
              <a:t>(sídelní palác- Hofburg).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3" name="Picture 2" descr="http://nd03.jxs.cz/050/811/4100e1b781_66909724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0"/>
            <a:ext cx="7992888" cy="59946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8316416" y="5661248"/>
            <a:ext cx="8275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 </a:t>
            </a:r>
            <a:endParaRPr lang="cs-CZ" sz="1200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8424936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Šlechta, města a církev se snažila o hlavní vliv na řízení českých zemí.</a:t>
            </a:r>
          </a:p>
          <a:p>
            <a:pPr>
              <a:buFontTx/>
              <a:buChar char="-"/>
            </a:pPr>
            <a:endParaRPr lang="cs-CZ" sz="1600" dirty="0" smtClean="0"/>
          </a:p>
          <a:p>
            <a:pPr>
              <a:buFontTx/>
              <a:buChar char="-"/>
            </a:pPr>
            <a:r>
              <a:rPr lang="cs-CZ" sz="1600" dirty="0" smtClean="0"/>
              <a:t> </a:t>
            </a:r>
            <a:r>
              <a:rPr lang="cs-CZ" sz="1600" b="1" dirty="0" smtClean="0"/>
              <a:t>vyšší i nižší šlechta</a:t>
            </a:r>
            <a:r>
              <a:rPr lang="cs-CZ" sz="1600" b="1" i="1" dirty="0" smtClean="0"/>
              <a:t>          </a:t>
            </a:r>
            <a:r>
              <a:rPr lang="cs-CZ" sz="1600" dirty="0" smtClean="0"/>
              <a:t>tvořily</a:t>
            </a:r>
            <a:r>
              <a:rPr lang="cs-CZ" sz="1600" b="1" dirty="0" smtClean="0"/>
              <a:t> </a:t>
            </a:r>
            <a:r>
              <a:rPr lang="cs-CZ" sz="2000" b="1" u="sng" dirty="0" smtClean="0">
                <a:solidFill>
                  <a:srgbClr val="C00000"/>
                </a:solidFill>
              </a:rPr>
              <a:t>stavy</a:t>
            </a:r>
            <a:endParaRPr lang="cs-CZ" sz="1600" b="1" dirty="0" smtClean="0"/>
          </a:p>
          <a:p>
            <a:pPr>
              <a:buFontTx/>
              <a:buChar char="-"/>
            </a:pPr>
            <a:r>
              <a:rPr lang="cs-CZ" sz="1600" dirty="0" smtClean="0"/>
              <a:t> </a:t>
            </a:r>
            <a:r>
              <a:rPr lang="cs-CZ" sz="1600" b="1" dirty="0" smtClean="0"/>
              <a:t>města a církev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u="sng" dirty="0" smtClean="0"/>
              <a:t>Vyšší šlechta</a:t>
            </a:r>
            <a:r>
              <a:rPr lang="cs-CZ" sz="1600" dirty="0" smtClean="0"/>
              <a:t>:</a:t>
            </a:r>
          </a:p>
          <a:p>
            <a:pPr>
              <a:buFontTx/>
              <a:buChar char="-"/>
            </a:pPr>
            <a:r>
              <a:rPr lang="cs-CZ" sz="1600" dirty="0" smtClean="0"/>
              <a:t> starobylé a mocné šlechtické rody               </a:t>
            </a:r>
            <a:r>
              <a:rPr lang="cs-CZ" sz="1600" b="1" dirty="0" smtClean="0"/>
              <a:t>panský stav</a:t>
            </a:r>
            <a:endParaRPr lang="cs-CZ" sz="1400" b="1" dirty="0" smtClean="0">
              <a:solidFill>
                <a:srgbClr val="FFFF00"/>
              </a:solidFill>
            </a:endParaRPr>
          </a:p>
          <a:p>
            <a:r>
              <a:rPr lang="cs-CZ" sz="1600" dirty="0" smtClean="0"/>
              <a:t> </a:t>
            </a:r>
          </a:p>
          <a:p>
            <a:r>
              <a:rPr lang="cs-CZ" sz="1600" u="sng" dirty="0" smtClean="0"/>
              <a:t>Nižší šlechta</a:t>
            </a:r>
            <a:r>
              <a:rPr lang="cs-CZ" sz="1600" dirty="0" smtClean="0"/>
              <a:t>               </a:t>
            </a:r>
            <a:r>
              <a:rPr lang="cs-CZ" sz="1600" b="1" dirty="0" smtClean="0"/>
              <a:t>rytíři</a:t>
            </a:r>
          </a:p>
          <a:p>
            <a:endParaRPr lang="cs-CZ" sz="1600" dirty="0" smtClean="0"/>
          </a:p>
          <a:p>
            <a:r>
              <a:rPr lang="cs-CZ" sz="1400" dirty="0" smtClean="0"/>
              <a:t>Každá šlechtická rodina měla svůj znak – erb.</a:t>
            </a:r>
          </a:p>
          <a:p>
            <a:r>
              <a:rPr lang="cs-CZ" sz="1400" dirty="0" smtClean="0"/>
              <a:t>K nejznámějším českým šlechtickým rodům patřili například Rožmberkové.                         </a:t>
            </a:r>
            <a:endParaRPr lang="cs-CZ" sz="1000" dirty="0" smtClean="0"/>
          </a:p>
          <a:p>
            <a:r>
              <a:rPr lang="cs-CZ" sz="1400" dirty="0" smtClean="0"/>
              <a:t>                                                                                                                                             </a:t>
            </a:r>
            <a:r>
              <a:rPr lang="cs-CZ" sz="1400" b="1" dirty="0" smtClean="0">
                <a:solidFill>
                  <a:srgbClr val="FFFF00"/>
                </a:solidFill>
              </a:rPr>
              <a:t>Erb Rožmberků</a:t>
            </a:r>
            <a:endParaRPr lang="cs-CZ" sz="1400" dirty="0" smtClean="0"/>
          </a:p>
          <a:p>
            <a:r>
              <a:rPr lang="cs-CZ" sz="1600" u="sng" dirty="0" smtClean="0"/>
              <a:t>Měšťané královských měst</a:t>
            </a:r>
            <a:r>
              <a:rPr lang="cs-CZ" sz="1600" dirty="0" smtClean="0"/>
              <a:t>                </a:t>
            </a:r>
            <a:r>
              <a:rPr lang="cs-CZ" sz="1600" b="1" dirty="0" smtClean="0"/>
              <a:t>městský stav</a:t>
            </a:r>
          </a:p>
          <a:p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Zástupci jednotlivých stavů se scházeli na českém zemském sněmu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, kde rozhodovali 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o nejdůležitějších problémech země – např. o vybírání daní a přijímání nových zákonů. 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Sněmovní usnesení vstoupilo </a:t>
            </a:r>
            <a:r>
              <a:rPr lang="pl-PL" sz="1400" dirty="0" smtClean="0">
                <a:solidFill>
                  <a:schemeClr val="tx2">
                    <a:lumMod val="10000"/>
                  </a:schemeClr>
                </a:solidFill>
              </a:rPr>
              <a:t>v platnost po potvrzení panovníkem.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4581128"/>
            <a:ext cx="799288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srgbClr val="C00000"/>
                </a:solidFill>
              </a:rPr>
              <a:t>_______________________________________________________________________________________</a:t>
            </a:r>
          </a:p>
          <a:p>
            <a:endParaRPr lang="cs-CZ" sz="1400" dirty="0" smtClean="0"/>
          </a:p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F</a:t>
            </a:r>
            <a:r>
              <a:rPr lang="cs-CZ" sz="1400" dirty="0" smtClean="0"/>
              <a:t>erdinandova </a:t>
            </a:r>
            <a:r>
              <a:rPr lang="cs-CZ" sz="1400" b="1" dirty="0" smtClean="0"/>
              <a:t>snaha omezit stavovskou samosprávu</a:t>
            </a:r>
            <a:r>
              <a:rPr lang="cs-CZ" sz="1400" dirty="0" smtClean="0"/>
              <a:t>                           vedlo ke </a:t>
            </a:r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vzpouře</a:t>
            </a:r>
          </a:p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P</a:t>
            </a:r>
            <a:r>
              <a:rPr lang="cs-CZ" sz="1400" dirty="0" smtClean="0"/>
              <a:t>ravidelné </a:t>
            </a:r>
            <a:r>
              <a:rPr lang="cs-CZ" sz="1400" b="1" dirty="0" smtClean="0"/>
              <a:t>vybírání daní </a:t>
            </a:r>
            <a:r>
              <a:rPr lang="cs-CZ" sz="1400" dirty="0" smtClean="0"/>
              <a:t>od české šlechty i královských měst</a:t>
            </a:r>
          </a:p>
          <a:p>
            <a:endParaRPr lang="cs-CZ" sz="1400" dirty="0" smtClean="0"/>
          </a:p>
          <a:p>
            <a:r>
              <a:rPr lang="cs-CZ" sz="1400" dirty="0" smtClean="0"/>
              <a:t>V roce 1547 vypuklo v Čechách první protihabsburské stavovské povstání.</a:t>
            </a:r>
          </a:p>
          <a:p>
            <a:r>
              <a:rPr lang="cs-CZ" sz="1400" dirty="0" smtClean="0"/>
              <a:t>Zúčastnila se šlechta i města v čele s Prahou.</a:t>
            </a:r>
          </a:p>
          <a:p>
            <a:r>
              <a:rPr lang="cs-CZ" sz="1400" dirty="0" smtClean="0"/>
              <a:t>Povstalci však byli nejednotní </a:t>
            </a:r>
            <a:r>
              <a:rPr lang="pl-PL" sz="1400" dirty="0" smtClean="0"/>
              <a:t>a Ferdinand je brzy porazil.</a:t>
            </a:r>
            <a:endParaRPr lang="cs-CZ" sz="1400" dirty="0" smtClean="0"/>
          </a:p>
        </p:txBody>
      </p:sp>
      <p:sp>
        <p:nvSpPr>
          <p:cNvPr id="4" name="Pravá složená závorka 3"/>
          <p:cNvSpPr/>
          <p:nvPr/>
        </p:nvSpPr>
        <p:spPr>
          <a:xfrm>
            <a:off x="2411760" y="764704"/>
            <a:ext cx="504056" cy="648072"/>
          </a:xfrm>
          <a:prstGeom prst="rightBrace">
            <a:avLst>
              <a:gd name="adj1" fmla="val 40947"/>
              <a:gd name="adj2" fmla="val 5222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4139952" y="1916832"/>
            <a:ext cx="576064" cy="144016"/>
          </a:xfrm>
          <a:prstGeom prst="rightArrow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835696" y="2420888"/>
            <a:ext cx="432048" cy="144016"/>
          </a:xfrm>
          <a:prstGeom prst="rightArrow">
            <a:avLst>
              <a:gd name="adj1" fmla="val 50000"/>
              <a:gd name="adj2" fmla="val 50000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275856" y="3501008"/>
            <a:ext cx="504056" cy="144016"/>
          </a:xfrm>
          <a:prstGeom prst="rightArrow">
            <a:avLst>
              <a:gd name="adj1" fmla="val 50000"/>
              <a:gd name="adj2" fmla="val 51910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>
            <a:off x="5724128" y="5013176"/>
            <a:ext cx="576064" cy="50405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1988840"/>
            <a:ext cx="720080" cy="118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8028384" y="1988840"/>
            <a:ext cx="161379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FFFFFF"/>
                </a:solidFill>
              </a:rPr>
              <a:t>           Obr. 4</a:t>
            </a:r>
            <a:endParaRPr lang="cs-CZ" sz="10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32656"/>
            <a:ext cx="8640960" cy="618630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Těžba stříbrné rudy </a:t>
            </a:r>
            <a:r>
              <a:rPr lang="cs-CZ" dirty="0" smtClean="0"/>
              <a:t>měla zajistit zásobu drahých kovů na ražbu mincí .</a:t>
            </a:r>
          </a:p>
          <a:p>
            <a:endParaRPr lang="cs-CZ" dirty="0" smtClean="0"/>
          </a:p>
          <a:p>
            <a:r>
              <a:rPr lang="cs-CZ" dirty="0" smtClean="0"/>
              <a:t>Hospodaření:</a:t>
            </a:r>
          </a:p>
          <a:p>
            <a:r>
              <a:rPr lang="cs-CZ" dirty="0" smtClean="0"/>
              <a:t>- </a:t>
            </a:r>
            <a:r>
              <a:rPr lang="cs-CZ" b="1" dirty="0" smtClean="0"/>
              <a:t>dodávky </a:t>
            </a:r>
            <a:r>
              <a:rPr lang="cs-CZ" dirty="0" smtClean="0"/>
              <a:t>velkého množství </a:t>
            </a:r>
            <a:r>
              <a:rPr lang="cs-CZ" b="1" dirty="0" smtClean="0"/>
              <a:t>obilí na trh </a:t>
            </a:r>
            <a:r>
              <a:rPr lang="cs-CZ" dirty="0" smtClean="0"/>
              <a:t>od</a:t>
            </a:r>
            <a:r>
              <a:rPr lang="cs-CZ" b="1" dirty="0" smtClean="0"/>
              <a:t> </a:t>
            </a:r>
            <a:r>
              <a:rPr lang="cs-CZ" dirty="0" smtClean="0"/>
              <a:t>rolníků</a:t>
            </a:r>
            <a:endParaRPr lang="cs-CZ" b="1" dirty="0" smtClean="0"/>
          </a:p>
          <a:p>
            <a:r>
              <a:rPr lang="cs-CZ" b="1" dirty="0" smtClean="0"/>
              <a:t>- chov ovcí na vlnu</a:t>
            </a:r>
          </a:p>
          <a:p>
            <a:r>
              <a:rPr lang="cs-CZ" b="1" dirty="0" smtClean="0"/>
              <a:t>- rybníkářství</a:t>
            </a:r>
          </a:p>
          <a:p>
            <a:pPr>
              <a:buFontTx/>
              <a:buChar char="-"/>
            </a:pPr>
            <a:r>
              <a:rPr lang="cs-CZ" b="1" dirty="0" smtClean="0"/>
              <a:t> vaření piva</a:t>
            </a:r>
          </a:p>
          <a:p>
            <a:r>
              <a:rPr lang="cs-CZ" dirty="0" smtClean="0"/>
              <a:t>Rozvíjení  řemesel a obchodu:</a:t>
            </a:r>
          </a:p>
          <a:p>
            <a:r>
              <a:rPr lang="cs-CZ" b="1" dirty="0" smtClean="0"/>
              <a:t>- výroba sukna a plátna </a:t>
            </a:r>
            <a:r>
              <a:rPr lang="cs-CZ" sz="1600" dirty="0" smtClean="0"/>
              <a:t>(nejdůležitější – vývoz do vzdálených zemí)</a:t>
            </a:r>
          </a:p>
          <a:p>
            <a:pPr>
              <a:buFontTx/>
              <a:buChar char="-"/>
            </a:pP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Zvyšovala se úroveň vzdělanosti lidí. </a:t>
            </a:r>
          </a:p>
          <a:p>
            <a:r>
              <a:rPr lang="cs-CZ" sz="1600" dirty="0" smtClean="0"/>
              <a:t>Nutnost pro rozvoj řemesel a obchodu:</a:t>
            </a:r>
          </a:p>
          <a:p>
            <a:r>
              <a:rPr lang="cs-CZ" sz="1600" b="1" dirty="0" smtClean="0">
                <a:solidFill>
                  <a:srgbClr val="FFFF00"/>
                </a:solidFill>
              </a:rPr>
              <a:t>-</a:t>
            </a:r>
            <a:r>
              <a:rPr lang="cs-CZ" sz="1600" dirty="0" smtClean="0"/>
              <a:t> potřeba číst, psát, počítat</a:t>
            </a:r>
          </a:p>
          <a:p>
            <a:r>
              <a:rPr lang="cs-CZ" sz="1600" b="1" dirty="0" smtClean="0">
                <a:solidFill>
                  <a:srgbClr val="FFFF00"/>
                </a:solidFill>
              </a:rPr>
              <a:t>- </a:t>
            </a:r>
            <a:r>
              <a:rPr lang="cs-CZ" sz="1600" dirty="0" smtClean="0">
                <a:solidFill>
                  <a:schemeClr val="bg1"/>
                </a:solidFill>
              </a:rPr>
              <a:t>znalost jazyků (němčiny)</a:t>
            </a:r>
          </a:p>
          <a:p>
            <a:pPr>
              <a:buFontTx/>
              <a:buChar char="-"/>
            </a:pP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Zakládání škol </a:t>
            </a:r>
            <a:r>
              <a:rPr lang="cs-CZ" dirty="0" smtClean="0"/>
              <a:t>– městské a vesnické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Vynález knihtisku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 napomohl vzdělanosti</a:t>
            </a:r>
          </a:p>
          <a:p>
            <a:pPr>
              <a:buFontTx/>
              <a:buChar char="-"/>
            </a:pPr>
            <a:r>
              <a:rPr lang="cs-CZ" dirty="0" smtClean="0"/>
              <a:t> zrychlil výrobu knih oproti ručnímu přepisování</a:t>
            </a:r>
          </a:p>
          <a:p>
            <a:r>
              <a:rPr lang="cs-CZ" dirty="0" smtClean="0"/>
              <a:t>- knihy byly levnější, kupovali si je i prostí lidé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08720"/>
            <a:ext cx="4953000" cy="286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79512" y="260648"/>
            <a:ext cx="64807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  </a:t>
            </a:r>
            <a:r>
              <a:rPr lang="cs-CZ" sz="2400" b="1" dirty="0" smtClean="0">
                <a:solidFill>
                  <a:srgbClr val="FFFF00"/>
                </a:solidFill>
              </a:rPr>
              <a:t>Těžba stříbrné rudy 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4813994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908720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5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3501008"/>
            <a:ext cx="842493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Horníci sestupovali k dílům po stupních vytesaných ve skále nebo v kládách, </a:t>
            </a:r>
          </a:p>
          <a:p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po žebřících, sjížděli po svážné na saních či na kůži nebo byli spouštěni </a:t>
            </a:r>
          </a:p>
          <a:p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na laně. Nutné bylo stálé odvodňování. 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980728"/>
            <a:ext cx="160020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725144"/>
            <a:ext cx="4637239" cy="14131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5868144" y="2348880"/>
            <a:ext cx="423384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srgbClr val="D2D2D2">
                    <a:lumMod val="10000"/>
                  </a:srgbClr>
                </a:solidFill>
              </a:rPr>
              <a:t>      K ražení důlních děl se užívalo </a:t>
            </a:r>
          </a:p>
          <a:p>
            <a:r>
              <a:rPr lang="cs-CZ" sz="1400" dirty="0" smtClean="0">
                <a:solidFill>
                  <a:srgbClr val="D2D2D2">
                    <a:lumMod val="10000"/>
                  </a:srgbClr>
                </a:solidFill>
              </a:rPr>
              <a:t>      </a:t>
            </a:r>
            <a:r>
              <a:rPr lang="cs-CZ" sz="1400" b="1" dirty="0" smtClean="0">
                <a:solidFill>
                  <a:srgbClr val="D2D2D2">
                    <a:lumMod val="10000"/>
                  </a:srgbClr>
                </a:solidFill>
              </a:rPr>
              <a:t>kladívek</a:t>
            </a:r>
            <a:r>
              <a:rPr lang="cs-CZ" sz="1400" dirty="0" smtClean="0">
                <a:solidFill>
                  <a:srgbClr val="D2D2D2">
                    <a:lumMod val="10000"/>
                  </a:srgbClr>
                </a:solidFill>
              </a:rPr>
              <a:t> a </a:t>
            </a:r>
            <a:r>
              <a:rPr lang="cs-CZ" sz="1400" b="1" dirty="0" smtClean="0">
                <a:solidFill>
                  <a:srgbClr val="D2D2D2">
                    <a:lumMod val="10000"/>
                  </a:srgbClr>
                </a:solidFill>
              </a:rPr>
              <a:t>mlátků</a:t>
            </a:r>
            <a:r>
              <a:rPr lang="cs-CZ" sz="1400" dirty="0" smtClean="0">
                <a:solidFill>
                  <a:srgbClr val="D2D2D2">
                    <a:lumMod val="10000"/>
                  </a:srgbClr>
                </a:solidFill>
              </a:rPr>
              <a:t>.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323528" y="6093296"/>
            <a:ext cx="65344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důlní vozík 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sloužil k dopravě rud i důlních potřeb</a:t>
            </a:r>
            <a:endParaRPr lang="cs-CZ" sz="1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437112"/>
            <a:ext cx="2937483" cy="1783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5868144" y="6237312"/>
            <a:ext cx="302433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            důlní kolečka korbičná</a:t>
            </a:r>
            <a:endParaRPr lang="cs-CZ" sz="14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12360" y="980728"/>
            <a:ext cx="6399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6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44408" y="3284984"/>
            <a:ext cx="8675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40152" y="4437112"/>
            <a:ext cx="10115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8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0032" y="5877272"/>
            <a:ext cx="7119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7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7864" y="2996951"/>
            <a:ext cx="55446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Čerpací zařízení </a:t>
            </a:r>
            <a:r>
              <a:rPr lang="cs-CZ" sz="1200" b="1" dirty="0" smtClean="0">
                <a:solidFill>
                  <a:schemeClr val="tx2">
                    <a:lumMod val="10000"/>
                  </a:schemeClr>
                </a:solidFill>
              </a:rPr>
              <a:t>žentour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-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poháněný zpravidla čtyřmi i více páry koní.  Na jeho válcovitém bubnu se přes kladku navíjelo lano nebo řetěz, později dvojité, na kterém byly zavěšeny měchy. Byly střídavě spouštěny do dolu a dopravovaly na den rudu nebo vodu.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052736"/>
            <a:ext cx="4352106" cy="2193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620688"/>
            <a:ext cx="150495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23528" y="3717032"/>
            <a:ext cx="56881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tx2">
                    <a:lumMod val="10000"/>
                  </a:schemeClr>
                </a:solidFill>
              </a:rPr>
              <a:t>vrátky na ruční ovládání  </a:t>
            </a:r>
          </a:p>
          <a:p>
            <a:r>
              <a:rPr lang="cs-CZ" sz="1200" b="1" dirty="0" smtClean="0">
                <a:solidFill>
                  <a:schemeClr val="tx2">
                    <a:lumMod val="10000"/>
                  </a:schemeClr>
                </a:solidFill>
              </a:rPr>
              <a:t>- 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na zdvihání rudy a vody v měších</a:t>
            </a:r>
          </a:p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(volských kůžích)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16632"/>
            <a:ext cx="5688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Těžba stříbrné rudy </a:t>
            </a:r>
            <a:r>
              <a:rPr lang="cs-CZ" b="1" dirty="0" smtClean="0">
                <a:solidFill>
                  <a:srgbClr val="FFFF00"/>
                </a:solidFill>
              </a:rPr>
              <a:t>-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čerpací zařízení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0" y="4149080"/>
            <a:ext cx="766834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1200" dirty="0" smtClean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6250827"/>
            <a:ext cx="90364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pl-PL" sz="12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pl-PL" sz="1200" dirty="0" smtClean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2780928"/>
            <a:ext cx="7839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9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00392" y="2780928"/>
            <a:ext cx="8688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10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5373216"/>
            <a:ext cx="20955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179512" y="4437112"/>
            <a:ext cx="571753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 Ražba tolarů </a:t>
            </a:r>
            <a:r>
              <a:rPr lang="cs-CZ" b="1" dirty="0" smtClean="0">
                <a:solidFill>
                  <a:srgbClr val="FFFF00"/>
                </a:solidFill>
              </a:rPr>
              <a:t>- 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stříbrných mincí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3528" y="5157192"/>
            <a:ext cx="84969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Jáchymovský tolar </a:t>
            </a:r>
            <a:r>
              <a:rPr lang="pl-PL" sz="1400" b="1" dirty="0" smtClean="0">
                <a:solidFill>
                  <a:schemeClr val="tx2">
                    <a:lumMod val="10000"/>
                  </a:schemeClr>
                </a:solidFill>
              </a:rPr>
              <a:t>z r. 1525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, který se stal vzorem i pro zahraniční mince.</a:t>
            </a:r>
            <a:endParaRPr lang="cs-CZ" sz="14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6165304"/>
            <a:ext cx="8688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11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http://www.muzeum-pribram.cz/akce/06krcin/krc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4339677" cy="4608512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467544" y="476672"/>
            <a:ext cx="828092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                 Rybníkářství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                                        </a:t>
            </a:r>
          </a:p>
          <a:p>
            <a:r>
              <a:rPr lang="cs-CZ" sz="3200" b="1" dirty="0" smtClean="0"/>
              <a:t>                                        </a:t>
            </a:r>
          </a:p>
          <a:p>
            <a:r>
              <a:rPr lang="cs-CZ" sz="3200" b="1" dirty="0" smtClean="0"/>
              <a:t>                                     </a:t>
            </a:r>
            <a:r>
              <a:rPr lang="cs-CZ" sz="2800" b="1" dirty="0" smtClean="0">
                <a:solidFill>
                  <a:srgbClr val="FFFF00"/>
                </a:solidFill>
              </a:rPr>
              <a:t>Jakub </a:t>
            </a:r>
            <a:r>
              <a:rPr lang="cs-CZ" sz="2800" b="1" dirty="0" err="1" smtClean="0">
                <a:solidFill>
                  <a:srgbClr val="FFFF00"/>
                </a:solidFill>
              </a:rPr>
              <a:t>Krčín</a:t>
            </a:r>
            <a:r>
              <a:rPr lang="cs-CZ" sz="2800" b="1" dirty="0" smtClean="0">
                <a:solidFill>
                  <a:srgbClr val="FFFF00"/>
                </a:solidFill>
              </a:rPr>
              <a:t> z </a:t>
            </a:r>
            <a:r>
              <a:rPr lang="cs-CZ" sz="2800" b="1" dirty="0" err="1" smtClean="0">
                <a:solidFill>
                  <a:srgbClr val="FFFF00"/>
                </a:solidFill>
              </a:rPr>
              <a:t>Jelčan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/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-</a:t>
            </a:r>
            <a:r>
              <a:rPr lang="cs-CZ" dirty="0" smtClean="0"/>
              <a:t> nejznámější český rybníkář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- </a:t>
            </a:r>
            <a:r>
              <a:rPr lang="cs-CZ" dirty="0" smtClean="0"/>
              <a:t>na Třeboňsku zbudoval mnoho</a:t>
            </a:r>
          </a:p>
          <a:p>
            <a:pPr>
              <a:buClr>
                <a:srgbClr val="FFFF00"/>
              </a:buClr>
            </a:pPr>
            <a:r>
              <a:rPr lang="cs-CZ" dirty="0" smtClean="0"/>
              <a:t>                                                                     rybníků: </a:t>
            </a:r>
            <a:r>
              <a:rPr lang="cs-CZ" dirty="0" smtClean="0">
                <a:solidFill>
                  <a:srgbClr val="FFFF00"/>
                </a:solidFill>
              </a:rPr>
              <a:t>rybník </a:t>
            </a:r>
            <a:r>
              <a:rPr lang="cs-CZ" b="1" dirty="0" smtClean="0">
                <a:solidFill>
                  <a:srgbClr val="FFFF00"/>
                </a:solidFill>
              </a:rPr>
              <a:t>Svět</a:t>
            </a:r>
          </a:p>
          <a:p>
            <a:r>
              <a:rPr lang="cs-CZ" dirty="0" smtClean="0"/>
              <a:t>                                                                                  </a:t>
            </a:r>
            <a:r>
              <a:rPr lang="cs-CZ" dirty="0" smtClean="0">
                <a:solidFill>
                  <a:srgbClr val="FFFF00"/>
                </a:solidFill>
              </a:rPr>
              <a:t>rybník </a:t>
            </a:r>
            <a:r>
              <a:rPr lang="cs-CZ" b="1" dirty="0" smtClean="0">
                <a:solidFill>
                  <a:srgbClr val="FFFF00"/>
                </a:solidFill>
              </a:rPr>
              <a:t>Rožmberk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– největší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6093296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12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20688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Vaření piva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Picture 2" descr="http://cr.ic.cz/clanky/habsburkove/0825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04664"/>
            <a:ext cx="5304665" cy="3384377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7740352" y="3752612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    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13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1844824"/>
            <a:ext cx="66784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 vaření piva se používá </a:t>
            </a:r>
          </a:p>
          <a:p>
            <a:r>
              <a:rPr lang="cs-CZ" b="1" dirty="0" smtClean="0"/>
              <a:t>nejčastěji ječmen,</a:t>
            </a:r>
          </a:p>
          <a:p>
            <a:r>
              <a:rPr lang="cs-CZ" b="1" dirty="0" smtClean="0"/>
              <a:t>v menším množství pšenice. </a:t>
            </a:r>
          </a:p>
          <a:p>
            <a:r>
              <a:rPr lang="cs-CZ" b="1" dirty="0" smtClean="0"/>
              <a:t>Chuť piva ovlivňuje voda.</a:t>
            </a:r>
          </a:p>
          <a:p>
            <a:r>
              <a:rPr lang="cs-CZ" b="1" dirty="0" smtClean="0"/>
              <a:t>Téměř nezbytný je chmel,</a:t>
            </a:r>
          </a:p>
          <a:p>
            <a:r>
              <a:rPr lang="cs-CZ" b="1" dirty="0" smtClean="0"/>
              <a:t>který dodává pivu </a:t>
            </a:r>
          </a:p>
          <a:p>
            <a:r>
              <a:rPr lang="cs-CZ" b="1" dirty="0" smtClean="0"/>
              <a:t>lehce nahořklou chuť. </a:t>
            </a:r>
          </a:p>
          <a:p>
            <a:r>
              <a:rPr lang="cs-CZ" b="1" dirty="0" smtClean="0"/>
              <a:t>Další zásadní surovinou jsou kvasnice.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4365104"/>
            <a:ext cx="84249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u="sng" dirty="0" smtClean="0"/>
              <a:t>Proces vaření:</a:t>
            </a:r>
            <a:r>
              <a:rPr lang="cs-CZ" sz="1600" dirty="0" smtClean="0"/>
              <a:t> při rmutování se ve vodě rozmíchá slad a ve rmutovací pánvi se</a:t>
            </a:r>
          </a:p>
          <a:p>
            <a:r>
              <a:rPr lang="cs-CZ" sz="1600" dirty="0" smtClean="0"/>
              <a:t>zahřívá a rozpouští. Následuje čištění a scezování, kdy se odstraní mechanické</a:t>
            </a:r>
          </a:p>
          <a:p>
            <a:r>
              <a:rPr lang="cs-CZ" sz="1600" dirty="0" smtClean="0"/>
              <a:t>částečky (mláto). Při vaření se sladina začne vařit ve velikých kotlích. </a:t>
            </a:r>
          </a:p>
          <a:p>
            <a:r>
              <a:rPr lang="cs-CZ" sz="1600" dirty="0" smtClean="0"/>
              <a:t>V tento moment se přidává chmel a jiné koření. Následuje odfiltrování zbylého chmele a koření. Při dozrávání ještě dobíhají poslední zbytky kvašení, pivo zraje</a:t>
            </a:r>
          </a:p>
          <a:p>
            <a:r>
              <a:rPr lang="cs-CZ" sz="1600" dirty="0" smtClean="0"/>
              <a:t>a zbavuje se mnoha negativních látek.</a:t>
            </a: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cr.ic.cz/clanky/habsburkove/0826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6632"/>
            <a:ext cx="4392488" cy="62988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686800" cy="901822"/>
          </a:xfrm>
        </p:spPr>
        <p:txBody>
          <a:bodyPr>
            <a:normAutofit fontScale="90000"/>
          </a:bodyPr>
          <a:lstStyle/>
          <a:p>
            <a:pPr marL="87313"/>
            <a:r>
              <a:rPr lang="cs-CZ" sz="2800" b="1" dirty="0" smtClean="0">
                <a:solidFill>
                  <a:srgbClr val="C00000"/>
                </a:solidFill>
              </a:rPr>
              <a:t/>
            </a:r>
            <a:br>
              <a:rPr lang="cs-CZ" sz="2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                        </a:t>
            </a:r>
            <a:r>
              <a:rPr lang="cs-CZ" sz="2800" dirty="0" smtClean="0"/>
              <a:t>                         </a:t>
            </a:r>
            <a:r>
              <a:rPr lang="cs-CZ" sz="2800" b="1" dirty="0" smtClean="0">
                <a:solidFill>
                  <a:srgbClr val="C00000"/>
                </a:solidFill>
              </a:rPr>
              <a:t>Výroba sukna a plátna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                                                     </a:t>
            </a:r>
            <a:br>
              <a:rPr lang="cs-CZ" sz="2800" dirty="0" smtClean="0"/>
            </a:br>
            <a:r>
              <a:rPr lang="cs-CZ" sz="2800" dirty="0" smtClean="0"/>
              <a:t>                                                    </a:t>
            </a:r>
            <a:r>
              <a:rPr lang="cs-CZ" sz="2400" b="1" dirty="0" smtClean="0">
                <a:solidFill>
                  <a:srgbClr val="FFFF00"/>
                </a:solidFill>
              </a:rPr>
              <a:t>Tkalcovský stav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1484784"/>
            <a:ext cx="4392488" cy="497002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                              </a:t>
            </a:r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Jednoduché stavy umožňovaly kolmo proplétat nit (útek) soustavou nití (osnova), čímž vznikla vlastní tkanina. </a:t>
            </a:r>
          </a:p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Tkadlec </a:t>
            </a:r>
            <a:r>
              <a:rPr lang="pl-PL" sz="1400" b="1" dirty="0" smtClean="0">
                <a:solidFill>
                  <a:schemeClr val="tx2">
                    <a:lumMod val="10000"/>
                  </a:schemeClr>
                </a:solidFill>
              </a:rPr>
              <a:t>nebo tkadlena dokázali zatkat asi </a:t>
            </a:r>
          </a:p>
          <a:p>
            <a:pPr>
              <a:buNone/>
            </a:pPr>
            <a:r>
              <a:rPr lang="pl-PL" sz="1400" b="1" dirty="0" smtClean="0">
                <a:solidFill>
                  <a:schemeClr val="tx2">
                    <a:lumMod val="10000"/>
                  </a:schemeClr>
                </a:solidFill>
              </a:rPr>
              <a:t>        2 útky za minutu.</a:t>
            </a:r>
          </a:p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Vylepšením primitivního proplétacího stavu vznikl tak zvaný </a:t>
            </a:r>
            <a:r>
              <a:rPr lang="cs-CZ" sz="1400" b="1" dirty="0" err="1" smtClean="0">
                <a:solidFill>
                  <a:schemeClr val="tx2">
                    <a:lumMod val="10000"/>
                  </a:schemeClr>
                </a:solidFill>
              </a:rPr>
              <a:t>prošlupový</a:t>
            </a:r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 stav. Výkonnost vzrostla asi desetkrát. </a:t>
            </a:r>
          </a:p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Podnožkový stav byl proti dřívějším typům ležatý a listy, kterými byly vedeny soustavy nití, ovládal tkadlec nohama. </a:t>
            </a:r>
          </a:p>
          <a:p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Tento typ stavu je v Čechách znám asi </a:t>
            </a:r>
          </a:p>
          <a:p>
            <a:pPr>
              <a:buNone/>
            </a:pPr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        od počátku 16. století a používal se </a:t>
            </a:r>
          </a:p>
          <a:p>
            <a:pPr>
              <a:buNone/>
            </a:pPr>
            <a:r>
              <a:rPr lang="pl-PL" sz="1400" b="1" dirty="0" smtClean="0">
                <a:solidFill>
                  <a:schemeClr val="tx2">
                    <a:lumMod val="10000"/>
                  </a:schemeClr>
                </a:solidFill>
              </a:rPr>
              <a:t>        s drobnými vylepšeními až do 19. století. Usuzuje se, že na </a:t>
            </a:r>
            <a:r>
              <a:rPr lang="cs-CZ" sz="1400" b="1" dirty="0" smtClean="0">
                <a:solidFill>
                  <a:schemeClr val="tx2">
                    <a:lumMod val="10000"/>
                  </a:schemeClr>
                </a:solidFill>
              </a:rPr>
              <a:t>jednom stavu bylo možno denně utkat okolo dvou metru sukna. </a:t>
            </a:r>
            <a:endParaRPr lang="cs-CZ" sz="14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6381328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14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www.infoexpress.cz/vynalez-knihtisku-aneb-pocatek-informacni-revoluce/resize_foto_index_v.php?id=1494&amp;t=1248247750&amp;f=21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7272808" cy="618188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4098056" y="3244334"/>
            <a:ext cx="9478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</a:rPr>
              <a:t>Knihtisk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020272" y="188640"/>
            <a:ext cx="18722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Knihtisk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29353" y="6453336"/>
            <a:ext cx="8146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15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88640"/>
            <a:ext cx="507605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Při tisku 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se používaly matrice písmen nejprve ze dřeva nebo z pálené hlíny. </a:t>
            </a:r>
            <a:r>
              <a:rPr lang="cs-CZ" sz="1400" dirty="0" err="1" smtClean="0">
                <a:solidFill>
                  <a:schemeClr val="tx2">
                    <a:lumMod val="10000"/>
                  </a:schemeClr>
                </a:solidFill>
              </a:rPr>
              <a:t>Johannes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tx2">
                    <a:lumMod val="10000"/>
                  </a:schemeClr>
                </a:solidFill>
              </a:rPr>
              <a:t>Gutenberg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 začal vyrábět matrice z kovu. 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Každá strana knihy byla sestavována do dřevěné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sazebnice s přesným řádkováním i místem pro ilustrace 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(ty byly domalovány ručně). 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Na matrici s vysázenými slovy se nanesla 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tiskařská čerň, nejprve kůží, později válcem. 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Pomocí upraveného lisu na víno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pak byly jednotlivé stránky </a:t>
            </a:r>
          </a:p>
          <a:p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vytištěny.</a:t>
            </a:r>
            <a:endParaRPr lang="cs-CZ" sz="14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ucenionline.com/aitom/upload/produkty/15.humanismus-a-renesance/orig_humanismus_a_renesa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980728"/>
            <a:ext cx="4752528" cy="47525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                                                          Renesanční  sloup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32656"/>
            <a:ext cx="86868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  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Renesance                     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-</a:t>
            </a:r>
            <a:r>
              <a:rPr lang="cs-CZ" sz="2000" dirty="0" smtClean="0"/>
              <a:t> nový umělecký sloh,</a:t>
            </a:r>
          </a:p>
          <a:p>
            <a:pPr>
              <a:buNone/>
            </a:pPr>
            <a:r>
              <a:rPr lang="cs-CZ" sz="2000" dirty="0" smtClean="0"/>
              <a:t>  šíří se i v českých zemích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-</a:t>
            </a:r>
            <a:r>
              <a:rPr lang="cs-CZ" sz="2000" dirty="0" smtClean="0"/>
              <a:t> šlechta opouští hrady, </a:t>
            </a:r>
          </a:p>
          <a:p>
            <a:pPr>
              <a:buNone/>
            </a:pPr>
            <a:r>
              <a:rPr lang="cs-CZ" sz="2000" dirty="0" smtClean="0"/>
              <a:t>  staví si pohodlné zámky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-</a:t>
            </a:r>
            <a:r>
              <a:rPr lang="cs-CZ" sz="2000" dirty="0" smtClean="0"/>
              <a:t> zakládají rozlehlé parky </a:t>
            </a:r>
          </a:p>
          <a:p>
            <a:pPr>
              <a:buNone/>
            </a:pPr>
            <a:r>
              <a:rPr lang="cs-CZ" sz="2000" dirty="0" smtClean="0"/>
              <a:t>  se vzácnými stromy a keři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- </a:t>
            </a:r>
            <a:r>
              <a:rPr lang="cs-CZ" sz="2000" dirty="0" smtClean="0"/>
              <a:t>objevují se sochy a zdobené</a:t>
            </a:r>
          </a:p>
          <a:p>
            <a:pPr>
              <a:buNone/>
            </a:pPr>
            <a:r>
              <a:rPr lang="cs-CZ" sz="2000" dirty="0" smtClean="0"/>
              <a:t> kašny </a:t>
            </a:r>
            <a:r>
              <a:rPr lang="cs-CZ" sz="1400" dirty="0" smtClean="0"/>
              <a:t>(budovy, zahrady, volná prostranství)</a:t>
            </a:r>
          </a:p>
          <a:p>
            <a:pPr>
              <a:buNone/>
            </a:pPr>
            <a:r>
              <a:rPr lang="cs-CZ" sz="1400" dirty="0" smtClean="0"/>
              <a:t>                              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805264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Obr. 16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Citace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9073008" cy="5688632"/>
          </a:xfrm>
        </p:spPr>
        <p:txBody>
          <a:bodyPr>
            <a:normAutofit/>
          </a:bodyPr>
          <a:lstStyle/>
          <a:p>
            <a:pPr>
              <a:buClr>
                <a:schemeClr val="bg1"/>
              </a:buClr>
              <a:buSzPct val="150000"/>
              <a:buNone/>
            </a:pPr>
            <a:r>
              <a:rPr lang="en-US" sz="1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1</a:t>
            </a:r>
            <a:r>
              <a:rPr lang="en-US" sz="1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000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Clr>
                <a:schemeClr val="bg1"/>
              </a:buClr>
              <a:buSzPct val="150000"/>
              <a:buNone/>
            </a:pPr>
            <a:r>
              <a:rPr lang="cs-CZ" sz="10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http://simonak.eu/images/obrazky_ostatni_strany/h_k/10_23.jpg</a:t>
            </a:r>
            <a:endParaRPr lang="cs-CZ" sz="1000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Clr>
                <a:schemeClr val="bg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2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  <a:endParaRPr lang="cs-CZ" sz="1000" dirty="0" smtClean="0"/>
          </a:p>
          <a:p>
            <a:pPr>
              <a:buClr>
                <a:schemeClr val="tx1"/>
              </a:buClr>
              <a:buSzPct val="150000"/>
              <a:buNone/>
            </a:pPr>
            <a:r>
              <a:rPr lang="cs-CZ" sz="1000" dirty="0" smtClean="0">
                <a:hlinkClick r:id="rId4"/>
              </a:rPr>
              <a:t>http://leccos.</a:t>
            </a:r>
            <a:r>
              <a:rPr lang="cs-CZ" sz="1000" dirty="0" err="1" smtClean="0">
                <a:hlinkClick r:id="rId4"/>
              </a:rPr>
              <a:t>com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pics</a:t>
            </a:r>
            <a:r>
              <a:rPr lang="cs-CZ" sz="1000" dirty="0" smtClean="0">
                <a:hlinkClick r:id="rId4"/>
              </a:rPr>
              <a:t>/pic/</a:t>
            </a:r>
            <a:r>
              <a:rPr lang="cs-CZ" sz="1000" dirty="0" err="1" smtClean="0">
                <a:hlinkClick r:id="rId4"/>
              </a:rPr>
              <a:t>habsburkove</a:t>
            </a:r>
            <a:r>
              <a:rPr lang="cs-CZ" sz="1000" dirty="0" smtClean="0">
                <a:hlinkClick r:id="rId4"/>
              </a:rPr>
              <a:t>-_mapa_</a:t>
            </a:r>
            <a:r>
              <a:rPr lang="cs-CZ" sz="1000" dirty="0" err="1" smtClean="0">
                <a:hlinkClick r:id="rId4"/>
              </a:rPr>
              <a:t>historicka.jpg</a:t>
            </a:r>
            <a:endParaRPr lang="cs-CZ" sz="1000" dirty="0" smtClean="0"/>
          </a:p>
          <a:p>
            <a:pPr>
              <a:buClr>
                <a:schemeClr val="tx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3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</a:t>
            </a:r>
            <a:r>
              <a:rPr lang="cs-CZ" sz="1000" dirty="0" smtClean="0">
                <a:solidFill>
                  <a:schemeClr val="bg1"/>
                </a:solidFill>
              </a:rPr>
              <a:t>:</a:t>
            </a:r>
            <a:endParaRPr lang="cs-CZ" sz="1000" dirty="0" smtClean="0"/>
          </a:p>
          <a:p>
            <a:pPr>
              <a:buClr>
                <a:schemeClr val="tx1"/>
              </a:buClr>
              <a:buSzPct val="150000"/>
              <a:buNone/>
            </a:pPr>
            <a:r>
              <a:rPr lang="cs-CZ" sz="1000" dirty="0" smtClean="0">
                <a:hlinkClick r:id="rId5"/>
              </a:rPr>
              <a:t>http://nd03.jxs.cz/050/811/4100e1b781_66909724_o2.jpg</a:t>
            </a:r>
            <a:endParaRPr lang="cs-CZ" sz="1000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4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  <a:endParaRPr lang="cs-CZ" sz="1000" dirty="0" smtClean="0"/>
          </a:p>
          <a:p>
            <a:pPr>
              <a:buClr>
                <a:schemeClr val="bg1"/>
              </a:buClr>
              <a:buSzPct val="150000"/>
              <a:buNone/>
            </a:pPr>
            <a:r>
              <a:rPr lang="cs-CZ" sz="1000" dirty="0" smtClean="0">
                <a:hlinkClick r:id="rId6"/>
              </a:rPr>
              <a:t>http://evrobskedejiny.yc.cz/rozumberkove.JPG</a:t>
            </a:r>
            <a:endParaRPr lang="cs-CZ" sz="1000" dirty="0" smtClean="0"/>
          </a:p>
          <a:p>
            <a:pPr>
              <a:buClr>
                <a:schemeClr val="bg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5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  <a:endParaRPr lang="cs-CZ" sz="1000" u="sng" dirty="0" smtClean="0">
              <a:solidFill>
                <a:schemeClr val="bg1"/>
              </a:solidFill>
              <a:hlinkClick r:id="rId2"/>
            </a:endParaRPr>
          </a:p>
          <a:p>
            <a:pPr>
              <a:buClr>
                <a:schemeClr val="bg1"/>
              </a:buClr>
              <a:buSzPct val="150000"/>
              <a:buNone/>
            </a:pPr>
            <a:r>
              <a:rPr lang="cs-CZ" sz="1000" dirty="0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http://www.</a:t>
            </a:r>
            <a:r>
              <a:rPr lang="cs-CZ" sz="1000" dirty="0" err="1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deblin.cz</a:t>
            </a:r>
            <a:r>
              <a:rPr lang="cs-CZ" sz="1000" dirty="0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/</a:t>
            </a:r>
            <a:r>
              <a:rPr lang="cs-CZ" sz="1000" dirty="0" err="1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UserFiles</a:t>
            </a:r>
            <a:r>
              <a:rPr lang="cs-CZ" sz="1000" dirty="0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/Image/zpravodaj/10-12-2009/technika-</a:t>
            </a:r>
            <a:r>
              <a:rPr lang="cs-CZ" sz="1000" dirty="0" err="1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hlubinne</a:t>
            </a:r>
            <a:r>
              <a:rPr lang="cs-CZ" sz="1000" dirty="0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-</a:t>
            </a:r>
            <a:r>
              <a:rPr lang="cs-CZ" sz="1000" dirty="0" err="1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tezby.jpg</a:t>
            </a:r>
            <a:endParaRPr lang="cs-CZ" sz="1000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Clr>
                <a:schemeClr val="bg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6, 7, 8, 9, 10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  <a:endParaRPr lang="cs-CZ" sz="1000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Clr>
                <a:schemeClr val="bg1"/>
              </a:buClr>
              <a:buSzPct val="150000"/>
              <a:buNone/>
            </a:pPr>
            <a:r>
              <a:rPr lang="cs-CZ" sz="1000" dirty="0" smtClean="0">
                <a:solidFill>
                  <a:schemeClr val="bg1"/>
                </a:solidFill>
                <a:hlinkClick r:id="rId8"/>
              </a:rPr>
              <a:t>http://www.zlatokop.</a:t>
            </a:r>
            <a:r>
              <a:rPr lang="cs-CZ" sz="1000" dirty="0" err="1" smtClean="0">
                <a:solidFill>
                  <a:schemeClr val="bg1"/>
                </a:solidFill>
                <a:hlinkClick r:id="rId8"/>
              </a:rPr>
              <a:t>cz</a:t>
            </a:r>
            <a:r>
              <a:rPr lang="cs-CZ" sz="1000" dirty="0" smtClean="0">
                <a:solidFill>
                  <a:schemeClr val="bg1"/>
                </a:solidFill>
                <a:hlinkClick r:id="rId8"/>
              </a:rPr>
              <a:t>/CKZ/</a:t>
            </a:r>
            <a:r>
              <a:rPr lang="cs-CZ" sz="1000" dirty="0" err="1" smtClean="0">
                <a:solidFill>
                  <a:schemeClr val="bg1"/>
                </a:solidFill>
                <a:hlinkClick r:id="rId8"/>
              </a:rPr>
              <a:t>clanky</a:t>
            </a:r>
            <a:r>
              <a:rPr lang="cs-CZ" sz="1000" dirty="0" smtClean="0">
                <a:solidFill>
                  <a:schemeClr val="bg1"/>
                </a:solidFill>
                <a:hlinkClick r:id="rId8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hlinkClick r:id="rId8"/>
              </a:rPr>
              <a:t>cesky</a:t>
            </a:r>
            <a:r>
              <a:rPr lang="cs-CZ" sz="1000" dirty="0" smtClean="0">
                <a:solidFill>
                  <a:schemeClr val="bg1"/>
                </a:solidFill>
                <a:hlinkClick r:id="rId8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hlinkClick r:id="rId8"/>
              </a:rPr>
              <a:t>caka</a:t>
            </a:r>
            <a:r>
              <a:rPr lang="cs-CZ" sz="1000" dirty="0" smtClean="0">
                <a:solidFill>
                  <a:schemeClr val="bg1"/>
                </a:solidFill>
                <a:hlinkClick r:id="rId8"/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  <a:hlinkClick r:id="rId8"/>
              </a:rPr>
              <a:t>caka.htm</a:t>
            </a:r>
            <a:endParaRPr lang="cs-CZ" sz="1000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11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Clr>
                <a:schemeClr val="bg1"/>
              </a:buClr>
              <a:buSzPct val="150000"/>
              <a:buNone/>
            </a:pPr>
            <a:r>
              <a:rPr lang="pl-PL" sz="1000" dirty="0" smtClean="0">
                <a:solidFill>
                  <a:schemeClr val="bg1"/>
                </a:solidFill>
              </a:rPr>
              <a:t>http://upload.wikimedia.org/wikipedia/commons/a/ad/Joachimsthaler_1525.jpg</a:t>
            </a:r>
            <a:endParaRPr lang="cs-CZ" sz="1000" b="1" dirty="0" smtClean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12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</a:t>
            </a:r>
            <a:r>
              <a:rPr lang="cs-CZ" sz="1000" dirty="0" smtClean="0">
                <a:solidFill>
                  <a:schemeClr val="bg1"/>
                </a:solidFill>
              </a:rPr>
              <a:t>:</a:t>
            </a:r>
          </a:p>
          <a:p>
            <a:pPr>
              <a:buClr>
                <a:schemeClr val="tx1"/>
              </a:buClr>
              <a:buSzPct val="150000"/>
              <a:buNone/>
            </a:pPr>
            <a:r>
              <a:rPr lang="cs-CZ" sz="1000" dirty="0" smtClean="0">
                <a:hlinkClick r:id="rId9"/>
              </a:rPr>
              <a:t>http://www.muzeum-</a:t>
            </a:r>
            <a:r>
              <a:rPr lang="cs-CZ" sz="1000" dirty="0" err="1" smtClean="0">
                <a:hlinkClick r:id="rId9"/>
              </a:rPr>
              <a:t>pribram.cz</a:t>
            </a:r>
            <a:r>
              <a:rPr lang="cs-CZ" sz="1000" dirty="0" smtClean="0">
                <a:hlinkClick r:id="rId9"/>
              </a:rPr>
              <a:t>/akce/06krcin/</a:t>
            </a:r>
            <a:r>
              <a:rPr lang="cs-CZ" sz="1000" dirty="0" err="1" smtClean="0">
                <a:hlinkClick r:id="rId9"/>
              </a:rPr>
              <a:t>krcin.jpg</a:t>
            </a:r>
            <a:endParaRPr lang="cs-CZ" sz="1000" dirty="0" smtClean="0"/>
          </a:p>
          <a:p>
            <a:pPr>
              <a:buClr>
                <a:schemeClr val="tx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13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</a:t>
            </a:r>
            <a:r>
              <a:rPr lang="cs-CZ" sz="1000" dirty="0" smtClean="0">
                <a:solidFill>
                  <a:schemeClr val="bg1"/>
                </a:solidFill>
              </a:rPr>
              <a:t>:</a:t>
            </a:r>
          </a:p>
          <a:p>
            <a:pPr>
              <a:buClr>
                <a:schemeClr val="tx1"/>
              </a:buClr>
              <a:buSzPct val="150000"/>
              <a:buNone/>
            </a:pPr>
            <a:r>
              <a:rPr lang="cs-CZ" sz="1000" dirty="0" smtClean="0">
                <a:hlinkClick r:id="rId10"/>
              </a:rPr>
              <a:t>http://cr.ic.cz/clanky/habsburkove/0825m.jpg</a:t>
            </a:r>
            <a:endParaRPr lang="cs-CZ" sz="1000" dirty="0" smtClean="0">
              <a:solidFill>
                <a:schemeClr val="accent1">
                  <a:lumMod val="75000"/>
                </a:schemeClr>
              </a:solidFill>
              <a:hlinkClick r:id="rId2"/>
            </a:endParaRPr>
          </a:p>
          <a:p>
            <a:pPr>
              <a:buClr>
                <a:schemeClr val="tx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14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</a:t>
            </a:r>
            <a:r>
              <a:rPr lang="cs-CZ" sz="1000" dirty="0" smtClean="0">
                <a:solidFill>
                  <a:schemeClr val="bg1"/>
                </a:solidFill>
              </a:rPr>
              <a:t>:</a:t>
            </a:r>
          </a:p>
          <a:p>
            <a:pPr>
              <a:buClr>
                <a:schemeClr val="tx1"/>
              </a:buClr>
              <a:buSzPct val="150000"/>
              <a:buNone/>
            </a:pPr>
            <a:r>
              <a:rPr lang="cs-CZ" sz="1000" dirty="0" smtClean="0">
                <a:hlinkClick r:id="rId11"/>
              </a:rPr>
              <a:t>http://cr.ic.cz/clanky/habsburkove/0826m.jpg</a:t>
            </a:r>
            <a:endParaRPr lang="cs-CZ" sz="1000" dirty="0" smtClean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15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</a:t>
            </a:r>
            <a:r>
              <a:rPr lang="cs-CZ" sz="1000" dirty="0" smtClean="0">
                <a:solidFill>
                  <a:schemeClr val="bg1"/>
                </a:solidFill>
              </a:rPr>
              <a:t>:</a:t>
            </a:r>
          </a:p>
          <a:p>
            <a:pPr>
              <a:buClr>
                <a:schemeClr val="tx1"/>
              </a:buClr>
              <a:buSzPct val="150000"/>
              <a:buNone/>
            </a:pPr>
            <a:r>
              <a:rPr lang="cs-CZ" sz="1000" dirty="0" smtClean="0">
                <a:hlinkClick r:id="rId12"/>
              </a:rPr>
              <a:t>http://www.</a:t>
            </a:r>
            <a:r>
              <a:rPr lang="cs-CZ" sz="1000" dirty="0" err="1" smtClean="0">
                <a:hlinkClick r:id="rId12"/>
              </a:rPr>
              <a:t>infoexpress.cz</a:t>
            </a:r>
            <a:r>
              <a:rPr lang="cs-CZ" sz="1000" dirty="0" smtClean="0">
                <a:hlinkClick r:id="rId12"/>
              </a:rPr>
              <a:t>/vynalez-knihtisku-aneb-</a:t>
            </a:r>
            <a:r>
              <a:rPr lang="cs-CZ" sz="1000" dirty="0" err="1" smtClean="0">
                <a:hlinkClick r:id="rId12"/>
              </a:rPr>
              <a:t>pocatek</a:t>
            </a:r>
            <a:r>
              <a:rPr lang="cs-CZ" sz="1000" dirty="0" smtClean="0">
                <a:hlinkClick r:id="rId12"/>
              </a:rPr>
              <a:t>-</a:t>
            </a:r>
            <a:r>
              <a:rPr lang="cs-CZ" sz="1000" dirty="0" err="1" smtClean="0">
                <a:hlinkClick r:id="rId12"/>
              </a:rPr>
              <a:t>informacni</a:t>
            </a:r>
            <a:r>
              <a:rPr lang="cs-CZ" sz="1000" dirty="0" smtClean="0">
                <a:hlinkClick r:id="rId12"/>
              </a:rPr>
              <a:t>-revoluce/</a:t>
            </a:r>
            <a:r>
              <a:rPr lang="cs-CZ" sz="1000" dirty="0" err="1" smtClean="0">
                <a:hlinkClick r:id="rId12"/>
              </a:rPr>
              <a:t>resize</a:t>
            </a:r>
            <a:r>
              <a:rPr lang="cs-CZ" sz="1000" dirty="0" smtClean="0">
                <a:hlinkClick r:id="rId12"/>
              </a:rPr>
              <a:t>_foto_index_v.</a:t>
            </a:r>
            <a:r>
              <a:rPr lang="cs-CZ" sz="1000" dirty="0" err="1" smtClean="0">
                <a:hlinkClick r:id="rId12"/>
              </a:rPr>
              <a:t>php</a:t>
            </a:r>
            <a:r>
              <a:rPr lang="cs-CZ" sz="1000" dirty="0" smtClean="0">
                <a:hlinkClick r:id="rId12"/>
              </a:rPr>
              <a:t>?id=1494&amp;t=1248247750&amp;f=2116.jpg</a:t>
            </a:r>
            <a:endParaRPr lang="cs-CZ" sz="1000" dirty="0" smtClean="0"/>
          </a:p>
          <a:p>
            <a:pPr>
              <a:buClr>
                <a:schemeClr val="tx1"/>
              </a:buClr>
              <a:buSzPct val="150000"/>
              <a:buNone/>
            </a:pP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16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0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-11-29</a:t>
            </a:r>
            <a:r>
              <a:rPr lang="en-US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</a:t>
            </a:r>
            <a:r>
              <a:rPr lang="cs-CZ" sz="1000" dirty="0" smtClean="0">
                <a:solidFill>
                  <a:schemeClr val="bg1"/>
                </a:solidFill>
              </a:rPr>
              <a:t>:</a:t>
            </a:r>
          </a:p>
          <a:p>
            <a:pPr>
              <a:buClr>
                <a:schemeClr val="tx1"/>
              </a:buClr>
              <a:buSzPct val="150000"/>
              <a:buNone/>
            </a:pPr>
            <a:r>
              <a:rPr lang="cs-CZ" sz="1000" dirty="0" smtClean="0">
                <a:hlinkClick r:id="rId13"/>
              </a:rPr>
              <a:t>http://www.</a:t>
            </a:r>
            <a:r>
              <a:rPr lang="cs-CZ" sz="1000" dirty="0" err="1" smtClean="0">
                <a:hlinkClick r:id="rId13"/>
              </a:rPr>
              <a:t>ucenionline.com</a:t>
            </a:r>
            <a:r>
              <a:rPr lang="cs-CZ" sz="1000" dirty="0" smtClean="0">
                <a:hlinkClick r:id="rId13"/>
              </a:rPr>
              <a:t>/</a:t>
            </a:r>
            <a:r>
              <a:rPr lang="cs-CZ" sz="1000" dirty="0" err="1" smtClean="0">
                <a:hlinkClick r:id="rId13"/>
              </a:rPr>
              <a:t>aitom</a:t>
            </a:r>
            <a:r>
              <a:rPr lang="cs-CZ" sz="1000" dirty="0" smtClean="0">
                <a:hlinkClick r:id="rId13"/>
              </a:rPr>
              <a:t>/</a:t>
            </a:r>
            <a:r>
              <a:rPr lang="cs-CZ" sz="1000" dirty="0" err="1" smtClean="0">
                <a:hlinkClick r:id="rId13"/>
              </a:rPr>
              <a:t>upload</a:t>
            </a:r>
            <a:r>
              <a:rPr lang="cs-CZ" sz="1000" dirty="0" smtClean="0">
                <a:hlinkClick r:id="rId13"/>
              </a:rPr>
              <a:t>/produkty/15.humanismus-a-renesance/</a:t>
            </a:r>
            <a:r>
              <a:rPr lang="cs-CZ" sz="1000" dirty="0" err="1" smtClean="0">
                <a:hlinkClick r:id="rId13"/>
              </a:rPr>
              <a:t>orig</a:t>
            </a:r>
            <a:r>
              <a:rPr lang="cs-CZ" sz="1000" dirty="0" smtClean="0">
                <a:hlinkClick r:id="rId13"/>
              </a:rPr>
              <a:t>_humanismus_a_renesance.</a:t>
            </a:r>
            <a:r>
              <a:rPr lang="cs-CZ" sz="1000" dirty="0" err="1" smtClean="0">
                <a:hlinkClick r:id="rId13"/>
              </a:rPr>
              <a:t>jpg</a:t>
            </a:r>
            <a:endParaRPr lang="cs-CZ" sz="1000" dirty="0" smtClean="0"/>
          </a:p>
          <a:p>
            <a:pPr>
              <a:buClr>
                <a:schemeClr val="tx1"/>
              </a:buClr>
              <a:buSzPct val="150000"/>
              <a:buNone/>
            </a:pPr>
            <a:endParaRPr lang="cs-CZ" sz="1000" dirty="0" smtClean="0"/>
          </a:p>
          <a:p>
            <a:pPr>
              <a:buClr>
                <a:schemeClr val="tx1"/>
              </a:buClr>
              <a:buSzPct val="150000"/>
              <a:buNone/>
            </a:pPr>
            <a:r>
              <a:rPr lang="cs-CZ" sz="1000" dirty="0" smtClean="0"/>
              <a:t>Text: </a:t>
            </a:r>
            <a:r>
              <a:rPr lang="cs-CZ" sz="1000" dirty="0" smtClean="0">
                <a:hlinkClick r:id="rId14"/>
              </a:rPr>
              <a:t>http://cr.ic.cz/tisk/habsburkove.pdf</a:t>
            </a:r>
            <a:endParaRPr lang="cs-CZ" sz="1000" dirty="0" smtClean="0"/>
          </a:p>
          <a:p>
            <a:pPr>
              <a:buClr>
                <a:schemeClr val="tx1"/>
              </a:buClr>
              <a:buSzPct val="150000"/>
              <a:buNone/>
            </a:pPr>
            <a:r>
              <a:rPr lang="cs-CZ" sz="1000" dirty="0" smtClean="0">
                <a:solidFill>
                  <a:schemeClr val="bg1"/>
                </a:solidFill>
              </a:rPr>
              <a:t>         http://www.zlatokop.</a:t>
            </a:r>
            <a:r>
              <a:rPr lang="cs-CZ" sz="1000" dirty="0" err="1" smtClean="0">
                <a:solidFill>
                  <a:schemeClr val="bg1"/>
                </a:solidFill>
              </a:rPr>
              <a:t>cz</a:t>
            </a:r>
            <a:r>
              <a:rPr lang="cs-CZ" sz="1000" dirty="0" smtClean="0">
                <a:solidFill>
                  <a:schemeClr val="bg1"/>
                </a:solidFill>
              </a:rPr>
              <a:t>/CKZ/</a:t>
            </a:r>
            <a:r>
              <a:rPr lang="cs-CZ" sz="1000" dirty="0" err="1" smtClean="0">
                <a:solidFill>
                  <a:schemeClr val="bg1"/>
                </a:solidFill>
              </a:rPr>
              <a:t>clanky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cesky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caka</a:t>
            </a:r>
            <a:r>
              <a:rPr lang="cs-CZ" sz="1000" dirty="0" smtClean="0">
                <a:solidFill>
                  <a:schemeClr val="bg1"/>
                </a:solidFill>
              </a:rPr>
              <a:t>/</a:t>
            </a:r>
            <a:r>
              <a:rPr lang="cs-CZ" sz="1000" dirty="0" err="1" smtClean="0">
                <a:solidFill>
                  <a:schemeClr val="bg1"/>
                </a:solidFill>
              </a:rPr>
              <a:t>caka.htm</a:t>
            </a:r>
            <a:endParaRPr lang="cs-CZ" sz="1000" dirty="0" smtClean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SzPct val="150000"/>
              <a:buNone/>
            </a:pPr>
            <a:endParaRPr lang="cs-CZ" sz="1000" dirty="0" smtClean="0"/>
          </a:p>
          <a:p>
            <a:pPr>
              <a:buClr>
                <a:schemeClr val="tx1"/>
              </a:buClr>
              <a:buSzPct val="150000"/>
              <a:buNone/>
            </a:pPr>
            <a:endParaRPr lang="cs-CZ" sz="1000" dirty="0" smtClean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SzPct val="150000"/>
              <a:buNone/>
            </a:pPr>
            <a:endParaRPr lang="cs-CZ" sz="1200" dirty="0" smtClean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SzPct val="150000"/>
              <a:buNone/>
            </a:pPr>
            <a:endParaRPr lang="cs-CZ" sz="1200" dirty="0" smtClean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SzPct val="150000"/>
              <a:buNone/>
            </a:pPr>
            <a:endParaRPr lang="cs-CZ" sz="1200" dirty="0" smtClean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SzPct val="150000"/>
              <a:buFont typeface="Arial" pitchFamily="34" charset="0"/>
              <a:buChar char="•"/>
            </a:pPr>
            <a:endParaRPr lang="cs-CZ" sz="1200" dirty="0" smtClean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SzPct val="150000"/>
              <a:buFont typeface="Arial" pitchFamily="34" charset="0"/>
              <a:buChar char="•"/>
            </a:pPr>
            <a:endParaRPr lang="cs-CZ" sz="1200" dirty="0" smtClean="0">
              <a:solidFill>
                <a:schemeClr val="bg1"/>
              </a:solidFill>
            </a:endParaRPr>
          </a:p>
          <a:p>
            <a:pPr>
              <a:buClr>
                <a:schemeClr val="tx1"/>
              </a:buClr>
              <a:buSzPct val="150000"/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>
              <a:solidFill>
                <a:schemeClr val="accent1">
                  <a:lumMod val="75000"/>
                </a:schemeClr>
              </a:solidFill>
              <a:hlinkClick r:id="rId2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19">
      <a:dk1>
        <a:srgbClr val="FFFFFF"/>
      </a:dk1>
      <a:lt1>
        <a:srgbClr val="FFFFFF"/>
      </a:lt1>
      <a:dk2>
        <a:srgbClr val="3399FF"/>
      </a:dk2>
      <a:lt2>
        <a:srgbClr val="D2D2D2"/>
      </a:lt2>
      <a:accent1>
        <a:srgbClr val="FFFFFF"/>
      </a:accent1>
      <a:accent2>
        <a:srgbClr val="FFFFFF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1018</TotalTime>
  <Words>1480</Words>
  <Application>Microsoft Office PowerPoint</Application>
  <PresentationFormat>Předvádění na obrazovce (4:3)</PresentationFormat>
  <Paragraphs>249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Talent</vt:lpstr>
      <vt:lpstr>Snímek 1</vt:lpstr>
      <vt:lpstr>Snímek 2</vt:lpstr>
      <vt:lpstr>Ferdinand I. Habsburský </vt:lpstr>
      <vt:lpstr>Pod  vládu Habsburků se spojily  země české, rakouské a uherské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                                                  Výroba sukna a plátna                                                                                                            Tkalcovský stav  </vt:lpstr>
      <vt:lpstr>Snímek 14</vt:lpstr>
      <vt:lpstr>                                                          Renesanční  sloup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xpSP3</cp:lastModifiedBy>
  <cp:revision>353</cp:revision>
  <dcterms:modified xsi:type="dcterms:W3CDTF">2011-12-06T20:30:52Z</dcterms:modified>
</cp:coreProperties>
</file>