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6" r:id="rId2"/>
    <p:sldId id="283" r:id="rId3"/>
    <p:sldId id="293" r:id="rId4"/>
    <p:sldId id="289" r:id="rId5"/>
    <p:sldId id="290" r:id="rId6"/>
    <p:sldId id="292" r:id="rId7"/>
    <p:sldId id="294" r:id="rId8"/>
    <p:sldId id="291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28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325E3-01C3-4504-9452-E86524CC82C6}" type="datetimeFigureOut">
              <a:rPr lang="cs-CZ" smtClean="0"/>
              <a:pPr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BF15D-9BE0-4E7A-9115-29F262A9CC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542449"/>
              </p:ext>
            </p:extLst>
          </p:nvPr>
        </p:nvGraphicFramePr>
        <p:xfrm>
          <a:off x="1331640" y="3212976"/>
          <a:ext cx="6405925" cy="27276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444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Vohralík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Milan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VY_32_INOVACE_11B_03_Dřevo_Měření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orýsování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11B_PČ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_6.roč.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31.10.2012 v 6.A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06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19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jak orýsovat materiál a využití základních měřidel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V závěru test na opakování.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8884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83568" y="1340768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MĚŘENÍ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sz="3600" dirty="0"/>
              <a:t>Měřením zjišťujeme rozměry určité </a:t>
            </a:r>
            <a:r>
              <a:rPr lang="cs-CZ" sz="3600" dirty="0" smtClean="0"/>
              <a:t>věci:</a:t>
            </a:r>
            <a:endParaRPr lang="cs-CZ" sz="33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429000"/>
            <a:ext cx="237626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Výšku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Délku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Šířku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Tloušťku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Hloubku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206" y="3516224"/>
            <a:ext cx="3581400" cy="202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66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MĚŘENÍ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136815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Základní jednotka – 1 metr (1 m)</a:t>
            </a:r>
          </a:p>
          <a:p>
            <a:pPr algn="ctr"/>
            <a:r>
              <a:rPr lang="cs-CZ" dirty="0" smtClean="0"/>
              <a:t>Technický výkresy (mm) – jednotka se neudává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75528" y="5852021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1000 mm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08698" y="4894697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km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5261" y="5138633"/>
            <a:ext cx="1712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 cm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42702" y="448688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 m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6639" y="4503655"/>
            <a:ext cx="1371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 dm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33443" y="4493849"/>
            <a:ext cx="950506" cy="531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má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16810" y="4899406"/>
            <a:ext cx="950506" cy="531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má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64882" y="4900167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1000 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92889" y="3918880"/>
            <a:ext cx="4771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Převody jednotek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2828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 K MĚŘENÍ</a:t>
            </a:r>
            <a:endParaRPr lang="cs-CZ" dirty="0"/>
          </a:p>
        </p:txBody>
      </p:sp>
      <p:sp>
        <p:nvSpPr>
          <p:cNvPr id="4" name="AutoShape 4" descr="náhle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640" y="2375146"/>
            <a:ext cx="3672408" cy="2761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 descr="E:\Skola SERVER\DISK E\_verejne\!stanice\Ucitel\Vohralík\2008\diplomka - poslední verze\Diplomka\zeleny\metr_skladaci2638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2348880"/>
            <a:ext cx="3672408" cy="276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5575" y="1556792"/>
            <a:ext cx="4624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Metr skládací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223555" y="1556792"/>
            <a:ext cx="46240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Metr svinovací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23728" y="5288340"/>
            <a:ext cx="465165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Slouží k měření délek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Nejmenší jednotka 1 mm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8175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9096" y="260648"/>
            <a:ext cx="8229600" cy="1143000"/>
          </a:xfrm>
        </p:spPr>
        <p:txBody>
          <a:bodyPr/>
          <a:lstStyle/>
          <a:p>
            <a:r>
              <a:rPr lang="cs-CZ" dirty="0"/>
              <a:t>NÁSTROJE K </a:t>
            </a:r>
            <a:r>
              <a:rPr lang="cs-CZ" dirty="0" smtClean="0"/>
              <a:t>MĚŘENÍ</a:t>
            </a:r>
            <a:endParaRPr lang="cs-CZ" dirty="0"/>
          </a:p>
        </p:txBody>
      </p:sp>
      <p:pic>
        <p:nvPicPr>
          <p:cNvPr id="3" name="Picture 9" descr="E:\Skola SERVER\DISK E\_verejne\!stanice\Ucitel\Vohralík\2008\diplomka - poslední verze\Diplomka\zeleny\posuvne_meritko2618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501978"/>
            <a:ext cx="3591785" cy="270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02465" y="5373216"/>
            <a:ext cx="37444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měření průměrů a hloubky děr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5484" y="1729358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Posuvné měřítko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4424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</a:t>
            </a:r>
            <a:endParaRPr lang="cs-CZ" dirty="0"/>
          </a:p>
        </p:txBody>
      </p:sp>
      <p:pic>
        <p:nvPicPr>
          <p:cNvPr id="3074" name="Picture 2" descr="http://www.obi.cz/cz/navody/uspora-energie/izolace-strechy/images/02_insulating_the_roof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12776"/>
            <a:ext cx="4320480" cy="391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5733256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Ukázka měření vzdálenosti mezi trámy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47635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ORÝSOVÁNÍ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9572" y="1556792"/>
            <a:ext cx="78128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Pro správnou výrobu jakékoliv součástky musíme </a:t>
            </a:r>
            <a:r>
              <a:rPr lang="cs-CZ" sz="3200" dirty="0" smtClean="0"/>
              <a:t>přenést </a:t>
            </a:r>
            <a:r>
              <a:rPr lang="cs-CZ" sz="3200" dirty="0"/>
              <a:t>s největší přesností míry z technického výkresu na </a:t>
            </a:r>
            <a:r>
              <a:rPr lang="cs-CZ" sz="3200" dirty="0" smtClean="0"/>
              <a:t>materiál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5608" y="3429000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K orýsování </a:t>
            </a:r>
            <a:r>
              <a:rPr lang="cs-CZ" sz="3200" dirty="0" smtClean="0"/>
              <a:t>používáme:</a:t>
            </a:r>
            <a:endParaRPr lang="cs-CZ" sz="3200" dirty="0"/>
          </a:p>
        </p:txBody>
      </p:sp>
      <p:pic>
        <p:nvPicPr>
          <p:cNvPr id="4098" name="Picture 2" descr="C:\Users\ntb\AppData\Local\Microsoft\Windows\Temporary Internet Files\Content.IE5\9KVLY8QT\MP9003414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13775"/>
            <a:ext cx="3385973" cy="241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26184"/>
            <a:ext cx="56166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dirty="0"/>
              <a:t>ostrou </a:t>
            </a:r>
            <a:r>
              <a:rPr lang="cs-CZ" sz="2800" dirty="0" smtClean="0"/>
              <a:t>tužku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měřidlo </a:t>
            </a:r>
            <a:r>
              <a:rPr lang="cs-CZ" sz="2800" dirty="0"/>
              <a:t>(pravítko, ocelové měřidlo</a:t>
            </a:r>
            <a:r>
              <a:rPr lang="cs-CZ" sz="2800" dirty="0" smtClean="0"/>
              <a:t>, </a:t>
            </a:r>
            <a:r>
              <a:rPr lang="cs-CZ" sz="2800" dirty="0"/>
              <a:t>svinovací metr, skládací metr), </a:t>
            </a:r>
            <a:endParaRPr lang="cs-CZ" sz="28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úhelník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rejsek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800" dirty="0" smtClean="0"/>
              <a:t>kružidlo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472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7593" y="302019"/>
            <a:ext cx="8229600" cy="1143000"/>
          </a:xfrm>
        </p:spPr>
        <p:txBody>
          <a:bodyPr/>
          <a:lstStyle/>
          <a:p>
            <a:r>
              <a:rPr lang="cs-CZ" dirty="0"/>
              <a:t>NÁSTROJE </a:t>
            </a:r>
            <a:r>
              <a:rPr lang="cs-CZ" dirty="0" smtClean="0"/>
              <a:t>K </a:t>
            </a:r>
            <a:r>
              <a:rPr lang="cs-CZ" dirty="0"/>
              <a:t>ORÝSOVÁNÍ</a:t>
            </a:r>
          </a:p>
        </p:txBody>
      </p:sp>
      <p:pic>
        <p:nvPicPr>
          <p:cNvPr id="6" name="Picture 2" descr="E:\Skola SERVER\DISK E\_verejne\!stanice\Ucitel\Vohralík\2008\diplomka - poslední verze\Diplomka\zeleny\rejsek2617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7139"/>
            <a:ext cx="3606179" cy="271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55576" y="1556792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Rejsek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381600"/>
            <a:ext cx="403244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o</a:t>
            </a:r>
            <a:r>
              <a:rPr lang="cs-CZ" sz="3200" dirty="0" smtClean="0"/>
              <a:t>rýsování rovnoběžek podél hran materiálu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22393" y="1556875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Úhelník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48461" y="5354772"/>
            <a:ext cx="54726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p</a:t>
            </a:r>
            <a:r>
              <a:rPr lang="cs-CZ" sz="3200" dirty="0" smtClean="0"/>
              <a:t>oužíváme k zjišťování a orýsování pravého úhlu</a:t>
            </a:r>
            <a:endParaRPr lang="cs-CZ" sz="3200" dirty="0"/>
          </a:p>
        </p:txBody>
      </p:sp>
      <p:pic>
        <p:nvPicPr>
          <p:cNvPr id="13" name="Picture 2" descr="E:\Skola SERVER\DISK E\_verejne\!stanice\Ucitel\Vohralík\2008\diplomka - poslední verze\Diplomka\zeleny\uhelnik2619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126" y="2332594"/>
            <a:ext cx="3949277" cy="2969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772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ORÝSOVÁNÍ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780" y="1844824"/>
            <a:ext cx="4597102" cy="3447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70967" y="5733256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Ukázka naměření 100 mm od základní čáry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0325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243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1. Jaká je základní jednotka délky</a:t>
            </a:r>
            <a:r>
              <a:rPr lang="pl-PL" sz="3200" b="1" dirty="0" smtClean="0"/>
              <a:t>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382" y="4077072"/>
            <a:ext cx="75980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/>
              <a:t>2.</a:t>
            </a:r>
            <a:r>
              <a:rPr lang="pl-PL" sz="3200" b="1" dirty="0"/>
              <a:t> </a:t>
            </a:r>
            <a:r>
              <a:rPr lang="cs-CZ" sz="3200" b="1" dirty="0"/>
              <a:t> V jakých jednotkách jsou uvedeny rozměry na technických výkresech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1799" y="2280899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1 mm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02465" y="317812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1 m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42159" y="3178127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1 cm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42159" y="2296674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1 km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44555" y="5153591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1 mm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45221" y="605081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1 cm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4915" y="6050819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1 m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915" y="516936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1 dm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043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0840" y="40285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/>
              <a:t>3.</a:t>
            </a:r>
            <a:r>
              <a:rPr lang="pl-PL" sz="3200" b="1" dirty="0"/>
              <a:t> </a:t>
            </a:r>
            <a:r>
              <a:rPr lang="pl-PL" sz="3200" b="1" dirty="0" smtClean="0"/>
              <a:t>Co se měří pomocí úhelníku: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2951" y="3356992"/>
            <a:ext cx="75980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4</a:t>
            </a:r>
            <a:r>
              <a:rPr lang="pl-PL" sz="3200" b="1" dirty="0" smtClean="0"/>
              <a:t>.</a:t>
            </a:r>
            <a:r>
              <a:rPr lang="pl-PL" sz="3200" b="1" dirty="0"/>
              <a:t> </a:t>
            </a:r>
            <a:r>
              <a:rPr lang="cs-CZ" sz="3200" b="1" dirty="0"/>
              <a:t> </a:t>
            </a:r>
            <a:r>
              <a:rPr lang="pt-BR" sz="3200" b="1" dirty="0"/>
              <a:t>K čemu se používá "rejsek":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3086" y="1131319"/>
            <a:ext cx="24188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ú</a:t>
            </a:r>
            <a:r>
              <a:rPr lang="cs-CZ" sz="3200" dirty="0" smtClean="0"/>
              <a:t>hel 180</a:t>
            </a:r>
            <a:r>
              <a:rPr lang="cs-CZ" sz="3200" dirty="0"/>
              <a:t>°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3752" y="2028546"/>
            <a:ext cx="24182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úhel </a:t>
            </a:r>
            <a:r>
              <a:rPr lang="cs-CZ" sz="3200" dirty="0"/>
              <a:t>6</a:t>
            </a:r>
            <a:r>
              <a:rPr lang="cs-CZ" sz="3200" dirty="0" smtClean="0"/>
              <a:t>0</a:t>
            </a:r>
            <a:r>
              <a:rPr lang="cs-CZ" sz="3200" dirty="0"/>
              <a:t>°</a:t>
            </a: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3447" y="2028547"/>
            <a:ext cx="220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/>
              <a:t>úhel </a:t>
            </a:r>
            <a:r>
              <a:rPr lang="cs-CZ" sz="3200" dirty="0" smtClean="0"/>
              <a:t>45°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3446" y="1147094"/>
            <a:ext cx="2202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/>
              <a:t>úhel 9</a:t>
            </a:r>
            <a:r>
              <a:rPr lang="cs-CZ" sz="3200" dirty="0" smtClean="0"/>
              <a:t>0</a:t>
            </a:r>
            <a:r>
              <a:rPr lang="cs-CZ" sz="3200" dirty="0"/>
              <a:t>°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0840" y="4237424"/>
            <a:ext cx="4041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a) k orýsování oblouků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0840" y="5134651"/>
            <a:ext cx="44926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b</a:t>
            </a:r>
            <a:r>
              <a:rPr lang="cs-CZ" sz="3000" dirty="0" smtClean="0"/>
              <a:t>) k orýsování rovnoběžek    podél hran materiálu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5134652"/>
            <a:ext cx="38164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d</a:t>
            </a:r>
            <a:r>
              <a:rPr lang="cs-CZ" sz="3000" dirty="0" smtClean="0"/>
              <a:t>) k měření průměrů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4253199"/>
            <a:ext cx="40324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c</a:t>
            </a:r>
            <a:r>
              <a:rPr lang="cs-CZ" sz="3000" dirty="0" smtClean="0"/>
              <a:t>) k měření pravého úhlu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82854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0840" y="40285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5</a:t>
            </a:r>
            <a:r>
              <a:rPr lang="pl-PL" sz="3200" b="1" dirty="0" smtClean="0"/>
              <a:t>.</a:t>
            </a:r>
            <a:r>
              <a:rPr lang="pl-PL" sz="3200" b="1" dirty="0"/>
              <a:t> Na kterém obrázku je "rejsek":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294825"/>
            <a:ext cx="24188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881388"/>
            <a:ext cx="24182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3447" y="3881388"/>
            <a:ext cx="220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3445" y="1294824"/>
            <a:ext cx="2202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pic>
        <p:nvPicPr>
          <p:cNvPr id="6146" name="Picture 2" descr="E:\Skola SERVER\DISK E\_verejne\!stanice\Ucitel\Vohralík\2008\diplomka - poslední verze\Diplomka\zeleny\nebozez26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916" y="4005064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E:\Skola SERVER\DISK E\_verejne\!stanice\Ucitel\Vohralík\2008\diplomka - poslední verze\Diplomka\zeleny\svidrik263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916" y="1416548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E:\Skola SERVER\DISK E\_verejne\!stanice\Ucitel\Vohralík\2008\diplomka - poslední verze\Diplomka\zeleny\uhelnik261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938" y="1416548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:\Skola SERVER\DISK E\_verejne\!stanice\Ucitel\Vohralík\2008\diplomka - poslední verze\Diplomka\zeleny\rejsek261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938" y="4005064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78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ZPRÁVNÉ ODPOVĚDI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243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1. Jaká je základní jednotka délky</a:t>
            </a:r>
            <a:r>
              <a:rPr lang="pl-PL" sz="3200" b="1" dirty="0" smtClean="0"/>
              <a:t>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4382" y="4077072"/>
            <a:ext cx="75980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/>
              <a:t>2.</a:t>
            </a:r>
            <a:r>
              <a:rPr lang="pl-PL" sz="3200" b="1" dirty="0"/>
              <a:t> </a:t>
            </a:r>
            <a:r>
              <a:rPr lang="cs-CZ" sz="3200" b="1" dirty="0"/>
              <a:t> V jakých jednotkách jsou uvedeny rozměry na technických výkresech</a:t>
            </a:r>
            <a:r>
              <a:rPr lang="cs-CZ" sz="3200" b="1" dirty="0" smtClean="0"/>
              <a:t>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01799" y="2280899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1 mm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02465" y="317812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b</a:t>
            </a:r>
            <a:r>
              <a:rPr lang="cs-CZ" sz="3200" b="1" dirty="0" smtClean="0">
                <a:solidFill>
                  <a:srgbClr val="FF0000"/>
                </a:solidFill>
              </a:rPr>
              <a:t>) 1 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42159" y="3178127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1 cm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42159" y="2296674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1 km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44555" y="5153591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a) 1 mm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45221" y="605081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1 cm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4915" y="6050819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1 m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84915" y="516936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 1 dm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9177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0840" y="40285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 smtClean="0"/>
              <a:t>3.</a:t>
            </a:r>
            <a:r>
              <a:rPr lang="pl-PL" sz="3200" b="1" dirty="0"/>
              <a:t> </a:t>
            </a:r>
            <a:r>
              <a:rPr lang="pl-PL" sz="3200" b="1" dirty="0" smtClean="0"/>
              <a:t>Co se měří pomocí úhelníku: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2951" y="3356992"/>
            <a:ext cx="75980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4</a:t>
            </a:r>
            <a:r>
              <a:rPr lang="pl-PL" sz="3200" b="1" dirty="0" smtClean="0"/>
              <a:t>.</a:t>
            </a:r>
            <a:r>
              <a:rPr lang="pl-PL" sz="3200" b="1" dirty="0"/>
              <a:t> </a:t>
            </a:r>
            <a:r>
              <a:rPr lang="cs-CZ" sz="3200" b="1" dirty="0"/>
              <a:t> </a:t>
            </a:r>
            <a:r>
              <a:rPr lang="pt-BR" sz="3200" b="1" dirty="0"/>
              <a:t>K čemu se používá "rejsek":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3086" y="1131319"/>
            <a:ext cx="24188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r>
              <a:rPr lang="cs-CZ" sz="3200" dirty="0"/>
              <a:t>ú</a:t>
            </a:r>
            <a:r>
              <a:rPr lang="cs-CZ" sz="3200" dirty="0" smtClean="0"/>
              <a:t>hel 180</a:t>
            </a:r>
            <a:r>
              <a:rPr lang="cs-CZ" sz="3200" dirty="0"/>
              <a:t>°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3752" y="2028546"/>
            <a:ext cx="241820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 úhel </a:t>
            </a:r>
            <a:r>
              <a:rPr lang="cs-CZ" sz="3200" dirty="0"/>
              <a:t>6</a:t>
            </a:r>
            <a:r>
              <a:rPr lang="cs-CZ" sz="3200" dirty="0" smtClean="0"/>
              <a:t>0</a:t>
            </a:r>
            <a:r>
              <a:rPr lang="cs-CZ" sz="3200" dirty="0"/>
              <a:t>°</a:t>
            </a: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3447" y="2028547"/>
            <a:ext cx="220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) </a:t>
            </a:r>
            <a:r>
              <a:rPr lang="cs-CZ" sz="3200" dirty="0"/>
              <a:t>úhel </a:t>
            </a:r>
            <a:r>
              <a:rPr lang="cs-CZ" sz="3200" dirty="0" smtClean="0"/>
              <a:t>45°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3446" y="1147094"/>
            <a:ext cx="2202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c</a:t>
            </a:r>
            <a:r>
              <a:rPr lang="cs-CZ" sz="3200" b="1" dirty="0" smtClean="0">
                <a:solidFill>
                  <a:srgbClr val="FF0000"/>
                </a:solidFill>
              </a:rPr>
              <a:t>) </a:t>
            </a:r>
            <a:r>
              <a:rPr lang="cs-CZ" sz="3200" b="1" dirty="0">
                <a:solidFill>
                  <a:srgbClr val="FF0000"/>
                </a:solidFill>
              </a:rPr>
              <a:t>úhel 9</a:t>
            </a:r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r>
              <a:rPr lang="cs-CZ" sz="3200" b="1" dirty="0">
                <a:solidFill>
                  <a:srgbClr val="FF0000"/>
                </a:solidFill>
              </a:rPr>
              <a:t>°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30840" y="4237424"/>
            <a:ext cx="40411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a) k orýsování oblouků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0840" y="5134651"/>
            <a:ext cx="44926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>
                <a:solidFill>
                  <a:srgbClr val="FF0000"/>
                </a:solidFill>
              </a:rPr>
              <a:t>b</a:t>
            </a:r>
            <a:r>
              <a:rPr lang="cs-CZ" sz="3000" b="1" dirty="0" smtClean="0">
                <a:solidFill>
                  <a:srgbClr val="FF0000"/>
                </a:solidFill>
              </a:rPr>
              <a:t>) k orýsování rovnoběžek    podél hran materiálu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5134652"/>
            <a:ext cx="38164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d</a:t>
            </a:r>
            <a:r>
              <a:rPr lang="cs-CZ" sz="3000" dirty="0" smtClean="0"/>
              <a:t>) k měření průměrů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4253199"/>
            <a:ext cx="40324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/>
              <a:t>c</a:t>
            </a:r>
            <a:r>
              <a:rPr lang="cs-CZ" sz="3000" dirty="0" smtClean="0"/>
              <a:t>) k měření pravého úhlu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29242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0840" y="402856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b="1" dirty="0"/>
              <a:t>5</a:t>
            </a:r>
            <a:r>
              <a:rPr lang="pl-PL" sz="3200" b="1" dirty="0" smtClean="0"/>
              <a:t>.</a:t>
            </a:r>
            <a:r>
              <a:rPr lang="pl-PL" sz="3200" b="1" dirty="0"/>
              <a:t> Na kterém obrázku je "rejsek":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294825"/>
            <a:ext cx="24188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a)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3881388"/>
            <a:ext cx="24182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3447" y="3881388"/>
            <a:ext cx="220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d</a:t>
            </a:r>
            <a:r>
              <a:rPr lang="cs-CZ" sz="3200" b="1" dirty="0" smtClean="0">
                <a:solidFill>
                  <a:srgbClr val="FF0000"/>
                </a:solidFill>
              </a:rPr>
              <a:t>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33445" y="1294824"/>
            <a:ext cx="2202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pic>
        <p:nvPicPr>
          <p:cNvPr id="6146" name="Picture 2" descr="E:\Skola SERVER\DISK E\_verejne\!stanice\Ucitel\Vohralík\2008\diplomka - poslední verze\Diplomka\zeleny\nebozez264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916" y="4005064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E:\Skola SERVER\DISK E\_verejne\!stanice\Ucitel\Vohralík\2008\diplomka - poslední verze\Diplomka\zeleny\svidrik263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916" y="1416548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E:\Skola SERVER\DISK E\_verejne\!stanice\Ucitel\Vohralík\2008\diplomka - poslední verze\Diplomka\zeleny\uhelnik261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938" y="1416548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:\Skola SERVER\DISK E\_verejne\!stanice\Ucitel\Vohralík\2008\diplomka - poslední verze\Diplomka\zeleny\rejsek261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938" y="4005064"/>
            <a:ext cx="1955800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47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040860"/>
              </p:ext>
            </p:extLst>
          </p:nvPr>
        </p:nvGraphicFramePr>
        <p:xfrm>
          <a:off x="323528" y="2996952"/>
          <a:ext cx="8496944" cy="1945450"/>
        </p:xfrm>
        <a:graphic>
          <a:graphicData uri="http://schemas.openxmlformats.org/drawingml/2006/table">
            <a:tbl>
              <a:tblPr firstRow="1" firstCol="1" bandRow="1"/>
              <a:tblGrid>
                <a:gridCol w="1567610"/>
                <a:gridCol w="149040"/>
                <a:gridCol w="6780294"/>
              </a:tblGrid>
              <a:tr h="6689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AUTOR NEZNÁMÍ. </a:t>
                      </a:r>
                      <a:r>
                        <a:rPr lang="cs-CZ" sz="1400" i="1" dirty="0" smtClean="0">
                          <a:effectLst/>
                        </a:rPr>
                        <a:t>Testy z fyziky</a:t>
                      </a:r>
                      <a:r>
                        <a:rPr lang="cs-CZ" sz="1400" dirty="0" smtClean="0">
                          <a:effectLst/>
                        </a:rPr>
                        <a:t> [online]. [cit. 31.1.2012]. Dostupný na WWW: http://testyfyz.wz.cz/fyzvelic/fyzvelic.htm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AUTOR NEZNÁMÍ. </a:t>
                      </a:r>
                      <a:r>
                        <a:rPr lang="cs-CZ" sz="1400" i="1" dirty="0" err="1" smtClean="0">
                          <a:effectLst/>
                        </a:rPr>
                        <a:t>Obi</a:t>
                      </a:r>
                      <a:r>
                        <a:rPr lang="cs-CZ" sz="1400" dirty="0" smtClean="0">
                          <a:effectLst/>
                        </a:rPr>
                        <a:t> [online]. [cit. 31.1.2012]. Dostupný na WWW: http://www.obi.cz/cz/navody/uspora-energie/izolace-strechy/images/02_insulating_the_roof.png </a:t>
                      </a:r>
                      <a:endParaRPr lang="cs-CZ" sz="1400" b="0" i="0" u="none" strike="noStrike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4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Jeden obrázek je použit z galerie Microsoft Office 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Ostatní obrázky jsou vlastní práce autora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016224" cy="73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60" y="1228690"/>
            <a:ext cx="7992888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7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1988</TotalTime>
  <Words>462</Words>
  <Application>Microsoft Office PowerPoint</Application>
  <PresentationFormat>Předvádění na obrazovce (4:3)</PresentationFormat>
  <Paragraphs>130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MĚŘENÍ</vt:lpstr>
      <vt:lpstr>MĚŘENÍ</vt:lpstr>
      <vt:lpstr>NÁSTROJE K MĚŘENÍ</vt:lpstr>
      <vt:lpstr>NÁSTROJE K MĚŘENÍ</vt:lpstr>
      <vt:lpstr>MĚŘENÍ</vt:lpstr>
      <vt:lpstr>ORÝSOVÁNÍ</vt:lpstr>
      <vt:lpstr>NÁSTROJE K ORÝSOVÁNÍ</vt:lpstr>
      <vt:lpstr>ORÝSOVÁNÍ</vt:lpstr>
      <vt:lpstr>OTÁZKY K OPAKOVÁNÍ</vt:lpstr>
      <vt:lpstr>Prezentace aplikace PowerPoint</vt:lpstr>
      <vt:lpstr>Prezentace aplikace PowerPoint</vt:lpstr>
      <vt:lpstr>ZPRÁVNÉ ODPOVĚDI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PLASTY</dc:title>
  <dc:creator>Marie Šrejtrová</dc:creator>
  <cp:lastModifiedBy>ntb</cp:lastModifiedBy>
  <cp:revision>122</cp:revision>
  <dcterms:created xsi:type="dcterms:W3CDTF">2013-05-21T20:38:13Z</dcterms:created>
  <dcterms:modified xsi:type="dcterms:W3CDTF">2013-06-01T18:33:20Z</dcterms:modified>
</cp:coreProperties>
</file>