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9" r:id="rId3"/>
    <p:sldId id="257" r:id="rId4"/>
    <p:sldId id="258" r:id="rId5"/>
    <p:sldId id="265" r:id="rId6"/>
    <p:sldId id="259" r:id="rId7"/>
    <p:sldId id="266" r:id="rId8"/>
    <p:sldId id="260" r:id="rId9"/>
    <p:sldId id="267" r:id="rId10"/>
    <p:sldId id="261" r:id="rId11"/>
    <p:sldId id="268" r:id="rId12"/>
    <p:sldId id="262" r:id="rId13"/>
    <p:sldId id="263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426A8-FA3C-4551-B0BC-F100339807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9C1B-28BE-42FF-AC25-6985251D3D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426A8-FA3C-4551-B0BC-F100339807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9C1B-28BE-42FF-AC25-6985251D3DD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426A8-FA3C-4551-B0BC-F100339807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9C1B-28BE-42FF-AC25-6985251D3D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426A8-FA3C-4551-B0BC-F100339807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9C1B-28BE-42FF-AC25-6985251D3D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426A8-FA3C-4551-B0BC-F100339807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9C1B-28BE-42FF-AC25-6985251D3D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426A8-FA3C-4551-B0BC-F100339807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9C1B-28BE-42FF-AC25-6985251D3D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426A8-FA3C-4551-B0BC-F100339807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9C1B-28BE-42FF-AC25-6985251D3D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426A8-FA3C-4551-B0BC-F100339807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9C1B-28BE-42FF-AC25-6985251D3D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426A8-FA3C-4551-B0BC-F100339807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9C1B-28BE-42FF-AC25-6985251D3D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426A8-FA3C-4551-B0BC-F100339807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9C1B-28BE-42FF-AC25-6985251D3D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426A8-FA3C-4551-B0BC-F100339807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F9C1B-28BE-42FF-AC25-6985251D3D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5DA426A8-FA3C-4551-B0BC-F10033980763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0F1F9C1B-28BE-42FF-AC25-6985251D3DD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284984"/>
            <a:ext cx="6400800" cy="105496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VY_32_INOVACE_15_31_Číslovky</a:t>
            </a:r>
            <a:endParaRPr lang="cs-CZ" sz="36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057025"/>
          </a:xfrm>
        </p:spPr>
        <p:txBody>
          <a:bodyPr/>
          <a:lstStyle/>
          <a:p>
            <a:r>
              <a:rPr lang="cs-CZ" sz="4400" b="1" dirty="0" smtClean="0"/>
              <a:t>Šablona 32</a:t>
            </a:r>
            <a:endParaRPr lang="cs-CZ" sz="4400" b="1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94300"/>
            <a:ext cx="9144000" cy="172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3502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az-Cyrl-AZ" sz="32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Имя </a:t>
            </a:r>
            <a:r>
              <a:rPr lang="az-Cyrl-AZ" sz="32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числительное</a:t>
            </a:r>
            <a:r>
              <a:rPr lang="cs-CZ" sz="32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 - 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853136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sz="2000" dirty="0"/>
              <a:t> Prezentace může sloužit jako </a:t>
            </a:r>
            <a:r>
              <a:rPr lang="cs-CZ" sz="2000" dirty="0" smtClean="0"/>
              <a:t>výkladové, opakovací, procvičovací </a:t>
            </a:r>
            <a:r>
              <a:rPr lang="cs-CZ" sz="2000" dirty="0"/>
              <a:t>učivo</a:t>
            </a:r>
          </a:p>
          <a:p>
            <a:r>
              <a:rPr lang="cs-CZ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sz="2000" dirty="0"/>
              <a:t>Mgr. Lenka </a:t>
            </a:r>
            <a:r>
              <a:rPr lang="cs-CZ" sz="2000" dirty="0" err="1"/>
              <a:t>Kajabová</a:t>
            </a:r>
            <a:endParaRPr lang="cs-CZ" sz="2000" dirty="0"/>
          </a:p>
          <a:p>
            <a:r>
              <a:rPr lang="cs-CZ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sz="2000" dirty="0"/>
              <a:t>Ruština</a:t>
            </a:r>
          </a:p>
          <a:p>
            <a:r>
              <a:rPr lang="cs-CZ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sz="2000" dirty="0" smtClean="0"/>
              <a:t>správné skloňování číslovek, procvičení pravopisu</a:t>
            </a:r>
          </a:p>
          <a:p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</a:t>
            </a:r>
            <a:r>
              <a:rPr lang="cs-CZ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vzdělávací potřeby</a:t>
            </a:r>
            <a:r>
              <a:rPr lang="cs-CZ" sz="2000" b="1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2000" smtClean="0"/>
              <a:t>dataprojektor</a:t>
            </a:r>
            <a:r>
              <a:rPr lang="cs-CZ" sz="2000" smtClean="0"/>
              <a:t>, </a:t>
            </a:r>
            <a:r>
              <a:rPr lang="cs-CZ" sz="2000" dirty="0"/>
              <a:t>interaktivní tabule</a:t>
            </a:r>
          </a:p>
          <a:p>
            <a:r>
              <a:rPr lang="cs-CZ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</a:t>
            </a:r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2000" dirty="0"/>
              <a:t>č</a:t>
            </a:r>
            <a:r>
              <a:rPr lang="cs-CZ" sz="2000" dirty="0" smtClean="0"/>
              <a:t>íslovky, </a:t>
            </a:r>
            <a:r>
              <a:rPr lang="az-Cyrl-AZ" sz="2000" dirty="0"/>
              <a:t>имя </a:t>
            </a:r>
            <a:r>
              <a:rPr lang="az-Cyrl-AZ" sz="2000" dirty="0" smtClean="0"/>
              <a:t>числительное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dirty="0"/>
          </a:p>
          <a:p>
            <a:r>
              <a:rPr lang="cs-CZ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učebního materiálu: </a:t>
            </a:r>
            <a:r>
              <a:rPr lang="cs-CZ" sz="2000" dirty="0"/>
              <a:t>prezentace</a:t>
            </a:r>
          </a:p>
          <a:p>
            <a:r>
              <a:rPr lang="cs-CZ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sz="2000" dirty="0"/>
              <a:t>žák</a:t>
            </a:r>
          </a:p>
          <a:p>
            <a:r>
              <a:rPr lang="cs-CZ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sz="2000" dirty="0"/>
              <a:t>základní vzdělávání – druhý stupeň</a:t>
            </a:r>
          </a:p>
          <a:p>
            <a:r>
              <a:rPr lang="cs-CZ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sz="2000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716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56992"/>
            <a:ext cx="8140824" cy="1143000"/>
          </a:xfrm>
        </p:spPr>
        <p:txBody>
          <a:bodyPr/>
          <a:lstStyle/>
          <a:p>
            <a:pPr algn="ctr"/>
            <a:r>
              <a:rPr lang="az-Cyrl-AZ" sz="72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Имя числительное</a:t>
            </a:r>
            <a:endParaRPr lang="cs-CZ" sz="7200" b="1" dirty="0">
              <a:solidFill>
                <a:schemeClr val="bg2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9" name="Picture 5" descr="C:\Users\Admin\AppData\Local\Microsoft\Windows\Temporary Internet Files\Content.IE5\UWDINS0I\MC9004345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207" y="445474"/>
            <a:ext cx="1387475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0736J39Y\MC9004345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48662"/>
            <a:ext cx="1584325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BH2YY3PZ\MC9004345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015" y="513755"/>
            <a:ext cx="1416050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QIBMB860\MC9004345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122" y="332656"/>
            <a:ext cx="158115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DNN2WEBW\MC9004345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172" y="4720087"/>
            <a:ext cx="147320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813Z5JN1\MC90043453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630" y="4721368"/>
            <a:ext cx="7588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WSHQMAWC\MC90043454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720087"/>
            <a:ext cx="1568450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IHF11LFI\MC90043454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879" y="477495"/>
            <a:ext cx="165417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613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0" y="1600200"/>
            <a:ext cx="4343400" cy="52578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 </a:t>
            </a:r>
            <a:r>
              <a:rPr lang="ru-RU" sz="2400" b="1" dirty="0" smtClean="0"/>
              <a:t>1 </a:t>
            </a:r>
            <a:r>
              <a:rPr lang="ru-RU" sz="2400" b="1" dirty="0"/>
              <a:t>один</a:t>
            </a:r>
          </a:p>
          <a:p>
            <a:r>
              <a:rPr lang="cs-CZ" sz="2400" b="1" dirty="0" smtClean="0"/>
              <a:t> </a:t>
            </a:r>
            <a:r>
              <a:rPr lang="ru-RU" sz="2400" b="1" dirty="0" smtClean="0"/>
              <a:t>2 </a:t>
            </a:r>
            <a:r>
              <a:rPr lang="ru-RU" sz="2400" b="1" dirty="0"/>
              <a:t>два</a:t>
            </a:r>
          </a:p>
          <a:p>
            <a:r>
              <a:rPr lang="cs-CZ" sz="2400" b="1" dirty="0" smtClean="0"/>
              <a:t> </a:t>
            </a:r>
            <a:r>
              <a:rPr lang="ru-RU" sz="2400" b="1" dirty="0" smtClean="0"/>
              <a:t>3 </a:t>
            </a:r>
            <a:r>
              <a:rPr lang="ru-RU" sz="2400" b="1" dirty="0"/>
              <a:t>три</a:t>
            </a:r>
          </a:p>
          <a:p>
            <a:r>
              <a:rPr lang="cs-CZ" sz="2400" b="1" dirty="0" smtClean="0"/>
              <a:t> </a:t>
            </a:r>
            <a:r>
              <a:rPr lang="ru-RU" sz="2400" b="1" dirty="0" smtClean="0"/>
              <a:t>4 </a:t>
            </a:r>
            <a:r>
              <a:rPr lang="ru-RU" sz="2400" b="1" dirty="0"/>
              <a:t>четыре</a:t>
            </a:r>
          </a:p>
          <a:p>
            <a:r>
              <a:rPr lang="cs-CZ" sz="2400" b="1" dirty="0" smtClean="0"/>
              <a:t> </a:t>
            </a:r>
            <a:r>
              <a:rPr lang="ru-RU" sz="2400" b="1" dirty="0" smtClean="0"/>
              <a:t>5 </a:t>
            </a:r>
            <a:r>
              <a:rPr lang="ru-RU" sz="2400" b="1" dirty="0"/>
              <a:t>пять</a:t>
            </a:r>
          </a:p>
          <a:p>
            <a:r>
              <a:rPr lang="cs-CZ" sz="2400" b="1" dirty="0" smtClean="0"/>
              <a:t> </a:t>
            </a:r>
            <a:r>
              <a:rPr lang="ru-RU" sz="2400" b="1" dirty="0" smtClean="0"/>
              <a:t>6 </a:t>
            </a:r>
            <a:r>
              <a:rPr lang="ru-RU" sz="2400" b="1" dirty="0"/>
              <a:t>шесть</a:t>
            </a:r>
          </a:p>
          <a:p>
            <a:r>
              <a:rPr lang="cs-CZ" sz="2400" b="1" dirty="0" smtClean="0"/>
              <a:t> </a:t>
            </a:r>
            <a:r>
              <a:rPr lang="ru-RU" sz="2400" b="1" dirty="0" smtClean="0"/>
              <a:t>7 </a:t>
            </a:r>
            <a:r>
              <a:rPr lang="ru-RU" sz="2400" b="1" dirty="0"/>
              <a:t>семь</a:t>
            </a:r>
          </a:p>
          <a:p>
            <a:r>
              <a:rPr lang="cs-CZ" sz="2400" b="1" dirty="0" smtClean="0"/>
              <a:t> </a:t>
            </a:r>
            <a:r>
              <a:rPr lang="ru-RU" sz="2400" b="1" dirty="0" smtClean="0"/>
              <a:t>8 </a:t>
            </a:r>
            <a:r>
              <a:rPr lang="ru-RU" sz="2400" b="1" dirty="0"/>
              <a:t>вóсемь</a:t>
            </a:r>
          </a:p>
          <a:p>
            <a:r>
              <a:rPr lang="cs-CZ" sz="2400" b="1" dirty="0" smtClean="0"/>
              <a:t> </a:t>
            </a:r>
            <a:r>
              <a:rPr lang="ru-RU" sz="2400" b="1" dirty="0" smtClean="0"/>
              <a:t>9 дéвять</a:t>
            </a:r>
            <a:endParaRPr lang="cs-CZ" sz="2400" b="1" dirty="0" smtClean="0"/>
          </a:p>
          <a:p>
            <a:r>
              <a:rPr lang="cs-CZ" sz="2400" b="1" dirty="0" smtClean="0"/>
              <a:t>10</a:t>
            </a:r>
            <a:r>
              <a:rPr lang="az-Cyrl-AZ" sz="2400" b="1" dirty="0" smtClean="0"/>
              <a:t> </a:t>
            </a:r>
            <a:r>
              <a:rPr lang="az-Cyrl-AZ" sz="2400" b="1" dirty="0"/>
              <a:t>десять</a:t>
            </a:r>
            <a:endParaRPr lang="cs-CZ" sz="24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4343400" cy="5257800"/>
          </a:xfrm>
        </p:spPr>
        <p:txBody>
          <a:bodyPr>
            <a:normAutofit/>
          </a:bodyPr>
          <a:lstStyle/>
          <a:p>
            <a:r>
              <a:rPr lang="ru-RU" sz="2400" b="1" dirty="0"/>
              <a:t>11 одиннадцать</a:t>
            </a:r>
          </a:p>
          <a:p>
            <a:r>
              <a:rPr lang="ru-RU" sz="2400" b="1" dirty="0"/>
              <a:t>12 двенáдцать</a:t>
            </a:r>
          </a:p>
          <a:p>
            <a:r>
              <a:rPr lang="ru-RU" sz="2400" b="1" dirty="0"/>
              <a:t>13 тринáдцать</a:t>
            </a:r>
          </a:p>
          <a:p>
            <a:r>
              <a:rPr lang="ru-RU" sz="2400" b="1" dirty="0"/>
              <a:t>14 четырнадцать</a:t>
            </a:r>
          </a:p>
          <a:p>
            <a:r>
              <a:rPr lang="ru-RU" sz="2400" b="1" dirty="0"/>
              <a:t>15 пятнáдцать</a:t>
            </a:r>
          </a:p>
          <a:p>
            <a:r>
              <a:rPr lang="ru-RU" sz="2400" b="1" dirty="0"/>
              <a:t>16 шестнáдцать</a:t>
            </a:r>
          </a:p>
          <a:p>
            <a:r>
              <a:rPr lang="ru-RU" sz="2400" b="1" dirty="0"/>
              <a:t>17 семнáдцать</a:t>
            </a:r>
          </a:p>
          <a:p>
            <a:r>
              <a:rPr lang="ru-RU" sz="2400" b="1" dirty="0"/>
              <a:t>18 восемнáдцать</a:t>
            </a:r>
          </a:p>
          <a:p>
            <a:r>
              <a:rPr lang="ru-RU" sz="2400" b="1" dirty="0"/>
              <a:t>19 девятнáдцать</a:t>
            </a:r>
          </a:p>
          <a:p>
            <a:r>
              <a:rPr lang="ru-RU" sz="2400" b="1" dirty="0"/>
              <a:t>20 двáдцать</a:t>
            </a:r>
          </a:p>
          <a:p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50106"/>
          </a:xfrm>
        </p:spPr>
        <p:txBody>
          <a:bodyPr/>
          <a:lstStyle/>
          <a:p>
            <a:pPr algn="ctr"/>
            <a:r>
              <a:rPr lang="az-Cyrl-AZ" sz="40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Правопис</a:t>
            </a:r>
            <a:r>
              <a:rPr lang="cs-CZ" sz="40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á</a:t>
            </a:r>
            <a:r>
              <a:rPr lang="az-Cyrl-AZ" sz="40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ние числительных</a:t>
            </a:r>
            <a:endParaRPr lang="cs-CZ" sz="40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72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Admin\AppData\Local\Microsoft\Windows\Temporary Internet Files\Content.IE5\0736J39Y\MP9003876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636912"/>
            <a:ext cx="5601858" cy="39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Admin\AppData\Local\Microsoft\Windows\Temporary Internet Files\Content.IE5\UWDINS0I\MP90038768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359520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0236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0" y="0"/>
            <a:ext cx="434340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u-RU" sz="2400" b="1" dirty="0"/>
              <a:t> 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 </a:t>
            </a:r>
            <a:r>
              <a:rPr lang="ru-RU" sz="2400" b="1" dirty="0" smtClean="0"/>
              <a:t>30 </a:t>
            </a:r>
            <a:r>
              <a:rPr lang="ru-RU" sz="2400" b="1" dirty="0"/>
              <a:t>тридцать</a:t>
            </a:r>
          </a:p>
          <a:p>
            <a:r>
              <a:rPr lang="ru-RU" sz="2400" b="1" dirty="0"/>
              <a:t> 40 сóрок</a:t>
            </a:r>
          </a:p>
          <a:p>
            <a:r>
              <a:rPr lang="ru-RU" sz="2400" b="1" dirty="0"/>
              <a:t> 50 пятьдесят</a:t>
            </a:r>
          </a:p>
          <a:p>
            <a:r>
              <a:rPr lang="ru-RU" sz="2400" b="1" dirty="0"/>
              <a:t> 60 шестьдесят</a:t>
            </a:r>
          </a:p>
          <a:p>
            <a:r>
              <a:rPr lang="ru-RU" sz="2400" b="1" dirty="0"/>
              <a:t> 70 сéмьдесят</a:t>
            </a:r>
          </a:p>
          <a:p>
            <a:r>
              <a:rPr lang="ru-RU" sz="2400" b="1" dirty="0"/>
              <a:t> 80 вóсемьдесят</a:t>
            </a:r>
          </a:p>
          <a:p>
            <a:r>
              <a:rPr lang="ru-RU" sz="2400" b="1" dirty="0"/>
              <a:t> 90 девянóсто</a:t>
            </a:r>
          </a:p>
          <a:p>
            <a:r>
              <a:rPr lang="ru-RU" sz="2400" b="1" dirty="0"/>
              <a:t>100 сто</a:t>
            </a:r>
          </a:p>
          <a:p>
            <a:r>
              <a:rPr lang="ru-RU" sz="2400" b="1" dirty="0"/>
              <a:t>200 двéсти</a:t>
            </a:r>
          </a:p>
          <a:p>
            <a:r>
              <a:rPr lang="ru-RU" sz="2400" b="1" dirty="0"/>
              <a:t>300 триста</a:t>
            </a:r>
            <a:endParaRPr lang="cs-CZ" sz="24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800600" y="0"/>
            <a:ext cx="4343400" cy="6858000"/>
          </a:xfrm>
        </p:spPr>
        <p:txBody>
          <a:bodyPr>
            <a:normAutofit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ru-RU" sz="2400" b="1" dirty="0" smtClean="0"/>
              <a:t> </a:t>
            </a:r>
            <a:r>
              <a:rPr lang="ru-RU" sz="2400" b="1" dirty="0"/>
              <a:t>400 четыреста</a:t>
            </a:r>
          </a:p>
          <a:p>
            <a:r>
              <a:rPr lang="ru-RU" sz="2400" b="1" dirty="0"/>
              <a:t> 500 пятьсóт</a:t>
            </a:r>
          </a:p>
          <a:p>
            <a:r>
              <a:rPr lang="ru-RU" sz="2400" b="1" dirty="0"/>
              <a:t> 600 шестьсóт</a:t>
            </a:r>
          </a:p>
          <a:p>
            <a:r>
              <a:rPr lang="ru-RU" sz="2400" b="1" dirty="0"/>
              <a:t> 700 семьсóт</a:t>
            </a:r>
          </a:p>
          <a:p>
            <a:r>
              <a:rPr lang="ru-RU" sz="2400" b="1" dirty="0"/>
              <a:t> 800 восемьсóт</a:t>
            </a:r>
          </a:p>
          <a:p>
            <a:r>
              <a:rPr lang="ru-RU" sz="2400" b="1" dirty="0"/>
              <a:t> 900 девятьсóт</a:t>
            </a:r>
          </a:p>
          <a:p>
            <a:r>
              <a:rPr lang="ru-RU" sz="2400" b="1" dirty="0"/>
              <a:t>1000 тысяча</a:t>
            </a:r>
          </a:p>
          <a:p>
            <a:endParaRPr lang="ru-RU" sz="2400" b="1" dirty="0"/>
          </a:p>
          <a:p>
            <a:r>
              <a:rPr lang="ru-RU" sz="2400" b="1" dirty="0"/>
              <a:t>миллиóн</a:t>
            </a:r>
          </a:p>
          <a:p>
            <a:r>
              <a:rPr lang="ru-RU" sz="2400" b="1" dirty="0"/>
              <a:t>миллиáрд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22062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dmin\AppData\Local\Microsoft\Windows\Temporary Internet Files\Content.IE5\QIBMB860\MP9003876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9407"/>
            <a:ext cx="4945787" cy="35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UWDINS0I\MP90038769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08920"/>
            <a:ext cx="5500924" cy="39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9724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4178424" cy="5257800"/>
          </a:xfrm>
        </p:spPr>
        <p:txBody>
          <a:bodyPr>
            <a:noAutofit/>
          </a:bodyPr>
          <a:lstStyle/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1. два (завóда, слóва)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2. двух (завóдов, слов)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3. двум (завóдам, словáм)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4. два (завóда, слóва)</a:t>
            </a:r>
          </a:p>
          <a:p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ŽIV. </a:t>
            </a:r>
            <a:r>
              <a:rPr lang="ru-RU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двух (писáтелей, лиц)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6. о двух (завóдах, словáх)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7. двумя (завóдами, словáми)</a:t>
            </a:r>
            <a:endParaRPr lang="cs-CZ" sz="2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5257800"/>
          </a:xfrm>
        </p:spPr>
        <p:txBody>
          <a:bodyPr>
            <a:normAutofit/>
          </a:bodyPr>
          <a:lstStyle/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две (книги)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двух (книг)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двум (книгам</a:t>
            </a:r>
            <a:r>
              <a:rPr lang="ru-RU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)</a:t>
            </a:r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                          </a:t>
            </a:r>
          </a:p>
          <a:p>
            <a:r>
              <a:rPr lang="ru-RU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две </a:t>
            </a:r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(книги)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двух (дéвушек)</a:t>
            </a:r>
          </a:p>
          <a:p>
            <a:r>
              <a:rPr lang="ru-RU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о </a:t>
            </a:r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двух (книгах)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двумя (книгами)</a:t>
            </a:r>
          </a:p>
          <a:p>
            <a:endParaRPr lang="cs-CZ" sz="2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12968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                                  </a:t>
            </a:r>
            <a:r>
              <a:rPr lang="az-Cyrl-AZ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Два</a:t>
            </a:r>
            <a:r>
              <a:rPr lang="az-Cyrl-AZ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, </a:t>
            </a:r>
            <a:r>
              <a:rPr lang="az-Cyrl-AZ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две</a:t>
            </a:r>
            <a:r>
              <a:rPr lang="cs-CZ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MUŽSKÝ A STŘEDNÍ ROD              ŽENSKÝ Rod</a:t>
            </a:r>
            <a:endParaRPr lang="cs-CZ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546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340768"/>
            <a:ext cx="5760000" cy="43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5907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4034408" cy="5257800"/>
          </a:xfrm>
        </p:spPr>
        <p:txBody>
          <a:bodyPr>
            <a:normAutofit/>
          </a:bodyPr>
          <a:lstStyle/>
          <a:p>
            <a:endParaRPr lang="cs-CZ" sz="2400" b="1" dirty="0" smtClean="0"/>
          </a:p>
          <a:p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ба (зав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да, сл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ва)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об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их (зав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дов, слов)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об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им (зав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дам, слов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á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м)</a:t>
            </a:r>
          </a:p>
          <a:p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ба (зав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да, сл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ва)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об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их (пис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á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телей, лиц)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об об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их (зав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дах, слов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á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х)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об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ими (зав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дами, слов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á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ми)</a:t>
            </a:r>
          </a:p>
          <a:p>
            <a:endParaRPr lang="cs-CZ" sz="24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5257800"/>
          </a:xfrm>
        </p:spPr>
        <p:txBody>
          <a:bodyPr>
            <a:normAutofit/>
          </a:bodyPr>
          <a:lstStyle/>
          <a:p>
            <a:endParaRPr lang="cs-CZ" sz="2400" b="1" dirty="0" smtClean="0"/>
          </a:p>
          <a:p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бе (книги)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об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é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их (книг)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об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é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им (книгам)</a:t>
            </a:r>
          </a:p>
          <a:p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бе (книги)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об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é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их (д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é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вушек)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об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é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их (книгах)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об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é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ими (книгами)</a:t>
            </a:r>
            <a:endParaRPr lang="cs-CZ" sz="2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pPr algn="ctr"/>
            <a:r>
              <a:rPr lang="cs-CZ" sz="40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40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ба, </a:t>
            </a:r>
            <a:r>
              <a:rPr lang="cs-CZ" sz="40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40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бе</a:t>
            </a:r>
            <a:r>
              <a:rPr lang="cs-CZ" sz="40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/>
            </a:r>
            <a:br>
              <a:rPr lang="cs-CZ" sz="40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</a:br>
            <a:r>
              <a:rPr lang="cs-CZ" sz="40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Mužský a střední rod    ženský rod</a:t>
            </a:r>
            <a:endParaRPr lang="cs-CZ" sz="40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958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4953"/>
            <a:ext cx="3368297" cy="53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556792"/>
            <a:ext cx="4003200" cy="50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1891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0" y="1600200"/>
            <a:ext cx="2339752" cy="5257800"/>
          </a:xfrm>
        </p:spPr>
        <p:txBody>
          <a:bodyPr>
            <a:normAutofit/>
          </a:bodyPr>
          <a:lstStyle/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1. три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2. трёх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3. трём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4. три</a:t>
            </a:r>
          </a:p>
          <a:p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Živ. </a:t>
            </a:r>
            <a:r>
              <a:rPr lang="ru-RU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трёх</a:t>
            </a:r>
            <a:endParaRPr lang="ru-RU" sz="2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6. о трёх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7. тремя</a:t>
            </a:r>
            <a:endParaRPr lang="cs-CZ" sz="2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4343400" cy="5257800"/>
          </a:xfrm>
        </p:spPr>
        <p:txBody>
          <a:bodyPr>
            <a:normAutofit/>
          </a:bodyPr>
          <a:lstStyle/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(зав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да, книги, сл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ва)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(зав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дов, книг, слов)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(зав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дам, книгам, слов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á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м)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(зав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да, книги, сл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ва)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(пис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á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телей, д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é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вушек, лиц)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(зав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дах, книгах, слов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á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х)</a:t>
            </a:r>
          </a:p>
          <a:p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(зав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ó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дами, книгами, слов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á</a:t>
            </a:r>
            <a:r>
              <a:rPr lang="az-Cyrl-AZ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ми)</a:t>
            </a:r>
          </a:p>
          <a:p>
            <a:endParaRPr lang="cs-CZ" sz="2400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az-Cyrl-AZ" sz="40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Три, четыре</a:t>
            </a:r>
            <a:endParaRPr lang="cs-CZ" sz="40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2411760" y="1614055"/>
            <a:ext cx="2339752" cy="5257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четыре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четырёх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четырём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четыре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четырёх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четырёх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четырьмя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4771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67544" y="1484784"/>
            <a:ext cx="2448272" cy="5373216"/>
          </a:xfrm>
        </p:spPr>
        <p:txBody>
          <a:bodyPr>
            <a:normAutofit/>
          </a:bodyPr>
          <a:lstStyle/>
          <a:p>
            <a:endParaRPr lang="cs-CZ" sz="2400" b="1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ru-RU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1</a:t>
            </a:r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. пять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2. пяти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3. пяти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4. пять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6. о пяти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7. пятью</a:t>
            </a:r>
          </a:p>
          <a:p>
            <a:endParaRPr lang="ru-RU" sz="2400" b="1" dirty="0"/>
          </a:p>
          <a:p>
            <a:endParaRPr lang="cs-CZ" sz="24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2987824" y="1484783"/>
            <a:ext cx="2725688" cy="53416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ru-RU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400" b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</a:t>
            </a:r>
            <a:r>
              <a:rPr lang="ru-RU" sz="2400" b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пятнáдцать</a:t>
            </a:r>
            <a:endParaRPr lang="ru-RU" sz="2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  пятнáдцати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  пятнáдцати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  пятнáдцать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о пятнáдцати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  пятнáдцатью</a:t>
            </a:r>
          </a:p>
          <a:p>
            <a:endParaRPr lang="cs-CZ" sz="2400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az-Cyrl-AZ" sz="40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Пять, пятн</a:t>
            </a:r>
            <a:r>
              <a:rPr lang="cs-CZ" sz="40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á</a:t>
            </a:r>
            <a:r>
              <a:rPr lang="az-Cyrl-AZ" sz="40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дцать, пятьдесят</a:t>
            </a:r>
            <a:endParaRPr lang="cs-CZ" sz="40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5410200" y="1521022"/>
            <a:ext cx="3733800" cy="53416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b="1" dirty="0" smtClean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   </a:t>
            </a:r>
            <a:r>
              <a:rPr lang="ru-RU" sz="2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пятьдесят</a:t>
            </a:r>
            <a:endParaRPr lang="ru-RU" sz="2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  пятидесяти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  пятидесяти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  пятьдесят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о пятидесяти</a:t>
            </a:r>
          </a:p>
          <a:p>
            <a:r>
              <a:rPr lang="ru-RU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  пятьюдесятью</a:t>
            </a:r>
            <a:endParaRPr lang="cs-CZ" sz="2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30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 smtClean="0"/>
              <a:t>Zdroje: 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2204864"/>
            <a:ext cx="7924800" cy="3510136"/>
          </a:xfrm>
        </p:spPr>
        <p:txBody>
          <a:bodyPr>
            <a:normAutofit/>
          </a:bodyPr>
          <a:lstStyle/>
          <a:p>
            <a:pPr algn="ctr"/>
            <a:r>
              <a:rPr lang="ru-RU" sz="2800" dirty="0"/>
              <a:t>ПЕХЛИВАНОВА, К.И.; .ЛЕБЕДЕВА, М.Н. </a:t>
            </a:r>
            <a:r>
              <a:rPr lang="ru-RU" sz="2800" i="1" dirty="0"/>
              <a:t>Грамматика русского языка в иллюстрациях</a:t>
            </a:r>
            <a:r>
              <a:rPr lang="ru-RU" sz="2800" dirty="0"/>
              <a:t>. Москва : Русский язык, 1988. 352 s</a:t>
            </a:r>
            <a:r>
              <a:rPr lang="ru-RU" sz="2800" dirty="0" smtClean="0"/>
              <a:t>.</a:t>
            </a:r>
            <a:endParaRPr lang="cs-CZ" sz="2800" dirty="0" smtClean="0"/>
          </a:p>
          <a:p>
            <a:pPr algn="ctr"/>
            <a:r>
              <a:rPr lang="cs-CZ" sz="2800" dirty="0" smtClean="0"/>
              <a:t>Klipart Microsoft </a:t>
            </a:r>
            <a:r>
              <a:rPr lang="cs-CZ" sz="2800" dirty="0" err="1" smtClean="0"/>
              <a:t>Power</a:t>
            </a:r>
            <a:r>
              <a:rPr lang="cs-CZ" sz="2800" dirty="0" smtClean="0"/>
              <a:t> Point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29209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159</TotalTime>
  <Words>575</Words>
  <Application>Microsoft Office PowerPoint</Application>
  <PresentationFormat>Předvádění na obrazovce (4:3)</PresentationFormat>
  <Paragraphs>138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Horizont</vt:lpstr>
      <vt:lpstr>Šablona 32</vt:lpstr>
      <vt:lpstr>Имя числительное - Číslovky</vt:lpstr>
      <vt:lpstr>Имя числительное</vt:lpstr>
      <vt:lpstr>Правописáние числительных</vt:lpstr>
      <vt:lpstr>Prezentace aplikace PowerPoint</vt:lpstr>
      <vt:lpstr>Prezentace aplikace PowerPoint</vt:lpstr>
      <vt:lpstr>Prezentace aplikace PowerPoint</vt:lpstr>
      <vt:lpstr>                                     Два, две MUŽSKÝ A STŘEDNÍ ROD              ŽENSKÝ Rod</vt:lpstr>
      <vt:lpstr>Prezentace aplikace PowerPoint</vt:lpstr>
      <vt:lpstr>Óба, óбе Mužský a střední rod    ženský rod</vt:lpstr>
      <vt:lpstr>Prezentace aplikace PowerPoint</vt:lpstr>
      <vt:lpstr>Три, четыре</vt:lpstr>
      <vt:lpstr>Пять, пятнáдцать, пятьдесят</vt:lpstr>
      <vt:lpstr>Zdroje: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44</cp:revision>
  <dcterms:created xsi:type="dcterms:W3CDTF">2011-09-27T18:18:21Z</dcterms:created>
  <dcterms:modified xsi:type="dcterms:W3CDTF">2011-10-20T18:20:41Z</dcterms:modified>
</cp:coreProperties>
</file>