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68" r:id="rId3"/>
    <p:sldId id="269" r:id="rId4"/>
    <p:sldId id="256" r:id="rId5"/>
    <p:sldId id="257" r:id="rId6"/>
    <p:sldId id="258" r:id="rId7"/>
    <p:sldId id="259" r:id="rId8"/>
    <p:sldId id="260" r:id="rId9"/>
    <p:sldId id="27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CCFFFF"/>
    <a:srgbClr val="CCECFF"/>
    <a:srgbClr val="CCFF99"/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1C391-2D89-447D-859E-83EA57C522EB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CAB844-C21E-4A77-B9F0-3880DC159C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803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858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716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1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0867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0648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717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2380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9068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1141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9026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667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517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dge-online.cz/aitom/upload/maturita/temata/26_housing_culture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aitom/upload/maturita/karty/06_housing.pdf" TargetMode="External"/><Relationship Id="rId2" Type="http://schemas.openxmlformats.org/officeDocument/2006/relationships/hyperlink" Target="http://www.helpforenglish.cz/article/2005120901-questions-for-oral-exams-housin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983443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Jitka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Jiřišťová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VY_32_INOVACE_03C_03_Housing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SLOVNÍ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27.4. </a:t>
                      </a:r>
                      <a:r>
                        <a:rPr kumimoji="0" lang="cs-CZ" sz="18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057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A2,B1. 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jednu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vyučovací hodinu.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této prezentace je připravit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žáky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na všeobecné téma k ústní maturitní zkoušce z AJ: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“</a:t>
            </a:r>
            <a:r>
              <a:rPr lang="cs-CZ" sz="1600" b="1" dirty="0" err="1" smtClean="0">
                <a:solidFill>
                  <a:prstClr val="black"/>
                </a:solidFill>
                <a:latin typeface="Calibri" pitchFamily="34" charset="0"/>
              </a:rPr>
              <a:t>Housing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“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Žáci budou schopni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komunikovat na dané téma (odpovídat na otázky, vést rozhovor, popisovat obrázky) za použití vhodné slovní zásoby a větných vazeb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Žáci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pracují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podle pokynů v prezentaci. Digitálním perem zapisují odpovědi na interaktivní tabuli a poté si je kontrolují se správným řešením. Neznámou slovní zásobu si zapisují do sešitů.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6: Žáci pracují s online prostředím. Po přečtení článku jsou schopni rozumět specifickým 	  názvům z britské a americké angličtiny.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14: Žáci pracují s online prostředím. Po kliknutí na odkazy žáci pracují s otázkami a 	    fotografiemi. Zde je kladen důraz na komunikativní funkci jazyka.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k interaktivní výuce.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617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9600" b="1" dirty="0" smtClean="0"/>
              <a:t>HOUSING</a:t>
            </a:r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67544" y="3284984"/>
            <a:ext cx="8229600" cy="208823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No Place </a:t>
            </a: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Like</a:t>
            </a: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Home</a:t>
            </a:r>
            <a:endParaRPr lang="cs-CZ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Home</a:t>
            </a: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Sweet</a:t>
            </a: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Home</a:t>
            </a:r>
            <a:endParaRPr lang="cs-CZ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 </a:t>
            </a: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Man´s</a:t>
            </a: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 </a:t>
            </a: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His </a:t>
            </a:r>
            <a:r>
              <a:rPr lang="cs-CZ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Castle</a:t>
            </a: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36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7386" y="44624"/>
            <a:ext cx="8496944" cy="792088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4000" b="1" dirty="0" err="1" smtClean="0"/>
              <a:t>Difference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between</a:t>
            </a:r>
            <a:r>
              <a:rPr lang="cs-CZ" sz="4000" b="1" dirty="0" smtClean="0"/>
              <a:t>: HOUSE  x  HOME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7560840" cy="583264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HOUSE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= a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building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for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people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to live in</a:t>
            </a:r>
          </a:p>
          <a:p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HOME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 =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place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where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live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especially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			 	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family</a:t>
            </a:r>
            <a:endParaRPr lang="cs-CZ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Use these </a:t>
            </a:r>
            <a:r>
              <a:rPr lang="cs-CZ" b="1" u="sng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words</a:t>
            </a:r>
            <a:r>
              <a:rPr lang="cs-CZ" b="1" u="sng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in </a:t>
            </a:r>
            <a:r>
              <a:rPr lang="cs-CZ" b="1" u="sng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b="1" u="sng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sentences</a:t>
            </a: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evenings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I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usually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stay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at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………and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watch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TV.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After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studies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I´m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going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to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leave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……… and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get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my     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own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flat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Is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your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……… a long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way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from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here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This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place a bit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small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for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us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have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to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move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It´s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too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late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Let´s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go 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We´re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renovating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our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………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at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moment.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Don´t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call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me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 I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won´t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be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………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untill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3000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midnight</a:t>
            </a:r>
            <a:r>
              <a:rPr lang="cs-CZ" sz="3000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  <a:endParaRPr lang="cs-CZ" sz="3000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40352" y="2996952"/>
            <a:ext cx="115212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2563" indent="-182563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home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269875" indent="-269875">
              <a:lnSpc>
                <a:spcPct val="150000"/>
              </a:lnSpc>
              <a:buFont typeface="+mj-lt"/>
              <a:buAutoNum type="arabicPeriod"/>
            </a:pPr>
            <a:r>
              <a:rPr lang="cs-CZ" sz="2000" dirty="0" err="1" smtClean="0">
                <a:solidFill>
                  <a:srgbClr val="C00000"/>
                </a:solidFill>
              </a:rPr>
              <a:t>home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269875" indent="-269875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srgbClr val="C00000"/>
                </a:solidFill>
              </a:rPr>
              <a:t>house</a:t>
            </a:r>
          </a:p>
          <a:p>
            <a:pPr marL="269875" indent="-269875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srgbClr val="C00000"/>
                </a:solidFill>
              </a:rPr>
              <a:t>house</a:t>
            </a:r>
          </a:p>
          <a:p>
            <a:pPr marL="269875" indent="-269875">
              <a:lnSpc>
                <a:spcPct val="150000"/>
              </a:lnSpc>
              <a:buFont typeface="+mj-lt"/>
              <a:buAutoNum type="arabicPeriod"/>
            </a:pPr>
            <a:r>
              <a:rPr lang="cs-CZ" sz="2000" dirty="0" err="1" smtClean="0">
                <a:solidFill>
                  <a:srgbClr val="C00000"/>
                </a:solidFill>
              </a:rPr>
              <a:t>home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269875" indent="-269875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srgbClr val="C00000"/>
                </a:solidFill>
              </a:rPr>
              <a:t>house</a:t>
            </a:r>
          </a:p>
          <a:p>
            <a:pPr marL="269875" indent="-269875">
              <a:lnSpc>
                <a:spcPct val="150000"/>
              </a:lnSpc>
              <a:buFont typeface="+mj-lt"/>
              <a:buAutoNum type="arabicPeriod"/>
            </a:pPr>
            <a:r>
              <a:rPr lang="cs-CZ" sz="2000" dirty="0" err="1" smtClean="0">
                <a:solidFill>
                  <a:srgbClr val="C00000"/>
                </a:solidFill>
              </a:rPr>
              <a:t>home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402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936104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KINDS OF HOUSES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07504" y="1124744"/>
            <a:ext cx="4040188" cy="639762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AMERICAN WORDS</a:t>
            </a:r>
            <a:endParaRPr lang="cs-CZ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6228184" y="1124744"/>
            <a:ext cx="2601615" cy="639762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BRITISH WORDS</a:t>
            </a:r>
            <a:endParaRPr lang="cs-CZ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92859" y="1916832"/>
            <a:ext cx="28054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block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of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flats</a:t>
            </a:r>
            <a:endParaRPr lang="cs-CZ" sz="24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apartment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building</a:t>
            </a:r>
            <a:endParaRPr lang="cs-CZ" sz="24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terraced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</a:t>
            </a:r>
          </a:p>
          <a:p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town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</a:t>
            </a:r>
          </a:p>
          <a:p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bungalow</a:t>
            </a:r>
            <a:endParaRPr lang="cs-CZ" sz="24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duplex</a:t>
            </a:r>
          </a:p>
          <a:p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semidetached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</a:t>
            </a:r>
          </a:p>
          <a:p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detached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</a:t>
            </a:r>
          </a:p>
          <a:p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apartment</a:t>
            </a:r>
          </a:p>
          <a:p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flat</a:t>
            </a:r>
            <a:endParaRPr lang="cs-CZ" sz="24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ranch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</a:t>
            </a:r>
          </a:p>
          <a:p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trailer</a:t>
            </a: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292080" y="2132856"/>
            <a:ext cx="2376264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292080" y="2924944"/>
            <a:ext cx="2376264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716016" y="3645024"/>
            <a:ext cx="2952328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998267" y="4365104"/>
            <a:ext cx="1670077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436096" y="4725144"/>
            <a:ext cx="2232248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995936" y="5445224"/>
            <a:ext cx="3672408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1403648" y="2564904"/>
            <a:ext cx="1656184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1403648" y="3284984"/>
            <a:ext cx="1656184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1403648" y="4005064"/>
            <a:ext cx="1656184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403648" y="5085184"/>
            <a:ext cx="1656184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1403648" y="5877272"/>
            <a:ext cx="1656184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1403648" y="6237312"/>
            <a:ext cx="1656184" cy="0"/>
          </a:xfrm>
          <a:prstGeom prst="straightConnector1">
            <a:avLst/>
          </a:prstGeom>
          <a:ln w="28575">
            <a:solidFill>
              <a:srgbClr val="9900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4986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HOUSING CULTURE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article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i="1" dirty="0" err="1" smtClean="0">
                <a:solidFill>
                  <a:schemeClr val="tx2">
                    <a:lumMod val="90000"/>
                    <a:lumOff val="10000"/>
                  </a:schemeClr>
                </a:solidFill>
                <a:hlinkClick r:id="rId2"/>
              </a:rPr>
              <a:t>Housing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  <a:hlinkClick r:id="rId2"/>
              </a:rPr>
              <a:t> </a:t>
            </a:r>
            <a:r>
              <a:rPr lang="cs-CZ" sz="2800" b="1" i="1" dirty="0" err="1" smtClean="0">
                <a:solidFill>
                  <a:schemeClr val="tx2">
                    <a:lumMod val="90000"/>
                    <a:lumOff val="10000"/>
                  </a:schemeClr>
                </a:solidFill>
                <a:hlinkClick r:id="rId2"/>
              </a:rPr>
              <a:t>Culture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  <a:hlinkClick r:id="rId2"/>
              </a:rPr>
              <a:t> 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(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Bridge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-online)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find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definitions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and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pictures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these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houses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: </a:t>
            </a:r>
            <a:endParaRPr lang="cs-CZ" sz="28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apartment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building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/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block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of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flats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=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town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 /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terraced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 =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detached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 =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semidetached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 / duplex = 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bungalow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=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ranch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house =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cottage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=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trailer =</a:t>
            </a:r>
            <a:endParaRPr lang="cs-CZ" sz="24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2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LABEL THE PICTURE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554" y="1952836"/>
            <a:ext cx="7404860" cy="3960439"/>
          </a:xfrm>
        </p:spPr>
      </p:pic>
      <p:cxnSp>
        <p:nvCxnSpPr>
          <p:cNvPr id="6" name="Přímá spojnice se šipkou 5"/>
          <p:cNvCxnSpPr/>
          <p:nvPr/>
        </p:nvCxnSpPr>
        <p:spPr>
          <a:xfrm flipV="1">
            <a:off x="683568" y="4221088"/>
            <a:ext cx="936104" cy="28803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419872" y="1772816"/>
            <a:ext cx="504056" cy="79208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555776" y="2564904"/>
            <a:ext cx="504056" cy="43204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932040" y="2276872"/>
            <a:ext cx="504056" cy="72008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380312" y="1772816"/>
            <a:ext cx="648072" cy="93610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156176" y="2276872"/>
            <a:ext cx="144016" cy="72008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3995936" y="5229200"/>
            <a:ext cx="648072" cy="72008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611560" y="4869160"/>
            <a:ext cx="1008112" cy="3600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3203848" y="5157192"/>
            <a:ext cx="72008" cy="79208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3923928" y="4365104"/>
            <a:ext cx="1008112" cy="118813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5580112" y="3789040"/>
            <a:ext cx="1584176" cy="57606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4716016" y="4509120"/>
            <a:ext cx="990110" cy="64807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1403648" y="2924944"/>
            <a:ext cx="1152128" cy="57606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4319972" y="2060848"/>
            <a:ext cx="0" cy="43204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3671900" y="4869160"/>
            <a:ext cx="0" cy="129614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5706126" y="2168860"/>
            <a:ext cx="0" cy="61206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1691680" y="4725144"/>
            <a:ext cx="1296144" cy="1224136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 flipV="1">
            <a:off x="4860032" y="3645024"/>
            <a:ext cx="1440160" cy="169218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 flipV="1">
            <a:off x="5211071" y="3933056"/>
            <a:ext cx="1305145" cy="55806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1043608" y="5157192"/>
            <a:ext cx="1224136" cy="64807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496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29208" y="116632"/>
            <a:ext cx="8229600" cy="100811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b="1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SOLUTION</a:t>
            </a:r>
          </a:p>
        </p:txBody>
      </p:sp>
      <p:pic>
        <p:nvPicPr>
          <p:cNvPr id="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554" y="1952836"/>
            <a:ext cx="7404860" cy="3960439"/>
          </a:xfrm>
        </p:spPr>
      </p:pic>
      <p:cxnSp>
        <p:nvCxnSpPr>
          <p:cNvPr id="7" name="Přímá spojnice se šipkou 6"/>
          <p:cNvCxnSpPr/>
          <p:nvPr/>
        </p:nvCxnSpPr>
        <p:spPr>
          <a:xfrm flipV="1">
            <a:off x="683568" y="4221088"/>
            <a:ext cx="936104" cy="28803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419872" y="1772816"/>
            <a:ext cx="504056" cy="79208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55776" y="2564904"/>
            <a:ext cx="504056" cy="43204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932040" y="2276872"/>
            <a:ext cx="504056" cy="72008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7380312" y="1772816"/>
            <a:ext cx="648072" cy="93610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156176" y="2276872"/>
            <a:ext cx="144016" cy="72008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3995936" y="5229200"/>
            <a:ext cx="648072" cy="72008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11560" y="4869160"/>
            <a:ext cx="1008112" cy="3600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203848" y="5157192"/>
            <a:ext cx="72008" cy="79208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3923928" y="4365104"/>
            <a:ext cx="1008112" cy="118813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5580112" y="3789040"/>
            <a:ext cx="1584176" cy="57606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4716016" y="4509120"/>
            <a:ext cx="990110" cy="64807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03648" y="2924944"/>
            <a:ext cx="1152128" cy="57606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319972" y="2060848"/>
            <a:ext cx="0" cy="43204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3671900" y="4869160"/>
            <a:ext cx="0" cy="129614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706126" y="2168860"/>
            <a:ext cx="0" cy="61206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691680" y="4725144"/>
            <a:ext cx="1296144" cy="1224136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4860032" y="3645024"/>
            <a:ext cx="1440160" cy="169218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5211071" y="3933056"/>
            <a:ext cx="1305145" cy="55806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1043608" y="5157192"/>
            <a:ext cx="1224136" cy="64807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419872" y="148478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chimney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22768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roof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95936" y="17728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house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27584" y="263691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eaves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0" y="4212087"/>
            <a:ext cx="8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garage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07504" y="52292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drive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3528" y="5805264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hedge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210911" y="5949280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C00000"/>
                </a:solidFill>
              </a:rPr>
              <a:t>flower </a:t>
            </a:r>
            <a:r>
              <a:rPr lang="cs-CZ" dirty="0" err="1" smtClean="0">
                <a:solidFill>
                  <a:srgbClr val="C00000"/>
                </a:solidFill>
              </a:rPr>
              <a:t>bed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748847" y="5873508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gate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054881" y="6174596"/>
            <a:ext cx="1530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front garden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319972" y="5873508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fence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60032" y="541386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door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423697" y="50491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bush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084168" y="523384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window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215785" y="4491118"/>
            <a:ext cx="1380551" cy="378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C00000"/>
                </a:solidFill>
              </a:rPr>
              <a:t>g</a:t>
            </a:r>
            <a:r>
              <a:rPr lang="cs-CZ" dirty="0" err="1" smtClean="0">
                <a:solidFill>
                  <a:srgbClr val="C00000"/>
                </a:solidFill>
              </a:rPr>
              <a:t>reenhouse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932040" y="20608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attic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076056" y="169685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C00000"/>
                </a:solidFill>
              </a:rPr>
              <a:t>back </a:t>
            </a:r>
            <a:r>
              <a:rPr lang="cs-CZ" dirty="0" smtClean="0">
                <a:solidFill>
                  <a:srgbClr val="C00000"/>
                </a:solidFill>
              </a:rPr>
              <a:t>garden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249286" y="2066188"/>
            <a:ext cx="749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shed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380312" y="148478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(</a:t>
            </a:r>
            <a:r>
              <a:rPr lang="cs-CZ" dirty="0" err="1" smtClean="0">
                <a:solidFill>
                  <a:srgbClr val="C00000"/>
                </a:solidFill>
              </a:rPr>
              <a:t>apple</a:t>
            </a:r>
            <a:r>
              <a:rPr lang="cs-CZ" dirty="0" smtClean="0">
                <a:solidFill>
                  <a:srgbClr val="C00000"/>
                </a:solidFill>
              </a:rPr>
              <a:t>) </a:t>
            </a:r>
            <a:r>
              <a:rPr lang="cs-CZ" dirty="0" err="1" smtClean="0">
                <a:solidFill>
                  <a:srgbClr val="C00000"/>
                </a:solidFill>
              </a:rPr>
              <a:t>tree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164288" y="40770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path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37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ROOMS IN THE HOUSE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Match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room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with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do in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it</a:t>
            </a:r>
            <a:endParaRPr lang="cs-CZ" sz="28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867203"/>
            <a:ext cx="374441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relax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and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watch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TV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cook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put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up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guests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write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HW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store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useless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things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park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car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lay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table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sleep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have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shower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put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slippers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endParaRPr lang="cs-CZ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1868924"/>
            <a:ext cx="28803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dinig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room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bedroom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bathroom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entry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hall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kitchen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living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room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garage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attic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study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in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spare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room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6122676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1F, 2E, 3J, 4I, 5H, 6G, 7A, 8B, 9C, 10D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358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IN WHICH ROOM?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932893"/>
            <a:ext cx="8785225" cy="551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Where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do these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things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go?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Write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numbers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in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correct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rooms</a:t>
            </a:r>
            <a:r>
              <a:rPr lang="cs-CZ" sz="24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  <a:endParaRPr lang="cs-CZ" sz="24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6447408"/>
              </p:ext>
            </p:extLst>
          </p:nvPr>
        </p:nvGraphicFramePr>
        <p:xfrm>
          <a:off x="251519" y="5085184"/>
          <a:ext cx="8496945" cy="163500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9389"/>
                <a:gridCol w="1699389"/>
                <a:gridCol w="1699389"/>
                <a:gridCol w="1699389"/>
                <a:gridCol w="16993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Kitchen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Bathroom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Bedroom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/>
                        </a:rPr>
                        <a:t>Study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Living</a:t>
                      </a:r>
                      <a:r>
                        <a:rPr lang="cs-CZ" sz="2400" b="1" dirty="0" smtClean="0">
                          <a:effectLst/>
                        </a:rPr>
                        <a:t> </a:t>
                      </a:r>
                      <a:r>
                        <a:rPr lang="cs-CZ" sz="2400" b="1" dirty="0" err="1" smtClean="0">
                          <a:effectLst/>
                        </a:rPr>
                        <a:t>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8941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102153" y="1556792"/>
            <a:ext cx="284154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19.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Tap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20.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Towel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21.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Tea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towel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22. Wall </a:t>
            </a:r>
            <a:r>
              <a:rPr lang="cs-CZ" sz="2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unit</a:t>
            </a: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23.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Wardrobe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24.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Washing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machine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25. Blanket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26.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Chest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of</a:t>
            </a:r>
            <a:r>
              <a:rPr lang="cs-CZ" sz="2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drawers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27.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Fireplace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556792"/>
            <a:ext cx="22322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Armchair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Bath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Bedside</a:t>
            </a:r>
            <a:r>
              <a:rPr lang="cs-CZ" sz="2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table</a:t>
            </a:r>
          </a:p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Bookshelves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Carpet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Coffee</a:t>
            </a:r>
            <a:r>
              <a:rPr lang="cs-CZ" sz="2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table</a:t>
            </a:r>
          </a:p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Cooker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Cupboard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sz="2400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Desk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7619" y="1556792"/>
            <a:ext cx="29523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10.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Dishwasher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11.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Fridge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12.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Microwave</a:t>
            </a:r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oven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13.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Mirror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14.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Shelf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15.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Shower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16.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Sink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17. </a:t>
            </a:r>
            <a:r>
              <a:rPr lang="cs-CZ" sz="2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Soap</a:t>
            </a:r>
            <a:endParaRPr lang="cs-CZ" sz="2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18. Sofa</a:t>
            </a:r>
            <a:endParaRPr lang="cs-CZ" sz="2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23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86409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SOLUTION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8390384"/>
              </p:ext>
            </p:extLst>
          </p:nvPr>
        </p:nvGraphicFramePr>
        <p:xfrm>
          <a:off x="251520" y="1628800"/>
          <a:ext cx="8496945" cy="1635005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9389"/>
                <a:gridCol w="1699389"/>
                <a:gridCol w="1699389"/>
                <a:gridCol w="1699389"/>
                <a:gridCol w="169938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Kitchen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Bathroom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Bedroom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/>
                        </a:rPr>
                        <a:t>Study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Living</a:t>
                      </a:r>
                      <a:r>
                        <a:rPr lang="cs-CZ" sz="2400" b="1" dirty="0" smtClean="0">
                          <a:effectLst/>
                        </a:rPr>
                        <a:t> </a:t>
                      </a:r>
                      <a:r>
                        <a:rPr lang="cs-CZ" sz="2400" b="1" dirty="0" err="1" smtClean="0">
                          <a:effectLst/>
                        </a:rPr>
                        <a:t>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894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7, 8, 10, 11, 12, 16, 17, 19, 21</a:t>
                      </a:r>
                      <a:endParaRPr lang="cs-CZ" b="1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2, 13, 14, 15, 17, 19, 20, 23</a:t>
                      </a:r>
                      <a:endParaRPr lang="cs-CZ" b="1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3, 4, 5, 14, 23, 25, 26</a:t>
                      </a:r>
                      <a:endParaRPr lang="cs-CZ" b="1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9, 14</a:t>
                      </a:r>
                      <a:endParaRPr lang="cs-CZ" b="1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1, 4, 5, 6, 14, 18, 22, 27</a:t>
                      </a:r>
                      <a:endParaRPr lang="cs-CZ" b="1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4564683"/>
              </p:ext>
            </p:extLst>
          </p:nvPr>
        </p:nvGraphicFramePr>
        <p:xfrm>
          <a:off x="251520" y="4797152"/>
          <a:ext cx="8496945" cy="192303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9389"/>
                <a:gridCol w="1699389"/>
                <a:gridCol w="1699389"/>
                <a:gridCol w="1699389"/>
                <a:gridCol w="1699389"/>
              </a:tblGrid>
              <a:tr h="67754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Kitchen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Bathroom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Bedroom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/>
                        </a:rPr>
                        <a:t>Study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effectLst/>
                        </a:rPr>
                        <a:t>Living</a:t>
                      </a:r>
                      <a:r>
                        <a:rPr lang="cs-CZ" sz="2400" b="1" dirty="0" smtClean="0">
                          <a:effectLst/>
                        </a:rPr>
                        <a:t> </a:t>
                      </a:r>
                      <a:r>
                        <a:rPr lang="cs-CZ" sz="2400" b="1" dirty="0" err="1" smtClean="0">
                          <a:effectLst/>
                        </a:rPr>
                        <a:t>room</a:t>
                      </a:r>
                      <a:endParaRPr lang="cs-CZ" sz="2400" b="1" dirty="0">
                        <a:effectLst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549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361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DESCRIBING A HOUSE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38765" y="1268761"/>
            <a:ext cx="5832648" cy="576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Find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26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adjectives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describing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a house</a:t>
            </a:r>
          </a:p>
          <a:p>
            <a:pPr marL="0" indent="0">
              <a:buNone/>
            </a:pPr>
            <a:endParaRPr lang="cs-CZ" sz="28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2420888"/>
            <a:ext cx="597666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EXPENSIVECHEAPBRIGHTSTYLISHLARGESPACIOUSCRAMPEDTINYSMALLQUIETCOMFORTABLETRADITIONALHOMELYSECURELUXURIOUSPLAINFRIENDLYSUNNYDARKLIGHTGLOOMYCOSYDECORATEDFURNISHEDMODERNNOISY</a:t>
            </a:r>
          </a:p>
        </p:txBody>
      </p:sp>
    </p:spTree>
    <p:extLst>
      <p:ext uri="{BB962C8B-B14F-4D97-AF65-F5344CB8AC3E}">
        <p14:creationId xmlns:p14="http://schemas.microsoft.com/office/powerpoint/2010/main" val="90553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SOLUTION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00808"/>
            <a:ext cx="6563072" cy="41764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EXPENSIVE    CHEAP  BRIGHT   STYLISH   LARGE   SPACIOUS  CRAMPED   TINY   SMALL   QUIET  COMFORTABLE   TRADITIONAL  HOMELY   SECURE   LUXURIOUS  PLAIN   FRIENDLY   SUNNY   DARK  LIGHT   GLOOMY   COSY   DECORATED  FURNISHED   MODERN   NOISY</a:t>
            </a:r>
            <a:endParaRPr lang="cs-CZ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74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36104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RECOMMENDED TASKS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640960" cy="3484984"/>
          </a:xfrm>
        </p:spPr>
        <p:txBody>
          <a:bodyPr>
            <a:normAutofit lnSpcReduction="10000"/>
          </a:bodyPr>
          <a:lstStyle/>
          <a:p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Usethe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questions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on </a:t>
            </a:r>
            <a:r>
              <a:rPr lang="cs-CZ" sz="2800" b="1" i="1" dirty="0" err="1" smtClean="0">
                <a:solidFill>
                  <a:schemeClr val="tx2">
                    <a:lumMod val="90000"/>
                    <a:lumOff val="10000"/>
                  </a:schemeClr>
                </a:solidFill>
                <a:hlinkClick r:id="rId2"/>
              </a:rPr>
              <a:t>helpforenglish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to talk </a:t>
            </a:r>
            <a:r>
              <a:rPr lang="cs-CZ" sz="2800" b="1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about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topic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“</a:t>
            </a:r>
            <a:r>
              <a:rPr lang="cs-CZ" sz="2800" b="1" i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Housing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“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Look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at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  <a:hlinkClick r:id="rId3"/>
              </a:rPr>
              <a:t>Maturita </a:t>
            </a:r>
            <a:r>
              <a:rPr lang="cs-CZ" sz="2800" b="1" i="1" dirty="0" err="1" smtClean="0">
                <a:solidFill>
                  <a:schemeClr val="tx2">
                    <a:lumMod val="90000"/>
                    <a:lumOff val="10000"/>
                  </a:schemeClr>
                </a:solidFill>
                <a:hlinkClick r:id="rId3"/>
              </a:rPr>
              <a:t>Card</a:t>
            </a:r>
            <a:r>
              <a:rPr lang="cs-CZ" sz="2800" b="1" i="1" dirty="0" smtClean="0">
                <a:solidFill>
                  <a:schemeClr val="tx2">
                    <a:lumMod val="90000"/>
                    <a:lumOff val="10000"/>
                  </a:schemeClr>
                </a:solidFill>
                <a:hlinkClick r:id="rId3"/>
              </a:rPr>
              <a:t> 6 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(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Bridge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-online)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	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1.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With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a partner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discuss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questions</a:t>
            </a:r>
            <a:endParaRPr lang="cs-CZ" sz="28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	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2.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Look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at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photos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and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describe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</a:t>
            </a:r>
            <a:endParaRPr lang="cs-CZ" sz="28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	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	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can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see</a:t>
            </a:r>
            <a:endParaRPr lang="cs-CZ" sz="28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8219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b="1" u="sng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Použité zdroje:</a:t>
            </a:r>
            <a:endParaRPr lang="cs-CZ" sz="2000" b="1" u="sng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Obrázek: vlastní </a:t>
            </a:r>
            <a:r>
              <a:rPr lang="cs-CZ" sz="1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tvorba</a:t>
            </a:r>
          </a:p>
          <a:p>
            <a:r>
              <a:rPr lang="cs-CZ" sz="1400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Slide</a:t>
            </a:r>
            <a:r>
              <a:rPr lang="cs-CZ" sz="1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10,12: </a:t>
            </a:r>
            <a:r>
              <a:rPr lang="cs-CZ" sz="140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vlastní tvorba</a:t>
            </a:r>
            <a:endParaRPr lang="cs-CZ" sz="1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55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643</Words>
  <Application>Microsoft Office PowerPoint</Application>
  <PresentationFormat>Předvádění na obrazovce (4:3)</PresentationFormat>
  <Paragraphs>181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Motiv systému Office</vt:lpstr>
      <vt:lpstr>Prezentace aplikace PowerPoint</vt:lpstr>
      <vt:lpstr>ANOTACE</vt:lpstr>
      <vt:lpstr>HOUSING</vt:lpstr>
      <vt:lpstr>Difference between: HOUSE  x  HOME</vt:lpstr>
      <vt:lpstr>KINDS OF HOUSES</vt:lpstr>
      <vt:lpstr>HOUSING CULTURE</vt:lpstr>
      <vt:lpstr>LABEL THE PICTURE</vt:lpstr>
      <vt:lpstr>SOLUTION</vt:lpstr>
      <vt:lpstr>ROOMS IN THE HOUSE</vt:lpstr>
      <vt:lpstr>IN WHICH ROOM?</vt:lpstr>
      <vt:lpstr>SOLUTION</vt:lpstr>
      <vt:lpstr>DESCRIBING A HOUSE</vt:lpstr>
      <vt:lpstr>SOLUTION</vt:lpstr>
      <vt:lpstr>RECOMMENDED TASKS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HOUSING</dc:title>
  <dc:creator>Jitka</dc:creator>
  <cp:lastModifiedBy>Jitka Jiřišťová</cp:lastModifiedBy>
  <cp:revision>42</cp:revision>
  <dcterms:created xsi:type="dcterms:W3CDTF">2013-03-31T12:48:06Z</dcterms:created>
  <dcterms:modified xsi:type="dcterms:W3CDTF">2013-05-30T19:54:03Z</dcterms:modified>
</cp:coreProperties>
</file>