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6" r:id="rId2"/>
    <p:sldId id="267" r:id="rId3"/>
    <p:sldId id="258" r:id="rId4"/>
    <p:sldId id="256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>
                  <a:lumMod val="10000"/>
                </a:schemeClr>
              </a:solidFill>
            </a:rPr>
            <a:t>NÁZEV:</a:t>
          </a:r>
          <a:r>
            <a:rPr lang="cs-CZ" sz="2000" baseline="0" dirty="0" smtClean="0">
              <a:solidFill>
                <a:schemeClr val="tx2">
                  <a:lumMod val="10000"/>
                </a:schemeClr>
              </a:solidFill>
            </a:rPr>
            <a:t> VY_</a:t>
          </a:r>
          <a:r>
            <a:rPr lang="cs-CZ" sz="2000" baseline="0" dirty="0" smtClean="0">
              <a:solidFill>
                <a:srgbClr val="C00000"/>
              </a:solidFill>
            </a:rPr>
            <a:t>52</a:t>
          </a:r>
          <a:r>
            <a:rPr lang="cs-CZ" sz="2000" baseline="0" dirty="0" smtClean="0">
              <a:solidFill>
                <a:schemeClr val="tx2">
                  <a:lumMod val="10000"/>
                </a:schemeClr>
              </a:solidFill>
            </a:rPr>
            <a:t>_INOVACE_</a:t>
          </a:r>
          <a:r>
            <a:rPr lang="cs-CZ" sz="2000" baseline="0" dirty="0" smtClean="0">
              <a:solidFill>
                <a:srgbClr val="C00000"/>
              </a:solidFill>
            </a:rPr>
            <a:t>04_VLA+PŘÍ_26</a:t>
          </a:r>
          <a:endParaRPr lang="cs-CZ" sz="2000" dirty="0">
            <a:solidFill>
              <a:srgbClr val="C0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>
                  <a:lumMod val="10000"/>
                </a:schemeClr>
              </a:solidFill>
            </a:rPr>
            <a:t>NÁZEV ŠKOLY: </a:t>
          </a:r>
          <a:r>
            <a:rPr lang="cs-CZ" sz="1100" dirty="0" smtClean="0">
              <a:solidFill>
                <a:schemeClr val="tx2">
                  <a:lumMod val="10000"/>
                </a:schemeClr>
              </a:solidFill>
            </a:rPr>
            <a:t>Základní škola, Uherský Ostroh, okres Uherské Hradiště, příspěvková </a:t>
          </a:r>
          <a:r>
            <a:rPr lang="cs-CZ" sz="1100" dirty="0" smtClean="0"/>
            <a:t>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>
                  <a:lumMod val="10000"/>
                </a:schemeClr>
              </a:solidFill>
            </a:rPr>
            <a:t>AUTOR:</a:t>
          </a:r>
          <a:r>
            <a:rPr lang="cs-CZ" sz="2000" dirty="0" smtClean="0"/>
            <a:t> </a:t>
          </a:r>
          <a:r>
            <a:rPr lang="cs-CZ" sz="2000" dirty="0" smtClean="0">
              <a:solidFill>
                <a:srgbClr val="C00000"/>
              </a:solidFill>
            </a:rPr>
            <a:t>Mgr. Ludmila Kašpárková</a:t>
          </a:r>
          <a:endParaRPr lang="cs-CZ" sz="2000" dirty="0">
            <a:solidFill>
              <a:srgbClr val="C0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>
                  <a:lumMod val="10000"/>
                </a:schemeClr>
              </a:solidFill>
            </a:rPr>
            <a:t>TÉMA:</a:t>
          </a:r>
          <a:r>
            <a:rPr lang="cs-CZ" sz="2000" dirty="0" smtClean="0"/>
            <a:t> </a:t>
          </a:r>
          <a:r>
            <a:rPr lang="cs-CZ" sz="2000" dirty="0" smtClean="0">
              <a:solidFill>
                <a:srgbClr val="C00000"/>
              </a:solidFill>
            </a:rPr>
            <a:t>VLA – 4.A – Hádej, </a:t>
          </a:r>
          <a:r>
            <a:rPr lang="cs-CZ" sz="2000" dirty="0" err="1" smtClean="0">
              <a:solidFill>
                <a:srgbClr val="C00000"/>
              </a:solidFill>
            </a:rPr>
            <a:t>hádej</a:t>
          </a:r>
          <a:r>
            <a:rPr lang="cs-CZ" sz="2000" dirty="0" smtClean="0">
              <a:solidFill>
                <a:srgbClr val="C00000"/>
              </a:solidFill>
            </a:rPr>
            <a:t>, hádači – opakování učiva</a:t>
          </a:r>
          <a:endParaRPr lang="cs-CZ" sz="2000" dirty="0">
            <a:solidFill>
              <a:srgbClr val="C0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>
                  <a:lumMod val="10000"/>
                </a:schemeClr>
              </a:solidFill>
            </a:rPr>
            <a:t>ČÍSLO PROJEKTU: CZ.1.07/1.4.00/21.1616 </a:t>
          </a:r>
          <a:endParaRPr lang="cs-CZ" sz="2000" dirty="0">
            <a:solidFill>
              <a:schemeClr val="tx2">
                <a:lumMod val="10000"/>
              </a:schemeClr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2558" custLinFactNeighborY="1213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-236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 custLinFactNeighborX="5806" custLinFactNeighborY="-89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2656FC2-E6EA-48EA-9DF7-3838DD26C0DF}" type="presOf" srcId="{B651F6E3-6281-48DB-9319-2AEAFDAE7572}" destId="{6BB5E863-4638-4E1D-BFDE-399D028AC4ED}" srcOrd="1" destOrd="0" presId="urn:microsoft.com/office/officeart/2005/8/layout/target3"/>
    <dgm:cxn modelId="{B6A30B19-1288-45A6-BBE2-47A1423A7B74}" type="presOf" srcId="{D1B46980-6531-4606-95E6-44980827E919}" destId="{6140AFEC-043D-4C43-A2F9-D0F5331DF3A3}" srcOrd="0" destOrd="0" presId="urn:microsoft.com/office/officeart/2005/8/layout/target3"/>
    <dgm:cxn modelId="{438AD7F1-6BDC-4130-8D08-90C2D07D8F66}" type="presOf" srcId="{B651F6E3-6281-48DB-9319-2AEAFDAE7572}" destId="{619D679B-A015-4ECF-8348-D1034C574F40}" srcOrd="0" destOrd="0" presId="urn:microsoft.com/office/officeart/2005/8/layout/target3"/>
    <dgm:cxn modelId="{82572BD1-4746-455B-AE68-21980DEC3EEE}" type="presOf" srcId="{D8197B8C-B260-4A16-BDF4-0947B075E274}" destId="{5A5FFA88-C948-4069-8E93-59FA12366E83}" srcOrd="1" destOrd="0" presId="urn:microsoft.com/office/officeart/2005/8/layout/target3"/>
    <dgm:cxn modelId="{2D531CE8-82DC-4EA9-9601-B7F1B8AD39B0}" type="presOf" srcId="{757F3AB3-0718-4624-B441-E567A8F0AB56}" destId="{333A1088-737F-45CB-B68E-254E46348037}" srcOrd="0" destOrd="0" presId="urn:microsoft.com/office/officeart/2005/8/layout/target3"/>
    <dgm:cxn modelId="{68A1EC0A-0505-4271-A641-7B07EEDED7D0}" type="presOf" srcId="{4C35D32F-0EAB-4CD7-82EE-45574DC2A586}" destId="{890E4F0B-2866-4A3F-A3C7-2A14B1797930}" srcOrd="1" destOrd="0" presId="urn:microsoft.com/office/officeart/2005/8/layout/target3"/>
    <dgm:cxn modelId="{4F79E367-0DE7-4EB3-BC34-B4C8CF030CD0}" type="presOf" srcId="{D1D4F407-5343-4D3F-B5B9-D407B03CAEB4}" destId="{D005CE8C-CC26-4C3E-AC11-E15060ECD759}" srcOrd="0" destOrd="0" presId="urn:microsoft.com/office/officeart/2005/8/layout/target3"/>
    <dgm:cxn modelId="{7B1508FE-C637-4AC2-9294-488E4FE0B7BB}" type="presOf" srcId="{4C35D32F-0EAB-4CD7-82EE-45574DC2A586}" destId="{8BEBB6EC-1DAA-4CAC-8A25-BC0FCBD5DBD5}" srcOrd="0" destOrd="0" presId="urn:microsoft.com/office/officeart/2005/8/layout/target3"/>
    <dgm:cxn modelId="{D777A11A-1F30-459B-A2F7-90885846020C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D52C657-463E-4BEE-8DD9-0C9B29814750}" type="presOf" srcId="{D8197B8C-B260-4A16-BDF4-0947B075E274}" destId="{25B08C86-7E15-44DC-BE7F-FFB55DD49D12}" srcOrd="0" destOrd="0" presId="urn:microsoft.com/office/officeart/2005/8/layout/target3"/>
    <dgm:cxn modelId="{337C22C1-BC6B-40FC-B223-5A16EEDA4E68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1B4FF40-82B6-4E61-9188-32C8FC142739}" type="presParOf" srcId="{333A1088-737F-45CB-B68E-254E46348037}" destId="{F5ABB229-8D3B-4694-996A-96F23CF14429}" srcOrd="0" destOrd="0" presId="urn:microsoft.com/office/officeart/2005/8/layout/target3"/>
    <dgm:cxn modelId="{C5CE46DC-B05C-4EAE-9BFF-E170918B938C}" type="presParOf" srcId="{333A1088-737F-45CB-B68E-254E46348037}" destId="{F41139FD-01EE-4571-8B17-4FB00FC51163}" srcOrd="1" destOrd="0" presId="urn:microsoft.com/office/officeart/2005/8/layout/target3"/>
    <dgm:cxn modelId="{54C9BC91-7548-462D-88AE-D5117F3A71C2}" type="presParOf" srcId="{333A1088-737F-45CB-B68E-254E46348037}" destId="{D005CE8C-CC26-4C3E-AC11-E15060ECD759}" srcOrd="2" destOrd="0" presId="urn:microsoft.com/office/officeart/2005/8/layout/target3"/>
    <dgm:cxn modelId="{F3FCD3CC-C3FA-4934-8DC4-CE9E83490FA9}" type="presParOf" srcId="{333A1088-737F-45CB-B68E-254E46348037}" destId="{2C702D82-9B77-49B7-9568-BB8EB47C3372}" srcOrd="3" destOrd="0" presId="urn:microsoft.com/office/officeart/2005/8/layout/target3"/>
    <dgm:cxn modelId="{A0A4982E-96C7-47F4-9B25-AF9FDAC21781}" type="presParOf" srcId="{333A1088-737F-45CB-B68E-254E46348037}" destId="{A52A0455-90FF-4808-ABD0-F02540D31D5A}" srcOrd="4" destOrd="0" presId="urn:microsoft.com/office/officeart/2005/8/layout/target3"/>
    <dgm:cxn modelId="{185B90C6-87CA-47EE-963F-77354F7D92B7}" type="presParOf" srcId="{333A1088-737F-45CB-B68E-254E46348037}" destId="{6140AFEC-043D-4C43-A2F9-D0F5331DF3A3}" srcOrd="5" destOrd="0" presId="urn:microsoft.com/office/officeart/2005/8/layout/target3"/>
    <dgm:cxn modelId="{750BBFF9-4C6A-43D1-B5A6-F6331DD0FD82}" type="presParOf" srcId="{333A1088-737F-45CB-B68E-254E46348037}" destId="{9358AC05-5D7D-4327-9F80-1AD486AEA664}" srcOrd="6" destOrd="0" presId="urn:microsoft.com/office/officeart/2005/8/layout/target3"/>
    <dgm:cxn modelId="{A649DD55-890F-4D46-94A8-D56CC8871DD0}" type="presParOf" srcId="{333A1088-737F-45CB-B68E-254E46348037}" destId="{313FC574-E1CD-4FB4-B054-0B805CE0447D}" srcOrd="7" destOrd="0" presId="urn:microsoft.com/office/officeart/2005/8/layout/target3"/>
    <dgm:cxn modelId="{128227A9-5586-4C39-AFE7-B52718F50AF6}" type="presParOf" srcId="{333A1088-737F-45CB-B68E-254E46348037}" destId="{619D679B-A015-4ECF-8348-D1034C574F40}" srcOrd="8" destOrd="0" presId="urn:microsoft.com/office/officeart/2005/8/layout/target3"/>
    <dgm:cxn modelId="{B46D135D-424C-4491-90AD-7B63D4C5B43E}" type="presParOf" srcId="{333A1088-737F-45CB-B68E-254E46348037}" destId="{322283A8-4A27-4CDA-BAE3-F381106A9174}" srcOrd="9" destOrd="0" presId="urn:microsoft.com/office/officeart/2005/8/layout/target3"/>
    <dgm:cxn modelId="{3272D53B-E2F5-4C79-A743-D04A0A1DBDEE}" type="presParOf" srcId="{333A1088-737F-45CB-B68E-254E46348037}" destId="{FFC9F71D-1B4F-4AD9-A4A6-86ADEFC8AF5C}" srcOrd="10" destOrd="0" presId="urn:microsoft.com/office/officeart/2005/8/layout/target3"/>
    <dgm:cxn modelId="{48F3EF0D-2621-4EE5-B147-608160B03AAA}" type="presParOf" srcId="{333A1088-737F-45CB-B68E-254E46348037}" destId="{25B08C86-7E15-44DC-BE7F-FFB55DD49D12}" srcOrd="11" destOrd="0" presId="urn:microsoft.com/office/officeart/2005/8/layout/target3"/>
    <dgm:cxn modelId="{2E5267E4-9ED8-4708-911D-02CC67D78EAD}" type="presParOf" srcId="{333A1088-737F-45CB-B68E-254E46348037}" destId="{76644BE8-9D7C-4C09-B250-3D10AF48CBB7}" srcOrd="12" destOrd="0" presId="urn:microsoft.com/office/officeart/2005/8/layout/target3"/>
    <dgm:cxn modelId="{A8B06782-7F53-492B-B2D7-E519579CA97C}" type="presParOf" srcId="{333A1088-737F-45CB-B68E-254E46348037}" destId="{EE85B701-7295-41C0-BA7A-34D3756A2AE6}" srcOrd="13" destOrd="0" presId="urn:microsoft.com/office/officeart/2005/8/layout/target3"/>
    <dgm:cxn modelId="{8CE60263-C1D9-4DDD-8201-182C0D92C716}" type="presParOf" srcId="{333A1088-737F-45CB-B68E-254E46348037}" destId="{8BEBB6EC-1DAA-4CAC-8A25-BC0FCBD5DBD5}" srcOrd="14" destOrd="0" presId="urn:microsoft.com/office/officeart/2005/8/layout/target3"/>
    <dgm:cxn modelId="{1FBDB022-F808-4CA7-A81E-9D50DE533780}" type="presParOf" srcId="{333A1088-737F-45CB-B68E-254E46348037}" destId="{AED2198E-93D5-4001-81B4-73124B309672}" srcOrd="15" destOrd="0" presId="urn:microsoft.com/office/officeart/2005/8/layout/target3"/>
    <dgm:cxn modelId="{5335B178-45E1-4DC4-8C94-D179C552A235}" type="presParOf" srcId="{333A1088-737F-45CB-B68E-254E46348037}" destId="{2BE915AB-18AA-4053-B92C-3BFC9ED204BB}" srcOrd="16" destOrd="0" presId="urn:microsoft.com/office/officeart/2005/8/layout/target3"/>
    <dgm:cxn modelId="{34D35AEB-CA6F-4458-BF87-CB75151DF93D}" type="presParOf" srcId="{333A1088-737F-45CB-B68E-254E46348037}" destId="{6BB5E863-4638-4E1D-BFDE-399D028AC4ED}" srcOrd="17" destOrd="0" presId="urn:microsoft.com/office/officeart/2005/8/layout/target3"/>
    <dgm:cxn modelId="{5D9538A0-8872-487E-A3FF-2477C1BD810C}" type="presParOf" srcId="{333A1088-737F-45CB-B68E-254E46348037}" destId="{5A5FFA88-C948-4069-8E93-59FA12366E83}" srcOrd="18" destOrd="0" presId="urn:microsoft.com/office/officeart/2005/8/layout/target3"/>
    <dgm:cxn modelId="{BA9EAC9A-CA8A-47D3-95D2-7A2B54F40B0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  <a:scene3d>
          <a:camera prst="isometricTopDown" fov="0">
            <a:rot lat="0" lon="0" rev="0"/>
          </a:camera>
          <a:lightRig rig="balanced" dir="t">
            <a:rot lat="0" lon="0" rev="13800000"/>
          </a:lightRig>
        </a:scene3d>
        <a:sp3d extrusionH="12700" prstMaterial="plastic">
          <a:bevelT w="38100" h="25400" prst="softRound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>
                  <a:lumMod val="10000"/>
                </a:schemeClr>
              </a:solidFill>
            </a:rPr>
            <a:t>NÁZEV ŠKOLY: </a:t>
          </a:r>
          <a:r>
            <a:rPr lang="cs-CZ" sz="1100" kern="1200" dirty="0" smtClean="0">
              <a:solidFill>
                <a:schemeClr val="tx2">
                  <a:lumMod val="10000"/>
                </a:schemeClr>
              </a:solidFill>
            </a:rPr>
            <a:t>Základní škola, Uherský Ostroh, okres Uherské Hradiště, příspěvková </a:t>
          </a:r>
          <a:r>
            <a:rPr lang="cs-CZ" sz="1100" kern="1200" dirty="0" smtClean="0"/>
            <a:t>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16025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  <a:scene3d>
          <a:camera prst="isometricTopDown" fov="0">
            <a:rot lat="0" lon="0" rev="0"/>
          </a:camera>
          <a:lightRig rig="balanced" dir="t">
            <a:rot lat="0" lon="0" rev="13800000"/>
          </a:lightRig>
        </a:scene3d>
        <a:sp3d extrusionH="12700" prstMaterial="plastic">
          <a:bevelT w="38100" h="25400" prst="softRound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600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>
                  <a:lumMod val="10000"/>
                </a:schemeClr>
              </a:solidFill>
            </a:rPr>
            <a:t>AUTOR:</a:t>
          </a:r>
          <a:r>
            <a:rPr lang="cs-CZ" sz="2000" kern="1200" dirty="0" smtClean="0"/>
            <a:t> </a:t>
          </a:r>
          <a:r>
            <a:rPr lang="cs-CZ" sz="2000" kern="1200" dirty="0" smtClean="0">
              <a:solidFill>
                <a:srgbClr val="C00000"/>
              </a:solidFill>
            </a:rPr>
            <a:t>Mgr. Ludmila Kašpárková</a:t>
          </a:r>
          <a:endParaRPr lang="cs-CZ" sz="2000" kern="1200" dirty="0">
            <a:solidFill>
              <a:srgbClr val="C00000"/>
            </a:solidFill>
          </a:endParaRPr>
        </a:p>
      </dsp:txBody>
      <dsp:txXfrm>
        <a:off x="1273857" y="3600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  <a:scene3d>
          <a:camera prst="isometricTopDown" fov="0">
            <a:rot lat="0" lon="0" rev="0"/>
          </a:camera>
          <a:lightRig rig="balanced" dir="t">
            <a:rot lat="0" lon="0" rev="13800000"/>
          </a:lightRig>
        </a:scene3d>
        <a:sp3d extrusionH="12700" prstMaterial="plastic">
          <a:bevelT w="38100" h="25400" prst="softRound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>
                  <a:lumMod val="10000"/>
                </a:schemeClr>
              </a:solidFill>
            </a:rPr>
            <a:t>NÁZEV:</a:t>
          </a:r>
          <a:r>
            <a:rPr lang="cs-CZ" sz="2000" kern="1200" baseline="0" dirty="0" smtClean="0">
              <a:solidFill>
                <a:schemeClr val="tx2">
                  <a:lumMod val="10000"/>
                </a:schemeClr>
              </a:solidFill>
            </a:rPr>
            <a:t> VY_</a:t>
          </a:r>
          <a:r>
            <a:rPr lang="cs-CZ" sz="2000" kern="1200" baseline="0" dirty="0" smtClean="0">
              <a:solidFill>
                <a:srgbClr val="C00000"/>
              </a:solidFill>
            </a:rPr>
            <a:t>52</a:t>
          </a:r>
          <a:r>
            <a:rPr lang="cs-CZ" sz="2000" kern="1200" baseline="0" dirty="0" smtClean="0">
              <a:solidFill>
                <a:schemeClr val="tx2">
                  <a:lumMod val="10000"/>
                </a:schemeClr>
              </a:solidFill>
            </a:rPr>
            <a:t>_INOVACE_</a:t>
          </a:r>
          <a:r>
            <a:rPr lang="cs-CZ" sz="2000" kern="1200" baseline="0" dirty="0" smtClean="0">
              <a:solidFill>
                <a:srgbClr val="C00000"/>
              </a:solidFill>
            </a:rPr>
            <a:t>04_VLA+PŘÍ_26</a:t>
          </a:r>
          <a:endParaRPr lang="cs-CZ" sz="2000" kern="1200" dirty="0">
            <a:solidFill>
              <a:srgbClr val="C0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57260" y="1214447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  <a:scene3d>
          <a:camera prst="isometricTopDown" fov="0">
            <a:rot lat="0" lon="0" rev="0"/>
          </a:camera>
          <a:lightRig rig="balanced" dir="t">
            <a:rot lat="0" lon="0" rev="13800000"/>
          </a:lightRig>
        </a:scene3d>
        <a:sp3d extrusionH="12700" prstMaterial="plastic">
          <a:bevelT w="38100" h="25400" prst="softRound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>
                  <a:lumMod val="10000"/>
                </a:schemeClr>
              </a:solidFill>
            </a:rPr>
            <a:t>TÉMA:</a:t>
          </a:r>
          <a:r>
            <a:rPr lang="cs-CZ" sz="2000" kern="1200" dirty="0" smtClean="0"/>
            <a:t> </a:t>
          </a:r>
          <a:r>
            <a:rPr lang="cs-CZ" sz="2000" kern="1200" dirty="0" smtClean="0">
              <a:solidFill>
                <a:srgbClr val="C00000"/>
              </a:solidFill>
            </a:rPr>
            <a:t>VLA – 4.A – Hádej, </a:t>
          </a:r>
          <a:r>
            <a:rPr lang="cs-CZ" sz="2000" kern="1200" dirty="0" err="1" smtClean="0">
              <a:solidFill>
                <a:srgbClr val="C00000"/>
              </a:solidFill>
            </a:rPr>
            <a:t>hádej</a:t>
          </a:r>
          <a:r>
            <a:rPr lang="cs-CZ" sz="2000" kern="1200" dirty="0" smtClean="0">
              <a:solidFill>
                <a:srgbClr val="C00000"/>
              </a:solidFill>
            </a:rPr>
            <a:t>, hádači – opakování učiva</a:t>
          </a:r>
          <a:endParaRPr lang="cs-CZ" sz="2000" kern="1200" dirty="0">
            <a:solidFill>
              <a:srgbClr val="C0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  <a:scene3d>
          <a:camera prst="isometricTopDown" fov="0">
            <a:rot lat="0" lon="0" rev="0"/>
          </a:camera>
          <a:lightRig rig="balanced" dir="t">
            <a:rot lat="0" lon="0" rev="13800000"/>
          </a:lightRig>
        </a:scene3d>
        <a:sp3d extrusionH="12700" prstMaterial="plastic">
          <a:bevelT w="38100" h="25400" prst="softRound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00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>
                  <a:lumMod val="10000"/>
                </a:schemeClr>
              </a:solidFill>
            </a:rPr>
            <a:t>ČÍSLO PROJEKTU: CZ.1.07/1.4.00/21.1616 </a:t>
          </a:r>
          <a:endParaRPr lang="cs-CZ" sz="2000" kern="1200" dirty="0">
            <a:solidFill>
              <a:schemeClr val="tx2">
                <a:lumMod val="10000"/>
              </a:schemeClr>
            </a:solidFill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E17EE-8F6F-4D88-B7BF-F67B3E93BBA9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3AD3E1-B3DC-4E8E-BD4D-F6A7F519E8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8561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3AD3E1-B3DC-4E8E-BD4D-F6A7F519E84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3AD3E1-B3DC-4E8E-BD4D-F6A7F519E84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jeco.cz/attach/ilustrations/3bdf07077e79d.jpg" TargetMode="External"/><Relationship Id="rId2" Type="http://schemas.openxmlformats.org/officeDocument/2006/relationships/hyperlink" Target="http://gop.pilsedu.cz:8080/redakcni_systemy/wiki/index.php/Karel_IV.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964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285728"/>
            <a:ext cx="8964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81370323"/>
              </p:ext>
            </p:extLst>
          </p:nvPr>
        </p:nvGraphicFramePr>
        <p:xfrm>
          <a:off x="571472" y="85723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23528" y="4221088"/>
            <a:ext cx="9361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4282" y="500042"/>
            <a:ext cx="871543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600" b="1" dirty="0" smtClean="0"/>
              <a:t>ANOTACE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Materiál je určen pro žáky 4. ročníku, je určen k opakování učiva.</a:t>
            </a:r>
          </a:p>
          <a:p>
            <a:r>
              <a:rPr lang="cs-CZ" sz="1600" dirty="0" smtClean="0"/>
              <a:t>Materiál obsahuje prezentaci se snímky a textem, který slouží k opakování učební látky.</a:t>
            </a:r>
          </a:p>
          <a:p>
            <a:r>
              <a:rPr lang="cs-CZ" sz="1600" dirty="0" smtClean="0"/>
              <a:t>Doplněno řešením.</a:t>
            </a:r>
          </a:p>
          <a:p>
            <a:r>
              <a:rPr lang="cs-CZ" sz="1600" dirty="0" smtClean="0"/>
              <a:t>Žáci podle fotografií pojmenovávají tři známé panovníky. Žáci mají možnost využít nápovědu se čtyřmi jmény pod textem. Dále dokončují vlastními slovy příběh o slavném knížeti a rozhodují podle nápovědy, </a:t>
            </a:r>
          </a:p>
          <a:p>
            <a:r>
              <a:rPr lang="cs-CZ" sz="1600" dirty="0" smtClean="0"/>
              <a:t>o kterého panovníka se jedná. Dalším úkolem je vyhledat a správně spojit známé sourozenecké dvojice, doplnit krátkým vyprávěním o jejich životě. Žáci dále vyhledávají a spojují čarami rodinné příslušníky, krátkým vyprávěním sdělují, jaké rodinné vztahy mezi jednotlivými osobami panují. </a:t>
            </a:r>
          </a:p>
          <a:p>
            <a:endParaRPr lang="cs-CZ" sz="1600" dirty="0" smtClean="0"/>
          </a:p>
          <a:p>
            <a:r>
              <a:rPr lang="cs-CZ" sz="1600" dirty="0" smtClean="0"/>
              <a:t>Klíčová slova: </a:t>
            </a:r>
            <a:r>
              <a:rPr lang="cs-CZ" sz="1600" dirty="0" smtClean="0"/>
              <a:t>panovníci </a:t>
            </a:r>
            <a:r>
              <a:rPr lang="cs-CZ" sz="1600" dirty="0" smtClean="0"/>
              <a:t>českých zemí, práce s textem, čtení s porozuměním</a:t>
            </a:r>
          </a:p>
          <a:p>
            <a:endParaRPr lang="cs-CZ" sz="1600" dirty="0" smtClean="0"/>
          </a:p>
          <a:p>
            <a:r>
              <a:rPr lang="cs-CZ" sz="1600" dirty="0" smtClean="0"/>
              <a:t>Žáci se horlivě zapojovali do výuky, aktivní opakování je zaujalo.</a:t>
            </a:r>
          </a:p>
        </p:txBody>
      </p:sp>
    </p:spTree>
  </p:cSld>
  <p:clrMapOvr>
    <a:masterClrMapping/>
  </p:clrMapOvr>
  <p:transition spd="slow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3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836712"/>
            <a:ext cx="7795592" cy="3024336"/>
          </a:xfrm>
        </p:spPr>
        <p:txBody>
          <a:bodyPr>
            <a:noAutofit/>
          </a:bodyPr>
          <a:lstStyle/>
          <a:p>
            <a:r>
              <a:rPr lang="cs-CZ" sz="8800" dirty="0" smtClean="0"/>
              <a:t>Hádej, </a:t>
            </a:r>
            <a:r>
              <a:rPr lang="cs-CZ" sz="8800" dirty="0" err="1" smtClean="0"/>
              <a:t>hádej</a:t>
            </a:r>
            <a:r>
              <a:rPr lang="cs-CZ" sz="8800" dirty="0" smtClean="0"/>
              <a:t>, hádači !!!</a:t>
            </a:r>
            <a:endParaRPr lang="cs-CZ" sz="8800" dirty="0"/>
          </a:p>
        </p:txBody>
      </p:sp>
      <p:sp>
        <p:nvSpPr>
          <p:cNvPr id="5" name="Tlačítko akce: Nápověda 4">
            <a:hlinkClick r:id="" action="ppaction://noaction" highlightClick="1"/>
          </p:cNvPr>
          <p:cNvSpPr/>
          <p:nvPr/>
        </p:nvSpPr>
        <p:spPr>
          <a:xfrm>
            <a:off x="6084168" y="2780928"/>
            <a:ext cx="2304256" cy="2880320"/>
          </a:xfrm>
          <a:prstGeom prst="actionButtonHelp">
            <a:avLst/>
          </a:prstGeom>
          <a:solidFill>
            <a:srgbClr val="FFC000"/>
          </a:solidFill>
          <a:ln>
            <a:solidFill>
              <a:schemeClr val="tx2">
                <a:lumMod val="25000"/>
              </a:schemeClr>
            </a:solidFill>
          </a:ln>
          <a:effectLst>
            <a:softEdge rad="635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038600"/>
            <a:ext cx="8515672" cy="1046584"/>
          </a:xfrm>
        </p:spPr>
        <p:txBody>
          <a:bodyPr/>
          <a:lstStyle/>
          <a:p>
            <a:r>
              <a:rPr lang="cs-CZ" dirty="0" smtClean="0"/>
              <a:t>O kterého panovníka se jedná?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059832" y="5517232"/>
            <a:ext cx="6084168" cy="1340768"/>
          </a:xfrm>
          <a:solidFill>
            <a:schemeClr val="tx2"/>
          </a:solidFill>
        </p:spPr>
        <p:txBody>
          <a:bodyPr>
            <a:normAutofit fontScale="92500" lnSpcReduction="20000"/>
          </a:bodyPr>
          <a:lstStyle/>
          <a:p>
            <a:r>
              <a:rPr lang="cs-CZ" sz="20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Nápověda: a) Přemysl Otakar I.</a:t>
            </a:r>
          </a:p>
          <a:p>
            <a:r>
              <a:rPr lang="cs-CZ" sz="20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            b) Zikmund Lucemburský</a:t>
            </a:r>
          </a:p>
          <a:p>
            <a:r>
              <a:rPr lang="cs-CZ" sz="20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            c) Karel IV.</a:t>
            </a:r>
          </a:p>
          <a:p>
            <a:r>
              <a:rPr lang="cs-CZ" sz="20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            d) Vladislav II. Jagellonský</a:t>
            </a:r>
            <a:endParaRPr lang="cs-CZ" sz="2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Picture 2" descr="C:\Documents and Settings\Sendi\Plocha\Karel IV. 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332656"/>
            <a:ext cx="2736304" cy="3598653"/>
          </a:xfrm>
          <a:prstGeom prst="rect">
            <a:avLst/>
          </a:prstGeom>
          <a:noFill/>
          <a:effectLst>
            <a:softEdge rad="317500"/>
          </a:effec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332656"/>
            <a:ext cx="2664296" cy="36660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332656"/>
            <a:ext cx="2644967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cxnSp>
        <p:nvCxnSpPr>
          <p:cNvPr id="8" name="Přímá spojovací čára 7"/>
          <p:cNvCxnSpPr/>
          <p:nvPr/>
        </p:nvCxnSpPr>
        <p:spPr>
          <a:xfrm>
            <a:off x="251520" y="4221088"/>
            <a:ext cx="28083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3347864" y="4221088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6300192" y="4221088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lačítko akce: Nápověda 26">
            <a:hlinkClick r:id="" action="ppaction://noaction" highlightClick="1"/>
          </p:cNvPr>
          <p:cNvSpPr/>
          <p:nvPr/>
        </p:nvSpPr>
        <p:spPr>
          <a:xfrm>
            <a:off x="7380312" y="5417840"/>
            <a:ext cx="1368152" cy="1440160"/>
          </a:xfrm>
          <a:prstGeom prst="actionButtonHelp">
            <a:avLst/>
          </a:prstGeom>
          <a:solidFill>
            <a:srgbClr val="FFC000"/>
          </a:solidFill>
          <a:ln>
            <a:solidFill>
              <a:schemeClr val="tx2">
                <a:lumMod val="25000"/>
              </a:schemeClr>
            </a:solidFill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75656" y="116632"/>
            <a:ext cx="792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Obr. 1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83968" y="116632"/>
            <a:ext cx="792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Obr. 2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188640"/>
            <a:ext cx="7280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Obr.3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1500" autoRev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1500" autoRev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1500" autoRev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" dur="2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5" dur="2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6" dur="2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58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9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0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2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7" grpId="0" animBg="1"/>
      <p:bldP spid="27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4038600"/>
            <a:ext cx="8839200" cy="162264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      </a:t>
            </a:r>
            <a:r>
              <a:rPr lang="cs-CZ" sz="4000" dirty="0" smtClean="0"/>
              <a:t>O kterého panovníka se jedná?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95736" y="5877272"/>
            <a:ext cx="6948264" cy="980728"/>
          </a:xfrm>
          <a:solidFill>
            <a:schemeClr val="tx2"/>
          </a:solidFill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Správné řešení: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332656"/>
            <a:ext cx="2644967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332656"/>
            <a:ext cx="2664296" cy="36660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pic>
        <p:nvPicPr>
          <p:cNvPr id="6" name="Picture 2" descr="C:\Documents and Settings\Sendi\Plocha\Karel IV. 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332656"/>
            <a:ext cx="2736304" cy="3598653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7" name="TextovéPole 6"/>
          <p:cNvSpPr txBox="1"/>
          <p:nvPr/>
        </p:nvSpPr>
        <p:spPr>
          <a:xfrm>
            <a:off x="6300192" y="3861048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c)   Karel IV.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3933056"/>
            <a:ext cx="25243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lphaLcParenR" startAt="4"/>
            </a:pPr>
            <a:r>
              <a:rPr lang="cs-CZ" sz="2400" b="1" dirty="0" smtClean="0"/>
              <a:t>Vladislav II.</a:t>
            </a:r>
          </a:p>
          <a:p>
            <a:pPr marL="457200" indent="-457200"/>
            <a:r>
              <a:rPr lang="cs-CZ" sz="2400" b="1" dirty="0" smtClean="0"/>
              <a:t>      Jagellonský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87824" y="3933056"/>
            <a:ext cx="2952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b)   Zikmund</a:t>
            </a:r>
          </a:p>
          <a:p>
            <a:r>
              <a:rPr lang="cs-CZ" sz="2400" b="1" dirty="0" smtClean="0"/>
              <a:t>         Lucemburský</a:t>
            </a:r>
            <a:endParaRPr lang="cs-CZ" sz="2400" b="1" dirty="0"/>
          </a:p>
        </p:txBody>
      </p:sp>
      <p:sp>
        <p:nvSpPr>
          <p:cNvPr id="11" name="Obdélník 10"/>
          <p:cNvSpPr/>
          <p:nvPr/>
        </p:nvSpPr>
        <p:spPr>
          <a:xfrm>
            <a:off x="2286000" y="5877272"/>
            <a:ext cx="6858000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                                   </a:t>
            </a: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d) Vladislav II. Jagellonský</a:t>
            </a:r>
          </a:p>
          <a:p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                               b) Zikmund Lucemburský        </a:t>
            </a:r>
          </a:p>
          <a:p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                               c) Karel IV.         </a:t>
            </a:r>
          </a:p>
          <a:p>
            <a:r>
              <a:rPr lang="cs-CZ" sz="1600" b="1" dirty="0" smtClean="0">
                <a:solidFill>
                  <a:schemeClr val="tx2">
                    <a:lumMod val="25000"/>
                  </a:schemeClr>
                </a:solidFill>
              </a:rPr>
              <a:t>                                         </a:t>
            </a:r>
            <a:endParaRPr lang="cs-CZ" sz="1600" b="1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12" name="Veselý obličej 11"/>
          <p:cNvSpPr/>
          <p:nvPr/>
        </p:nvSpPr>
        <p:spPr>
          <a:xfrm>
            <a:off x="899592" y="6093296"/>
            <a:ext cx="576064" cy="576064"/>
          </a:xfrm>
          <a:prstGeom prst="smileyFace">
            <a:avLst/>
          </a:prstGeom>
          <a:solidFill>
            <a:srgbClr val="FFFF00"/>
          </a:solidFill>
          <a:scene3d>
            <a:camera prst="perspectiveFron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475656" y="116632"/>
            <a:ext cx="792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Obr. 1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23928" y="116632"/>
            <a:ext cx="792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Obr. 2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876256" y="188640"/>
            <a:ext cx="792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Obr. 3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573016"/>
            <a:ext cx="8587680" cy="1224136"/>
          </a:xfrm>
        </p:spPr>
        <p:txBody>
          <a:bodyPr>
            <a:normAutofit/>
          </a:bodyPr>
          <a:lstStyle/>
          <a:p>
            <a:r>
              <a:rPr lang="cs-CZ" dirty="0" smtClean="0"/>
              <a:t>           Jak se jmenuji ?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3728" y="5445224"/>
            <a:ext cx="7020272" cy="1412776"/>
          </a:xfrm>
          <a:solidFill>
            <a:schemeClr val="tx2"/>
          </a:solidFill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Nápověda: a) kníže Boleslav II.</a:t>
            </a:r>
          </a:p>
          <a:p>
            <a:r>
              <a:rPr lang="cs-CZ" sz="20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            b) král Jan Lucemburský</a:t>
            </a:r>
          </a:p>
          <a:p>
            <a:r>
              <a:rPr lang="cs-CZ" sz="20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            c)  kníže Václav</a:t>
            </a:r>
            <a:endParaRPr lang="cs-CZ" sz="20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404665"/>
            <a:ext cx="864096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 dětství mě vychovávala babička, kněžna Ludmila. Naučila mě číst a psát</a:t>
            </a:r>
          </a:p>
          <a:p>
            <a:r>
              <a:rPr lang="cs-CZ" dirty="0" smtClean="0"/>
              <a:t>(za mého života to neuměla většina knížat ani králů).</a:t>
            </a:r>
          </a:p>
          <a:p>
            <a:r>
              <a:rPr lang="cs-CZ" dirty="0" smtClean="0"/>
              <a:t>Když zemřel můj otec, nedosáhl jsem ještě dospělosti a vlády se ujala má matka, kněžna Drahomíra.  Babička mě svou příkladnou výchovou mnohému naučila, ale má ctižádostivá matka se obávala jejího vlivu a nechala ji zavraždit.</a:t>
            </a:r>
          </a:p>
          <a:p>
            <a:r>
              <a:rPr lang="cs-CZ" dirty="0" smtClean="0"/>
              <a:t>Po několika letech jsem se ujal vlády. Podporoval jsem šíření křesťanství. </a:t>
            </a:r>
          </a:p>
          <a:p>
            <a:r>
              <a:rPr lang="cs-CZ" dirty="0" smtClean="0"/>
              <a:t>Abych se vyhnul neustálým válkám a zajistil mír pro svou zemi, platil jsem německému králi „poplatek“.</a:t>
            </a:r>
          </a:p>
          <a:p>
            <a:r>
              <a:rPr lang="cs-CZ" dirty="0" smtClean="0"/>
              <a:t>Můj mladší bratr Boleslav velmi toužil zmocnit se vlády. Pozval mě k sobě na návštěvu</a:t>
            </a:r>
          </a:p>
          <a:p>
            <a:r>
              <a:rPr lang="cs-CZ" dirty="0" smtClean="0"/>
              <a:t>do Staré Boleslavi. Bohatě mne pohostil, přátelsky jsme spolu rozmlouvali. </a:t>
            </a:r>
          </a:p>
          <a:p>
            <a:r>
              <a:rPr lang="cs-CZ" dirty="0" smtClean="0"/>
              <a:t>Nic zlého netušíce jsem šel druhého dne do kostela na ranní mši.  .…………………………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Dokonči tento příběh svými vlastními slovy.</a:t>
            </a:r>
          </a:p>
          <a:p>
            <a:endParaRPr lang="cs-CZ" dirty="0"/>
          </a:p>
        </p:txBody>
      </p:sp>
      <p:sp>
        <p:nvSpPr>
          <p:cNvPr id="5" name="Tlačítko akce: Nápověda 4">
            <a:hlinkClick r:id="" action="ppaction://noaction" highlightClick="1"/>
          </p:cNvPr>
          <p:cNvSpPr/>
          <p:nvPr/>
        </p:nvSpPr>
        <p:spPr>
          <a:xfrm>
            <a:off x="6444208" y="4365104"/>
            <a:ext cx="1620688" cy="2304256"/>
          </a:xfrm>
          <a:prstGeom prst="actionButtonHelp">
            <a:avLst/>
          </a:prstGeom>
          <a:solidFill>
            <a:srgbClr val="FFC000"/>
          </a:solidFill>
          <a:ln>
            <a:solidFill>
              <a:schemeClr val="accent3">
                <a:lumMod val="50000"/>
              </a:schemeClr>
            </a:solidFill>
          </a:ln>
          <a:effectLst>
            <a:softEdge rad="635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2195736" y="5085184"/>
            <a:ext cx="3312368" cy="0"/>
          </a:xfrm>
          <a:prstGeom prst="line">
            <a:avLst/>
          </a:prstGeom>
          <a:ln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6" dur="1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7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0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3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5" dur="1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6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8" dur="1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allAtOnce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717032"/>
            <a:ext cx="8587680" cy="1152128"/>
          </a:xfrm>
        </p:spPr>
        <p:txBody>
          <a:bodyPr/>
          <a:lstStyle/>
          <a:p>
            <a:r>
              <a:rPr lang="cs-CZ" dirty="0" smtClean="0"/>
              <a:t>  Ano, Jmenuji se kníže Václav.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95736" y="5877272"/>
            <a:ext cx="6948264" cy="980727"/>
          </a:xfrm>
          <a:solidFill>
            <a:schemeClr val="tx2"/>
          </a:solidFill>
        </p:spPr>
        <p:txBody>
          <a:bodyPr>
            <a:normAutofit lnSpcReduction="10000"/>
          </a:bodyPr>
          <a:lstStyle/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      Správné řešení: </a:t>
            </a: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c) kníže Václav</a:t>
            </a:r>
          </a:p>
          <a:p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7380312" y="764704"/>
            <a:ext cx="576064" cy="576064"/>
          </a:xfrm>
          <a:prstGeom prst="smileyFace">
            <a:avLst/>
          </a:prstGeom>
          <a:solidFill>
            <a:srgbClr val="FFFF00"/>
          </a:solidFill>
          <a:scene3d>
            <a:camera prst="perspectiveFron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052736"/>
            <a:ext cx="835292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Dokončení: 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Můj vlastní bratr mě se svou družinou zákeřně přepadl 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a zavraždil.</a:t>
            </a:r>
          </a:p>
          <a:p>
            <a:r>
              <a:rPr lang="cs-CZ" sz="2400" dirty="0" smtClean="0"/>
              <a:t>Po mé smrti na knížecí stolec nastoupil tedy bratr, kníže Boleslav I. </a:t>
            </a:r>
          </a:p>
          <a:p>
            <a:r>
              <a:rPr lang="cs-CZ" sz="2400" dirty="0" smtClean="0"/>
              <a:t>Odmítl ovšem platit německým panovníkům poplatek za mír </a:t>
            </a:r>
          </a:p>
          <a:p>
            <a:r>
              <a:rPr lang="cs-CZ" sz="2400" dirty="0" smtClean="0"/>
              <a:t>a přivodil tak na českou zemi utrpení dlouholetých válek.</a:t>
            </a:r>
          </a:p>
          <a:p>
            <a:r>
              <a:rPr lang="cs-CZ" sz="2400" dirty="0" smtClean="0"/>
              <a:t>Byl přezdíván „Ukrutný“.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3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7" dur="3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" dur="3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3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0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3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7" dur="3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" dur="3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3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0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3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7" dur="3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8" dur="3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3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50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6" dur="3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7" dur="3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8" dur="3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3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60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83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3068960"/>
            <a:ext cx="9324528" cy="18002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    Spojíš správně dvojice sourozenců ?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95736" y="5805264"/>
            <a:ext cx="6948264" cy="1052736"/>
          </a:xfrm>
          <a:solidFill>
            <a:schemeClr val="tx2"/>
          </a:solidFill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                 Doporučení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: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Spojuj barevně.</a:t>
            </a:r>
            <a:endParaRPr lang="cs-CZ" sz="24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124744"/>
            <a:ext cx="85324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Konstantin </a:t>
            </a:r>
            <a:r>
              <a:rPr lang="cs-CZ" sz="2400" dirty="0" smtClean="0"/>
              <a:t>                        Václav I.</a:t>
            </a:r>
          </a:p>
          <a:p>
            <a:r>
              <a:rPr lang="cs-CZ" sz="2400" b="1" dirty="0" smtClean="0"/>
              <a:t>Václav IV.                           </a:t>
            </a:r>
            <a:r>
              <a:rPr lang="cs-CZ" sz="2400" dirty="0" smtClean="0"/>
              <a:t>Boleslav I.</a:t>
            </a:r>
          </a:p>
          <a:p>
            <a:r>
              <a:rPr lang="cs-CZ" sz="2400" b="1" dirty="0" smtClean="0"/>
              <a:t>Anežka Česká</a:t>
            </a:r>
            <a:r>
              <a:rPr lang="cs-CZ" sz="2400" dirty="0" smtClean="0"/>
              <a:t>                    Metoděj</a:t>
            </a:r>
          </a:p>
          <a:p>
            <a:r>
              <a:rPr lang="cs-CZ" sz="2400" b="1" dirty="0" smtClean="0"/>
              <a:t>Václav                                </a:t>
            </a:r>
            <a:r>
              <a:rPr lang="cs-CZ" sz="2400" dirty="0" smtClean="0"/>
              <a:t>Anna Jagellonská</a:t>
            </a:r>
          </a:p>
          <a:p>
            <a:r>
              <a:rPr lang="cs-CZ" sz="2400" b="1" dirty="0" smtClean="0"/>
              <a:t>Ludvík Jagellonský            </a:t>
            </a:r>
            <a:r>
              <a:rPr lang="cs-CZ" sz="2400" dirty="0" smtClean="0"/>
              <a:t>Zikmund Lucemburský</a:t>
            </a:r>
            <a:endParaRPr lang="cs-CZ" sz="2400" dirty="0"/>
          </a:p>
        </p:txBody>
      </p:sp>
      <p:sp>
        <p:nvSpPr>
          <p:cNvPr id="5" name="Tlačítko akce: Nápověda 4">
            <a:hlinkClick r:id="" action="ppaction://noaction" highlightClick="1"/>
          </p:cNvPr>
          <p:cNvSpPr/>
          <p:nvPr/>
        </p:nvSpPr>
        <p:spPr>
          <a:xfrm>
            <a:off x="6372200" y="260648"/>
            <a:ext cx="1944216" cy="2232248"/>
          </a:xfrm>
          <a:prstGeom prst="actionButtonHelp">
            <a:avLst/>
          </a:prstGeom>
          <a:solidFill>
            <a:srgbClr val="FFC000"/>
          </a:solidFill>
          <a:ln>
            <a:solidFill>
              <a:schemeClr val="tx2">
                <a:lumMod val="25000"/>
              </a:schemeClr>
            </a:solidFill>
          </a:ln>
          <a:effectLst>
            <a:softEdge rad="635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3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3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3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3501008"/>
            <a:ext cx="8371656" cy="115212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Spojíš správně dvojice sourozenců ?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95736" y="5949280"/>
            <a:ext cx="6948264" cy="908720"/>
          </a:xfrm>
          <a:solidFill>
            <a:schemeClr val="tx2"/>
          </a:solidFill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Vzpomeň si na výše jmenované sourozence, </a:t>
            </a:r>
          </a:p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pokus se o nich krátce pohovořit.</a:t>
            </a: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196752"/>
            <a:ext cx="828092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Konstantin </a:t>
            </a:r>
            <a:r>
              <a:rPr lang="cs-CZ" sz="2400" dirty="0" smtClean="0"/>
              <a:t>                        Václav I.</a:t>
            </a:r>
          </a:p>
          <a:p>
            <a:r>
              <a:rPr lang="cs-CZ" sz="2400" b="1" dirty="0" smtClean="0"/>
              <a:t>Václav IV.                           </a:t>
            </a:r>
            <a:r>
              <a:rPr lang="cs-CZ" sz="2400" dirty="0" smtClean="0"/>
              <a:t>Boleslav I.</a:t>
            </a:r>
          </a:p>
          <a:p>
            <a:r>
              <a:rPr lang="cs-CZ" sz="2400" b="1" dirty="0" smtClean="0"/>
              <a:t>Anežka Česká</a:t>
            </a:r>
            <a:r>
              <a:rPr lang="cs-CZ" sz="2400" dirty="0" smtClean="0"/>
              <a:t>                    Metoděj</a:t>
            </a:r>
          </a:p>
          <a:p>
            <a:r>
              <a:rPr lang="cs-CZ" sz="2400" b="1" dirty="0" smtClean="0"/>
              <a:t>Václav                                </a:t>
            </a:r>
            <a:r>
              <a:rPr lang="cs-CZ" sz="2400" dirty="0" smtClean="0"/>
              <a:t>Anna Jagellonská</a:t>
            </a:r>
          </a:p>
          <a:p>
            <a:r>
              <a:rPr lang="cs-CZ" sz="2400" b="1" dirty="0" smtClean="0"/>
              <a:t>Ludvík Jagellonský            </a:t>
            </a:r>
            <a:r>
              <a:rPr lang="cs-CZ" sz="2400" dirty="0" smtClean="0"/>
              <a:t>Zikmund Lucemburský</a:t>
            </a:r>
          </a:p>
          <a:p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7092280" y="692696"/>
            <a:ext cx="576064" cy="576064"/>
          </a:xfrm>
          <a:prstGeom prst="smileyFace">
            <a:avLst/>
          </a:prstGeom>
          <a:solidFill>
            <a:srgbClr val="FFFF00"/>
          </a:solidFill>
          <a:scene3d>
            <a:camera prst="perspectiveFron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55576" y="7647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476672"/>
            <a:ext cx="32403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Správné řešení:</a:t>
            </a:r>
          </a:p>
          <a:p>
            <a:endParaRPr lang="cs-CZ" sz="2800" dirty="0"/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1835696" y="1484784"/>
            <a:ext cx="2304256" cy="79208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V="1">
            <a:off x="1547664" y="1916832"/>
            <a:ext cx="2520280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flipV="1">
            <a:off x="3131840" y="2636912"/>
            <a:ext cx="936104" cy="288032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1907704" y="1772816"/>
            <a:ext cx="2088232" cy="12241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flipV="1">
            <a:off x="2483768" y="1340768"/>
            <a:ext cx="1584176" cy="86409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29" dur="500" autoRev="1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0" dur="500" autoRev="1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autoRev="1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645024"/>
            <a:ext cx="8083624" cy="1152128"/>
          </a:xfrm>
        </p:spPr>
        <p:txBody>
          <a:bodyPr>
            <a:normAutofit/>
          </a:bodyPr>
          <a:lstStyle/>
          <a:p>
            <a:r>
              <a:rPr lang="cs-CZ" dirty="0" smtClean="0"/>
              <a:t>      Kdo ke komu patří 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95736" y="5805264"/>
            <a:ext cx="6948264" cy="1052736"/>
          </a:xfrm>
          <a:solidFill>
            <a:schemeClr val="tx2"/>
          </a:solidFill>
        </p:spPr>
        <p:txBody>
          <a:bodyPr/>
          <a:lstStyle/>
          <a:p>
            <a:endParaRPr lang="cs-CZ" sz="2400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Doporučení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:</a:t>
            </a:r>
            <a:r>
              <a:rPr lang="cs-CZ" sz="24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Rodinné příslušníky spojuj barevně.</a:t>
            </a:r>
          </a:p>
          <a:p>
            <a:endParaRPr lang="cs-CZ" dirty="0"/>
          </a:p>
        </p:txBody>
      </p:sp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7199784" y="1628800"/>
            <a:ext cx="1944216" cy="2232248"/>
          </a:xfrm>
          <a:prstGeom prst="actionButtonHelp">
            <a:avLst/>
          </a:prstGeom>
          <a:solidFill>
            <a:srgbClr val="FFC000"/>
          </a:solidFill>
          <a:ln>
            <a:solidFill>
              <a:schemeClr val="tx2">
                <a:lumMod val="25000"/>
              </a:schemeClr>
            </a:solidFill>
          </a:ln>
          <a:effectLst>
            <a:softEdge rad="635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1268760"/>
            <a:ext cx="7848872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Anna Jagellonská                 </a:t>
            </a:r>
            <a:r>
              <a:rPr lang="cs-CZ" sz="2000" b="1" dirty="0" smtClean="0"/>
              <a:t>Krok </a:t>
            </a:r>
            <a:r>
              <a:rPr lang="cs-CZ" sz="2000" dirty="0" smtClean="0"/>
              <a:t>                           Karel IV.</a:t>
            </a:r>
          </a:p>
          <a:p>
            <a:r>
              <a:rPr lang="cs-CZ" sz="2000" dirty="0" smtClean="0"/>
              <a:t>Libuše                               </a:t>
            </a:r>
            <a:r>
              <a:rPr lang="cs-CZ" sz="2000" b="1" dirty="0" smtClean="0"/>
              <a:t>Ludmila </a:t>
            </a:r>
            <a:r>
              <a:rPr lang="cs-CZ" sz="2000" dirty="0" smtClean="0"/>
              <a:t>                         Ludvík Jagellonský</a:t>
            </a:r>
          </a:p>
          <a:p>
            <a:r>
              <a:rPr lang="cs-CZ" sz="2000" dirty="0" smtClean="0"/>
              <a:t>Václav                        </a:t>
            </a:r>
            <a:r>
              <a:rPr lang="cs-CZ" sz="2000" b="1" dirty="0" smtClean="0"/>
              <a:t>Přemysl Otakar I.                  </a:t>
            </a:r>
            <a:r>
              <a:rPr lang="cs-CZ" sz="2000" dirty="0" smtClean="0"/>
              <a:t>Přemysl Oráč</a:t>
            </a:r>
          </a:p>
          <a:p>
            <a:r>
              <a:rPr lang="cs-CZ" sz="2000" dirty="0" smtClean="0"/>
              <a:t>Václav I.                     </a:t>
            </a:r>
            <a:r>
              <a:rPr lang="cs-CZ" sz="2000" b="1" dirty="0" smtClean="0"/>
              <a:t>Jan Lucemburský                  </a:t>
            </a:r>
            <a:r>
              <a:rPr lang="cs-CZ" sz="2000" dirty="0" smtClean="0"/>
              <a:t>Anežka Česká</a:t>
            </a:r>
          </a:p>
          <a:p>
            <a:r>
              <a:rPr lang="cs-CZ" sz="2000" dirty="0" smtClean="0"/>
              <a:t>Eliška Přemyslovna     </a:t>
            </a:r>
            <a:r>
              <a:rPr lang="cs-CZ" sz="2000" b="1" dirty="0" smtClean="0"/>
              <a:t>Vladislav II. Jagellonský</a:t>
            </a:r>
            <a:r>
              <a:rPr lang="cs-CZ" sz="2000" dirty="0" smtClean="0"/>
              <a:t>        </a:t>
            </a:r>
            <a:r>
              <a:rPr lang="cs-CZ" sz="2000" dirty="0" smtClean="0">
                <a:solidFill>
                  <a:prstClr val="white"/>
                </a:solidFill>
              </a:rPr>
              <a:t>Boleslav I.</a:t>
            </a:r>
            <a:endParaRPr lang="cs-CZ" sz="2000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3" dur="1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3717032"/>
            <a:ext cx="8659688" cy="100811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Kdo ke komu patří 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95736" y="5805264"/>
            <a:ext cx="6948264" cy="1052736"/>
          </a:xfrm>
          <a:solidFill>
            <a:schemeClr val="tx2"/>
          </a:solidFill>
        </p:spPr>
        <p:txBody>
          <a:bodyPr>
            <a:normAutofit fontScale="92500" lnSpcReduction="10000"/>
          </a:bodyPr>
          <a:lstStyle/>
          <a:p>
            <a:endParaRPr lang="cs-CZ" sz="2000" dirty="0" smtClean="0">
              <a:solidFill>
                <a:schemeClr val="tx2">
                  <a:lumMod val="10000"/>
                </a:schemeClr>
              </a:solidFill>
            </a:endParaRPr>
          </a:p>
          <a:p>
            <a:endParaRPr lang="cs-CZ" sz="2000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</a:p>
          <a:p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7236296" y="548680"/>
            <a:ext cx="576064" cy="576064"/>
          </a:xfrm>
          <a:prstGeom prst="smileyFace">
            <a:avLst/>
          </a:prstGeom>
          <a:solidFill>
            <a:srgbClr val="FFFF00"/>
          </a:solidFill>
          <a:scene3d>
            <a:camera prst="perspectiveFron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95536" y="476672"/>
            <a:ext cx="3168352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  </a:t>
            </a:r>
            <a:r>
              <a:rPr lang="cs-CZ" sz="3200" dirty="0" smtClean="0">
                <a:solidFill>
                  <a:srgbClr val="C00000"/>
                </a:solidFill>
              </a:rPr>
              <a:t>Správné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C00000"/>
                </a:solidFill>
              </a:rPr>
              <a:t>řešení: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1520" y="1556792"/>
            <a:ext cx="828092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Anna Jagellonská                 </a:t>
            </a:r>
            <a:r>
              <a:rPr lang="cs-CZ" b="1" dirty="0" smtClean="0"/>
              <a:t>Krok</a:t>
            </a:r>
            <a:r>
              <a:rPr lang="cs-CZ" dirty="0" smtClean="0"/>
              <a:t>                            Karel IV.</a:t>
            </a:r>
          </a:p>
          <a:p>
            <a:r>
              <a:rPr lang="cs-CZ" dirty="0" smtClean="0"/>
              <a:t>Libuše                               </a:t>
            </a:r>
            <a:r>
              <a:rPr lang="cs-CZ" b="1" dirty="0" smtClean="0"/>
              <a:t>Ludmila</a:t>
            </a:r>
            <a:r>
              <a:rPr lang="cs-CZ" dirty="0" smtClean="0"/>
              <a:t>                          Ludvík Jagellonský</a:t>
            </a:r>
          </a:p>
          <a:p>
            <a:r>
              <a:rPr lang="cs-CZ" dirty="0" smtClean="0"/>
              <a:t>Václav                        </a:t>
            </a:r>
            <a:r>
              <a:rPr lang="cs-CZ" b="1" dirty="0" smtClean="0"/>
              <a:t>Přemysl Otakar I</a:t>
            </a:r>
            <a:r>
              <a:rPr lang="cs-CZ" dirty="0" smtClean="0"/>
              <a:t>.                  Přemysl Oráč</a:t>
            </a:r>
          </a:p>
          <a:p>
            <a:r>
              <a:rPr lang="cs-CZ" dirty="0" smtClean="0"/>
              <a:t>Václav I.                     </a:t>
            </a:r>
            <a:r>
              <a:rPr lang="cs-CZ" b="1" dirty="0" smtClean="0"/>
              <a:t>Jan Lucemburský</a:t>
            </a:r>
            <a:r>
              <a:rPr lang="cs-CZ" dirty="0" smtClean="0"/>
              <a:t>                  Anežka Česká</a:t>
            </a:r>
          </a:p>
          <a:p>
            <a:r>
              <a:rPr lang="cs-CZ" dirty="0" smtClean="0"/>
              <a:t>Eliška Přemyslovna     </a:t>
            </a:r>
            <a:r>
              <a:rPr lang="cs-CZ" b="1" dirty="0" smtClean="0"/>
              <a:t>Vladislav II. Jagellonský         </a:t>
            </a:r>
            <a:r>
              <a:rPr lang="cs-CZ" dirty="0" smtClean="0">
                <a:solidFill>
                  <a:prstClr val="white"/>
                </a:solidFill>
              </a:rPr>
              <a:t>Boleslav I.</a:t>
            </a:r>
            <a:endParaRPr lang="cs-CZ" dirty="0" smtClean="0"/>
          </a:p>
          <a:p>
            <a:endParaRPr lang="cs-CZ" dirty="0"/>
          </a:p>
        </p:txBody>
      </p:sp>
      <p:cxnSp>
        <p:nvCxnSpPr>
          <p:cNvPr id="22" name="Přímá spojovací čára 21"/>
          <p:cNvCxnSpPr/>
          <p:nvPr/>
        </p:nvCxnSpPr>
        <p:spPr>
          <a:xfrm>
            <a:off x="1979712" y="184482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1331640" y="1844824"/>
            <a:ext cx="1080120" cy="108012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flipV="1">
            <a:off x="4572000" y="2132856"/>
            <a:ext cx="648072" cy="7920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flipV="1">
            <a:off x="971600" y="1772816"/>
            <a:ext cx="1944216" cy="288032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3491880" y="1772816"/>
            <a:ext cx="1656184" cy="576064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 flipV="1">
            <a:off x="1043608" y="2060848"/>
            <a:ext cx="1728192" cy="288032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>
            <a:off x="3635896" y="2060848"/>
            <a:ext cx="1512168" cy="792088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 flipV="1">
            <a:off x="1187624" y="2348880"/>
            <a:ext cx="1296144" cy="28803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>
            <a:off x="4139952" y="2348880"/>
            <a:ext cx="1008112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 flipV="1">
            <a:off x="2123728" y="2636912"/>
            <a:ext cx="288032" cy="288032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 flipV="1">
            <a:off x="4067944" y="1772816"/>
            <a:ext cx="1080120" cy="864096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Obdélník 63"/>
          <p:cNvSpPr/>
          <p:nvPr/>
        </p:nvSpPr>
        <p:spPr>
          <a:xfrm>
            <a:off x="2286000" y="5877272"/>
            <a:ext cx="67504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Vzpomeň si na výše jmenované rodinné příslušníky.</a:t>
            </a:r>
          </a:p>
          <a:p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Jaké rodinné vztahy mezi jednotlivými osobami panují? </a:t>
            </a: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Pokus se krátce o nich pohovořit.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</a:p>
          <a:p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     CITACE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23528" y="692696"/>
            <a:ext cx="8568952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hlinkClick r:id="rId2"/>
              </a:rPr>
              <a:t>[</a:t>
            </a:r>
            <a:r>
              <a:rPr lang="cs-CZ" sz="2000" dirty="0" smtClean="0">
                <a:hlinkClick r:id="rId2"/>
              </a:rPr>
              <a:t>obr.1</a:t>
            </a:r>
            <a:r>
              <a:rPr lang="en-US" sz="2000" dirty="0" smtClean="0">
                <a:hlinkClick r:id="rId2"/>
              </a:rPr>
              <a:t>]</a:t>
            </a:r>
            <a:r>
              <a:rPr lang="cs-CZ" sz="2000" dirty="0" smtClean="0"/>
              <a:t>.</a:t>
            </a:r>
            <a:r>
              <a:rPr lang="cs-CZ" sz="2000" dirty="0" smtClean="0">
                <a:hlinkClick r:id="rId2"/>
              </a:rPr>
              <a:t> </a:t>
            </a:r>
            <a:r>
              <a:rPr lang="en-US" sz="2000" dirty="0" smtClean="0">
                <a:hlinkClick r:id="rId2"/>
              </a:rPr>
              <a:t>[</a:t>
            </a:r>
            <a:r>
              <a:rPr lang="en-US" sz="2000" dirty="0" err="1" smtClean="0">
                <a:hlinkClick r:id="rId2"/>
              </a:rPr>
              <a:t>citace</a:t>
            </a:r>
            <a:r>
              <a:rPr lang="en-US" sz="2000" dirty="0" smtClean="0">
                <a:hlinkClick r:id="rId2"/>
              </a:rPr>
              <a:t> 2011</a:t>
            </a:r>
            <a:r>
              <a:rPr lang="cs-CZ" sz="2000" dirty="0" smtClean="0">
                <a:hlinkClick r:id="rId2"/>
              </a:rPr>
              <a:t>-12-04</a:t>
            </a:r>
            <a:r>
              <a:rPr lang="en-US" sz="2000" dirty="0" smtClean="0">
                <a:hlinkClick r:id="rId2"/>
              </a:rPr>
              <a:t>]</a:t>
            </a:r>
            <a:r>
              <a:rPr lang="cs-CZ" sz="2000" dirty="0" smtClean="0">
                <a:hlinkClick r:id="rId2"/>
              </a:rPr>
              <a:t>.Dostupný na www: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http://simonak.eu/images/obrazky_ostatni_strany/h_k/3_1.jpg</a:t>
            </a:r>
          </a:p>
          <a:p>
            <a:r>
              <a:rPr lang="en-US" sz="2000" dirty="0" smtClean="0">
                <a:hlinkClick r:id="rId2"/>
              </a:rPr>
              <a:t>[</a:t>
            </a:r>
            <a:r>
              <a:rPr lang="cs-CZ" sz="2000" dirty="0" smtClean="0">
                <a:hlinkClick r:id="rId2"/>
              </a:rPr>
              <a:t>obr.2</a:t>
            </a:r>
            <a:r>
              <a:rPr lang="en-US" sz="2000" dirty="0" smtClean="0">
                <a:hlinkClick r:id="rId2"/>
              </a:rPr>
              <a:t>]</a:t>
            </a:r>
            <a:r>
              <a:rPr lang="cs-CZ" sz="2000" dirty="0" smtClean="0"/>
              <a:t>.</a:t>
            </a:r>
            <a:r>
              <a:rPr lang="cs-CZ" sz="2000" dirty="0" smtClean="0">
                <a:hlinkClick r:id="rId2"/>
              </a:rPr>
              <a:t> </a:t>
            </a:r>
            <a:r>
              <a:rPr lang="en-US" sz="2000" dirty="0" smtClean="0">
                <a:hlinkClick r:id="rId2"/>
              </a:rPr>
              <a:t>[</a:t>
            </a:r>
            <a:r>
              <a:rPr lang="en-US" sz="2000" dirty="0" err="1" smtClean="0">
                <a:hlinkClick r:id="rId2"/>
              </a:rPr>
              <a:t>citace</a:t>
            </a:r>
            <a:r>
              <a:rPr lang="en-US" sz="2000" dirty="0" smtClean="0">
                <a:hlinkClick r:id="rId2"/>
              </a:rPr>
              <a:t> 2011</a:t>
            </a:r>
            <a:r>
              <a:rPr lang="cs-CZ" sz="2000" dirty="0" smtClean="0">
                <a:hlinkClick r:id="rId2"/>
              </a:rPr>
              <a:t>-12-04</a:t>
            </a:r>
            <a:r>
              <a:rPr lang="en-US" sz="2000" dirty="0" smtClean="0">
                <a:hlinkClick r:id="rId2"/>
              </a:rPr>
              <a:t>]</a:t>
            </a:r>
            <a:r>
              <a:rPr lang="cs-CZ" sz="2000" dirty="0" smtClean="0">
                <a:hlinkClick r:id="rId2"/>
              </a:rPr>
              <a:t>.Dostupný na www:</a:t>
            </a:r>
          </a:p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http://www.</a:t>
            </a:r>
            <a:r>
              <a:rPr lang="cs-CZ" sz="2000" dirty="0" err="1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cojeco.cz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/</a:t>
            </a:r>
            <a:r>
              <a:rPr lang="cs-CZ" sz="2000" dirty="0" err="1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attach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/</a:t>
            </a:r>
            <a:r>
              <a:rPr lang="cs-CZ" sz="2000" dirty="0" err="1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ilustrations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/3bdf07077e79d.jpg</a:t>
            </a: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US" sz="2000" dirty="0" smtClean="0">
                <a:hlinkClick r:id="rId2"/>
              </a:rPr>
              <a:t>[</a:t>
            </a:r>
            <a:r>
              <a:rPr lang="cs-CZ" sz="2000" dirty="0" smtClean="0">
                <a:hlinkClick r:id="rId2"/>
              </a:rPr>
              <a:t>obr.3</a:t>
            </a:r>
            <a:r>
              <a:rPr lang="en-US" sz="2000" dirty="0" smtClean="0">
                <a:hlinkClick r:id="rId2"/>
              </a:rPr>
              <a:t>]</a:t>
            </a:r>
            <a:r>
              <a:rPr lang="cs-CZ" sz="2000" dirty="0" smtClean="0"/>
              <a:t>.</a:t>
            </a:r>
            <a:r>
              <a:rPr lang="cs-CZ" sz="2000" dirty="0" smtClean="0">
                <a:hlinkClick r:id="rId2"/>
              </a:rPr>
              <a:t> </a:t>
            </a:r>
            <a:r>
              <a:rPr lang="en-US" sz="2000" dirty="0" smtClean="0">
                <a:hlinkClick r:id="rId2"/>
              </a:rPr>
              <a:t>[</a:t>
            </a:r>
            <a:r>
              <a:rPr lang="en-US" sz="2000" dirty="0" err="1" smtClean="0">
                <a:hlinkClick r:id="rId2"/>
              </a:rPr>
              <a:t>citace</a:t>
            </a:r>
            <a:r>
              <a:rPr lang="en-US" sz="2000" dirty="0" smtClean="0">
                <a:hlinkClick r:id="rId2"/>
              </a:rPr>
              <a:t> 2011</a:t>
            </a:r>
            <a:r>
              <a:rPr lang="cs-CZ" sz="2000" dirty="0" smtClean="0">
                <a:hlinkClick r:id="rId2"/>
              </a:rPr>
              <a:t>-12-04</a:t>
            </a:r>
            <a:r>
              <a:rPr lang="en-US" sz="2000" dirty="0" smtClean="0">
                <a:hlinkClick r:id="rId2"/>
              </a:rPr>
              <a:t>]</a:t>
            </a:r>
            <a:r>
              <a:rPr lang="cs-CZ" sz="2000" dirty="0" smtClean="0">
                <a:hlinkClick r:id="rId2"/>
              </a:rPr>
              <a:t>.Dostupný na www:</a:t>
            </a:r>
          </a:p>
          <a:p>
            <a:r>
              <a:rPr lang="cs-CZ" sz="2000" dirty="0" smtClean="0">
                <a:hlinkClick r:id="rId2"/>
              </a:rPr>
              <a:t>http://gop.pilsedu.cz:8080/redakcni_systemy/wiki/images/b/bd/Kareliv.gif</a:t>
            </a:r>
          </a:p>
          <a:p>
            <a:endParaRPr lang="cs-CZ" sz="2000" dirty="0" smtClean="0">
              <a:hlinkClick r:id="rId2"/>
            </a:endParaRP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452</TotalTime>
  <Words>752</Words>
  <Application>Microsoft Office PowerPoint</Application>
  <PresentationFormat>Předvádění na obrazovce (4:3)</PresentationFormat>
  <Paragraphs>111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Medián</vt:lpstr>
      <vt:lpstr>Prezentace aplikace PowerPoint</vt:lpstr>
      <vt:lpstr>Prezentace aplikace PowerPoint</vt:lpstr>
      <vt:lpstr>Hádej, hádej, hádači !!!</vt:lpstr>
      <vt:lpstr>O kterého panovníka se jedná?</vt:lpstr>
      <vt:lpstr>      O kterého panovníka se jedná?</vt:lpstr>
      <vt:lpstr>           Jak se jmenuji ?</vt:lpstr>
      <vt:lpstr>  Ano, Jmenuji se kníže Václav.</vt:lpstr>
      <vt:lpstr>    Spojíš správně dvojice sourozenců ?</vt:lpstr>
      <vt:lpstr>Spojíš správně dvojice sourozenců ?</vt:lpstr>
      <vt:lpstr>      Kdo ke komu patří ?</vt:lpstr>
      <vt:lpstr>                Kdo ke komu patří ?</vt:lpstr>
      <vt:lpstr>    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Učitel</cp:lastModifiedBy>
  <cp:revision>175</cp:revision>
  <dcterms:modified xsi:type="dcterms:W3CDTF">2012-03-14T14:41:13Z</dcterms:modified>
</cp:coreProperties>
</file>