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3" r:id="rId2"/>
    <p:sldId id="264" r:id="rId3"/>
    <p:sldId id="256" r:id="rId4"/>
    <p:sldId id="257" r:id="rId5"/>
    <p:sldId id="258" r:id="rId6"/>
    <p:sldId id="260" r:id="rId7"/>
    <p:sldId id="259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3D68A9-1CB3-4A86-B22B-239D74ED0899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634B8B-D9AC-4A5F-8B47-0331553999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15078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94219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634B8B-D9AC-4A5F-8B47-0331553999D5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83301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634B8B-D9AC-4A5F-8B47-0331553999D5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11167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634B8B-D9AC-4A5F-8B47-0331553999D5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463061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634B8B-D9AC-4A5F-8B47-0331553999D5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57860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1074E-905D-4680-B8FF-A60080CF0B8D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743784-AECC-4550-ACF7-EB8C518351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89042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1074E-905D-4680-B8FF-A60080CF0B8D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743784-AECC-4550-ACF7-EB8C518351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46986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1074E-905D-4680-B8FF-A60080CF0B8D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743784-AECC-4550-ACF7-EB8C518351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10630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1074E-905D-4680-B8FF-A60080CF0B8D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743784-AECC-4550-ACF7-EB8C518351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72742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1074E-905D-4680-B8FF-A60080CF0B8D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743784-AECC-4550-ACF7-EB8C518351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6659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1074E-905D-4680-B8FF-A60080CF0B8D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743784-AECC-4550-ACF7-EB8C518351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92663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1074E-905D-4680-B8FF-A60080CF0B8D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743784-AECC-4550-ACF7-EB8C518351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43379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1074E-905D-4680-B8FF-A60080CF0B8D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743784-AECC-4550-ACF7-EB8C518351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0061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1074E-905D-4680-B8FF-A60080CF0B8D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743784-AECC-4550-ACF7-EB8C518351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93747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1074E-905D-4680-B8FF-A60080CF0B8D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743784-AECC-4550-ACF7-EB8C518351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09254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1074E-905D-4680-B8FF-A60080CF0B8D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743784-AECC-4550-ACF7-EB8C518351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76368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61074E-905D-4680-B8FF-A60080CF0B8D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743784-AECC-4550-ACF7-EB8C518351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9651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elpforenglish.cz/article/2009062902-staty-usa-interaktivni-mapky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en.wikipedia.org/wiki/File:Map_of_USA_with_state_names_2.sv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87803820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Jitka </a:t>
                      </a:r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Jiřišťová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VY_32_INOVACE_04B_11_States</a:t>
                      </a:r>
                      <a:r>
                        <a:rPr lang="cs-CZ" sz="1800" b="1" kern="1200" baseline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of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the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USA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GEOGRAFIE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30.3. </a:t>
                      </a:r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74386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363272" cy="4929411"/>
          </a:xfrm>
        </p:spPr>
        <p:txBody>
          <a:bodyPr>
            <a:normAutofit/>
          </a:bodyPr>
          <a:lstStyle/>
          <a:p>
            <a:pPr lvl="0"/>
            <a:r>
              <a:rPr lang="cs-CZ" sz="1600" dirty="0">
                <a:solidFill>
                  <a:prstClr val="black"/>
                </a:solidFill>
                <a:latin typeface="Calibri" pitchFamily="34" charset="0"/>
              </a:rPr>
              <a:t>Materiál je určen pro žáky úrovně 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A2,B1. </a:t>
            </a:r>
            <a:r>
              <a:rPr lang="cs-CZ" sz="1600" dirty="0">
                <a:solidFill>
                  <a:prstClr val="black"/>
                </a:solidFill>
                <a:latin typeface="Calibri" pitchFamily="34" charset="0"/>
              </a:rPr>
              <a:t>Časově je koncipován na 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jednu </a:t>
            </a:r>
            <a:r>
              <a:rPr lang="cs-CZ" sz="1600" dirty="0">
                <a:solidFill>
                  <a:prstClr val="black"/>
                </a:solidFill>
                <a:latin typeface="Calibri" pitchFamily="34" charset="0"/>
              </a:rPr>
              <a:t>vyučovací hodinu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.</a:t>
            </a:r>
          </a:p>
          <a:p>
            <a:pPr lvl="0"/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Tento materiál může být použit jako rozšiřující učivo k výkladu o USA.</a:t>
            </a:r>
          </a:p>
          <a:p>
            <a:pPr lvl="0"/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Cílem této prezentace je seznámit žáky s administrativním členěním USA, názvy států (správný </a:t>
            </a:r>
            <a:r>
              <a:rPr lang="cs-CZ" sz="1600" dirty="0" err="1" smtClean="0">
                <a:solidFill>
                  <a:prstClr val="black"/>
                </a:solidFill>
                <a:latin typeface="Calibri" pitchFamily="34" charset="0"/>
              </a:rPr>
              <a:t>spelling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, správná výslovnost), jejich hlavními městy a často používanými přezdívkami států.</a:t>
            </a:r>
          </a:p>
          <a:p>
            <a:pPr lvl="0"/>
            <a:r>
              <a:rPr lang="cs-CZ" sz="1600" dirty="0" err="1" smtClean="0">
                <a:solidFill>
                  <a:prstClr val="black"/>
                </a:solidFill>
                <a:latin typeface="Calibri" pitchFamily="34" charset="0"/>
              </a:rPr>
              <a:t>Slide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 5: Žáci pracují  online prostředím. Po kliknutí na odkaz se zobrazí interaktivní mapka USA, 	  na které si žáci procvičují lokalizaci států a správnou výslovnost názvů.</a:t>
            </a:r>
          </a:p>
          <a:p>
            <a:pPr lvl="0"/>
            <a:r>
              <a:rPr lang="cs-CZ" sz="1600" dirty="0" err="1" smtClean="0">
                <a:solidFill>
                  <a:prstClr val="black"/>
                </a:solidFill>
                <a:latin typeface="Calibri" pitchFamily="34" charset="0"/>
              </a:rPr>
              <a:t>Slide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 6,8: K vyřešení úloh je vhodné použít atlas.</a:t>
            </a:r>
          </a:p>
          <a:p>
            <a:pPr lvl="0"/>
            <a:r>
              <a:rPr lang="cs-CZ" sz="1600" dirty="0" err="1" smtClean="0">
                <a:solidFill>
                  <a:prstClr val="black"/>
                </a:solidFill>
                <a:latin typeface="Calibri" pitchFamily="34" charset="0"/>
              </a:rPr>
              <a:t>Slide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 6, 7, 8: Řešení úloh zapíší žáci na interaktivní tabuli digitálním perem / fixem a porovnají 	          se správnými odpověďmi.</a:t>
            </a:r>
          </a:p>
          <a:p>
            <a:pPr lvl="0"/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Několik příkladů si žáci zapíší do sešitů - pro přípravu prezentace o USA.</a:t>
            </a:r>
            <a:endParaRPr lang="cs-CZ" sz="1600" dirty="0">
              <a:solidFill>
                <a:prstClr val="black"/>
              </a:solidFill>
              <a:latin typeface="Calibri" pitchFamily="34" charset="0"/>
            </a:endParaRPr>
          </a:p>
          <a:p>
            <a:pPr lvl="0"/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Materiál </a:t>
            </a:r>
            <a:r>
              <a:rPr lang="cs-CZ" sz="1600" dirty="0">
                <a:solidFill>
                  <a:prstClr val="black"/>
                </a:solidFill>
                <a:latin typeface="Calibri" pitchFamily="34" charset="0"/>
              </a:rPr>
              <a:t>je určen k interaktivní výuce. </a:t>
            </a: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68594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640960" cy="1008112"/>
          </a:xfr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States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of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USA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79512" y="1412776"/>
            <a:ext cx="8712968" cy="5256584"/>
          </a:xfr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 smtClean="0"/>
              <a:t>The United States is a federal union of </a:t>
            </a:r>
            <a:r>
              <a:rPr lang="cs-CZ" b="1" u="sng" dirty="0" smtClean="0"/>
              <a:t>50</a:t>
            </a:r>
            <a:r>
              <a:rPr lang="en-US" b="1" u="sng" dirty="0" smtClean="0"/>
              <a:t> states</a:t>
            </a:r>
            <a:endParaRPr lang="cs-CZ" b="1" u="sng" dirty="0" smtClean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dirty="0" smtClean="0"/>
              <a:t>+ </a:t>
            </a:r>
            <a:r>
              <a:rPr lang="en-US" b="1" u="sng" dirty="0" smtClean="0"/>
              <a:t>District of Columbia</a:t>
            </a:r>
            <a:r>
              <a:rPr lang="en-US" dirty="0" smtClean="0"/>
              <a:t>, the federal district where </a:t>
            </a:r>
            <a:r>
              <a:rPr lang="cs-CZ" dirty="0" smtClean="0"/>
              <a:t>			</a:t>
            </a:r>
            <a:r>
              <a:rPr lang="en-US" dirty="0" smtClean="0"/>
              <a:t>the capital</a:t>
            </a:r>
            <a:r>
              <a:rPr lang="cs-CZ" dirty="0" smtClean="0"/>
              <a:t> (</a:t>
            </a:r>
            <a:r>
              <a:rPr lang="en-US" dirty="0" smtClean="0"/>
              <a:t>Washington</a:t>
            </a:r>
            <a:r>
              <a:rPr lang="cs-CZ" dirty="0" smtClean="0"/>
              <a:t>)</a:t>
            </a:r>
            <a:r>
              <a:rPr lang="en-US" dirty="0" smtClean="0"/>
              <a:t> is located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+ </a:t>
            </a:r>
            <a:r>
              <a:rPr lang="en-US" dirty="0" smtClean="0"/>
              <a:t>five major </a:t>
            </a:r>
            <a:r>
              <a:rPr lang="en-US" b="1" u="sng" dirty="0" smtClean="0"/>
              <a:t>overseas territories</a:t>
            </a:r>
            <a:r>
              <a:rPr lang="en-US" dirty="0" smtClean="0"/>
              <a:t>: Puerto Rico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		</a:t>
            </a:r>
            <a:r>
              <a:rPr lang="en-US" dirty="0" smtClean="0"/>
              <a:t>the United States Virgin Islands </a:t>
            </a:r>
            <a:r>
              <a:rPr lang="cs-CZ" dirty="0" smtClean="0"/>
              <a:t>				</a:t>
            </a:r>
            <a:r>
              <a:rPr lang="en-US" dirty="0" smtClean="0"/>
              <a:t>American Samoa,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</a:t>
            </a:r>
            <a:r>
              <a:rPr lang="en-US" dirty="0" smtClean="0"/>
              <a:t>Guam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</a:t>
            </a:r>
            <a:r>
              <a:rPr lang="en-US" dirty="0" smtClean="0"/>
              <a:t>the Northern Mariana Islands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7945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28" y="1196752"/>
            <a:ext cx="8848744" cy="54726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47628" y="116632"/>
            <a:ext cx="8848744" cy="720080"/>
          </a:xfr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b="1" dirty="0" err="1" smtClean="0"/>
              <a:t>Look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at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the</a:t>
            </a:r>
            <a:r>
              <a:rPr lang="cs-CZ" sz="3200" b="1" dirty="0" smtClean="0"/>
              <a:t> map and study </a:t>
            </a:r>
            <a:r>
              <a:rPr lang="cs-CZ" sz="3200" b="1" dirty="0" err="1" smtClean="0"/>
              <a:t>the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location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of</a:t>
            </a:r>
            <a:r>
              <a:rPr lang="cs-CZ" sz="3200" b="1" dirty="0" smtClean="0"/>
              <a:t> </a:t>
            </a:r>
            <a:r>
              <a:rPr lang="cs-CZ" sz="3200" b="1" dirty="0" err="1"/>
              <a:t>s</a:t>
            </a:r>
            <a:r>
              <a:rPr lang="cs-CZ" sz="3200" b="1" dirty="0" err="1" smtClean="0"/>
              <a:t>tates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2225491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i="1" dirty="0" err="1" smtClean="0">
                <a:solidFill>
                  <a:schemeClr val="bg1"/>
                </a:solidFill>
                <a:hlinkClick r:id="rId3"/>
              </a:rPr>
              <a:t>Interactive</a:t>
            </a:r>
            <a:r>
              <a:rPr lang="cs-CZ" i="1" dirty="0" smtClean="0">
                <a:solidFill>
                  <a:schemeClr val="bg1"/>
                </a:solidFill>
                <a:hlinkClick r:id="rId3"/>
              </a:rPr>
              <a:t> map</a:t>
            </a:r>
            <a:endParaRPr lang="cs-CZ" i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 smtClean="0"/>
              <a:t>Now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dirty="0" err="1" smtClean="0"/>
              <a:t>work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b="1" dirty="0" smtClean="0"/>
              <a:t>“</a:t>
            </a:r>
            <a:r>
              <a:rPr lang="cs-CZ" b="1" dirty="0" err="1" smtClean="0"/>
              <a:t>empty</a:t>
            </a:r>
            <a:r>
              <a:rPr lang="cs-CZ" b="1" dirty="0" smtClean="0"/>
              <a:t> map“ </a:t>
            </a:r>
            <a:r>
              <a:rPr lang="cs-CZ" dirty="0" smtClean="0"/>
              <a:t>and </a:t>
            </a:r>
            <a:r>
              <a:rPr lang="cs-CZ" dirty="0" err="1" smtClean="0"/>
              <a:t>learn</a:t>
            </a:r>
            <a:r>
              <a:rPr lang="cs-CZ" dirty="0" smtClean="0"/>
              <a:t> </a:t>
            </a:r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states</a:t>
            </a:r>
            <a:r>
              <a:rPr lang="cs-CZ" dirty="0" smtClean="0"/>
              <a:t> are.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dirty="0" err="1" smtClean="0"/>
              <a:t>also</a:t>
            </a:r>
            <a:r>
              <a:rPr lang="cs-CZ" dirty="0" smtClean="0"/>
              <a:t> </a:t>
            </a:r>
            <a:r>
              <a:rPr lang="cs-CZ" dirty="0" err="1" smtClean="0"/>
              <a:t>practise</a:t>
            </a:r>
            <a:r>
              <a:rPr lang="cs-CZ" dirty="0" smtClean="0"/>
              <a:t> 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pronunciation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their</a:t>
            </a:r>
            <a:r>
              <a:rPr lang="cs-CZ" dirty="0" smtClean="0"/>
              <a:t> </a:t>
            </a:r>
            <a:r>
              <a:rPr lang="cs-CZ" dirty="0" err="1" smtClean="0"/>
              <a:t>names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0284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720080"/>
          </a:xfr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capital</a:t>
            </a:r>
            <a:r>
              <a:rPr lang="cs-CZ" b="1" dirty="0" smtClean="0"/>
              <a:t> </a:t>
            </a:r>
            <a:r>
              <a:rPr lang="cs-CZ" b="1" dirty="0" err="1" smtClean="0"/>
              <a:t>cities</a:t>
            </a:r>
            <a:r>
              <a:rPr lang="cs-CZ" b="1" dirty="0" smtClean="0"/>
              <a:t> </a:t>
            </a:r>
            <a:r>
              <a:rPr lang="cs-CZ" b="1" dirty="0" err="1" smtClean="0"/>
              <a:t>of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states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268760"/>
            <a:ext cx="2530624" cy="4680520"/>
          </a:xfr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 smtClean="0"/>
              <a:t>1     </a:t>
            </a:r>
            <a:r>
              <a:rPr lang="cs-CZ" dirty="0" err="1" smtClean="0"/>
              <a:t>Alaska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2     </a:t>
            </a:r>
            <a:r>
              <a:rPr lang="cs-CZ" dirty="0" err="1" smtClean="0"/>
              <a:t>California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3     Colorado</a:t>
            </a:r>
          </a:p>
          <a:p>
            <a:pPr marL="0" indent="0">
              <a:buNone/>
            </a:pPr>
            <a:r>
              <a:rPr lang="cs-CZ" dirty="0" smtClean="0"/>
              <a:t>4     Florida</a:t>
            </a:r>
          </a:p>
          <a:p>
            <a:pPr marL="0" indent="0">
              <a:buNone/>
            </a:pPr>
            <a:r>
              <a:rPr lang="cs-CZ" dirty="0" smtClean="0"/>
              <a:t>5     </a:t>
            </a:r>
            <a:r>
              <a:rPr lang="cs-CZ" dirty="0" err="1" smtClean="0"/>
              <a:t>Hawaii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6     Massachusetts</a:t>
            </a:r>
          </a:p>
          <a:p>
            <a:pPr marL="0" indent="0">
              <a:buNone/>
            </a:pPr>
            <a:r>
              <a:rPr lang="cs-CZ" dirty="0" smtClean="0"/>
              <a:t>7     Mississippi</a:t>
            </a:r>
          </a:p>
          <a:p>
            <a:pPr marL="0" indent="0">
              <a:buNone/>
            </a:pPr>
            <a:r>
              <a:rPr lang="cs-CZ" dirty="0" smtClean="0"/>
              <a:t>8     Nebraska</a:t>
            </a:r>
          </a:p>
          <a:p>
            <a:pPr marL="0" indent="0">
              <a:buNone/>
            </a:pPr>
            <a:r>
              <a:rPr lang="cs-CZ" dirty="0" smtClean="0"/>
              <a:t>9     New </a:t>
            </a:r>
            <a:r>
              <a:rPr lang="cs-CZ" dirty="0" err="1" smtClean="0"/>
              <a:t>Mexico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10   New York</a:t>
            </a:r>
          </a:p>
          <a:p>
            <a:pPr marL="0" indent="0">
              <a:buNone/>
            </a:pPr>
            <a:r>
              <a:rPr lang="cs-CZ" dirty="0" smtClean="0"/>
              <a:t>11   Oregon</a:t>
            </a:r>
          </a:p>
          <a:p>
            <a:pPr marL="0" indent="0">
              <a:buNone/>
            </a:pPr>
            <a:r>
              <a:rPr lang="cs-CZ" dirty="0" smtClean="0"/>
              <a:t>12   Tennessee</a:t>
            </a:r>
          </a:p>
          <a:p>
            <a:pPr marL="0" indent="0">
              <a:buNone/>
            </a:pPr>
            <a:r>
              <a:rPr lang="cs-CZ" dirty="0" smtClean="0"/>
              <a:t>13   Texas</a:t>
            </a:r>
          </a:p>
          <a:p>
            <a:pPr marL="0" indent="0">
              <a:buNone/>
            </a:pPr>
            <a:r>
              <a:rPr lang="cs-CZ" dirty="0" smtClean="0"/>
              <a:t>14   Virginia</a:t>
            </a:r>
          </a:p>
          <a:p>
            <a:pPr marL="0" indent="0">
              <a:buNone/>
            </a:pPr>
            <a:r>
              <a:rPr lang="cs-CZ" dirty="0" smtClean="0"/>
              <a:t>15   Washington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5796136" y="1286236"/>
            <a:ext cx="2300064" cy="4663044"/>
          </a:xfr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 smtClean="0"/>
              <a:t>A   </a:t>
            </a:r>
            <a:r>
              <a:rPr lang="cs-CZ" dirty="0" err="1" smtClean="0"/>
              <a:t>Tallahassee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B    </a:t>
            </a:r>
            <a:r>
              <a:rPr lang="cs-CZ" dirty="0" err="1" smtClean="0"/>
              <a:t>Sacramento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C    Lincoln</a:t>
            </a:r>
          </a:p>
          <a:p>
            <a:pPr marL="0" indent="0">
              <a:buNone/>
            </a:pPr>
            <a:r>
              <a:rPr lang="cs-CZ" dirty="0" smtClean="0"/>
              <a:t>D    </a:t>
            </a:r>
            <a:r>
              <a:rPr lang="cs-CZ" dirty="0" err="1" smtClean="0"/>
              <a:t>Salem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E    </a:t>
            </a:r>
            <a:r>
              <a:rPr lang="cs-CZ" dirty="0" err="1" smtClean="0"/>
              <a:t>Richmond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F    Olympia</a:t>
            </a:r>
          </a:p>
          <a:p>
            <a:pPr marL="0" indent="0">
              <a:buNone/>
            </a:pPr>
            <a:r>
              <a:rPr lang="cs-CZ" dirty="0" smtClean="0"/>
              <a:t>G    Honolulu</a:t>
            </a:r>
          </a:p>
          <a:p>
            <a:pPr marL="0" indent="0">
              <a:buNone/>
            </a:pPr>
            <a:r>
              <a:rPr lang="cs-CZ" dirty="0" smtClean="0"/>
              <a:t>H    </a:t>
            </a:r>
            <a:r>
              <a:rPr lang="cs-CZ" dirty="0" err="1" smtClean="0"/>
              <a:t>Juneau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I      Boston</a:t>
            </a:r>
          </a:p>
          <a:p>
            <a:pPr marL="0" indent="0">
              <a:buNone/>
            </a:pPr>
            <a:r>
              <a:rPr lang="cs-CZ" dirty="0" smtClean="0"/>
              <a:t>J      Santa </a:t>
            </a:r>
            <a:r>
              <a:rPr lang="cs-CZ" dirty="0" err="1" smtClean="0"/>
              <a:t>Fe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     </a:t>
            </a:r>
            <a:r>
              <a:rPr lang="cs-CZ" dirty="0" err="1" smtClean="0"/>
              <a:t>Albany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L     </a:t>
            </a:r>
            <a:r>
              <a:rPr lang="cs-CZ" dirty="0" err="1" smtClean="0"/>
              <a:t>Nashville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M   Austin</a:t>
            </a:r>
          </a:p>
          <a:p>
            <a:pPr marL="0" indent="0">
              <a:buNone/>
            </a:pPr>
            <a:r>
              <a:rPr lang="cs-CZ" dirty="0" smtClean="0"/>
              <a:t>N    Jackson</a:t>
            </a:r>
          </a:p>
          <a:p>
            <a:pPr marL="0" indent="0">
              <a:buNone/>
            </a:pPr>
            <a:r>
              <a:rPr lang="cs-CZ" dirty="0" smtClean="0"/>
              <a:t>O    Denver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572000" y="1286236"/>
            <a:ext cx="720080" cy="4606389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>
              <a:spcAft>
                <a:spcPts val="200"/>
              </a:spcAft>
            </a:pPr>
            <a:r>
              <a:rPr lang="cs-CZ" b="1" dirty="0" smtClean="0">
                <a:solidFill>
                  <a:srgbClr val="C00000"/>
                </a:solidFill>
              </a:rPr>
              <a:t>1H</a:t>
            </a:r>
          </a:p>
          <a:p>
            <a:pPr>
              <a:spcAft>
                <a:spcPts val="200"/>
              </a:spcAft>
            </a:pPr>
            <a:r>
              <a:rPr lang="cs-CZ" b="1" dirty="0" smtClean="0">
                <a:solidFill>
                  <a:srgbClr val="C00000"/>
                </a:solidFill>
              </a:rPr>
              <a:t>2B</a:t>
            </a:r>
          </a:p>
          <a:p>
            <a:pPr>
              <a:spcAft>
                <a:spcPts val="200"/>
              </a:spcAft>
            </a:pPr>
            <a:r>
              <a:rPr lang="cs-CZ" b="1" dirty="0" smtClean="0">
                <a:solidFill>
                  <a:srgbClr val="C00000"/>
                </a:solidFill>
              </a:rPr>
              <a:t>3O</a:t>
            </a:r>
          </a:p>
          <a:p>
            <a:pPr>
              <a:spcAft>
                <a:spcPts val="200"/>
              </a:spcAft>
            </a:pPr>
            <a:r>
              <a:rPr lang="cs-CZ" b="1" dirty="0" smtClean="0">
                <a:solidFill>
                  <a:srgbClr val="C00000"/>
                </a:solidFill>
              </a:rPr>
              <a:t>4A</a:t>
            </a:r>
          </a:p>
          <a:p>
            <a:pPr>
              <a:spcAft>
                <a:spcPts val="200"/>
              </a:spcAft>
            </a:pPr>
            <a:r>
              <a:rPr lang="cs-CZ" b="1" dirty="0" smtClean="0">
                <a:solidFill>
                  <a:srgbClr val="C00000"/>
                </a:solidFill>
              </a:rPr>
              <a:t>5G</a:t>
            </a:r>
          </a:p>
          <a:p>
            <a:pPr>
              <a:spcAft>
                <a:spcPts val="200"/>
              </a:spcAft>
            </a:pPr>
            <a:r>
              <a:rPr lang="cs-CZ" b="1" dirty="0" smtClean="0">
                <a:solidFill>
                  <a:srgbClr val="C00000"/>
                </a:solidFill>
              </a:rPr>
              <a:t>6I</a:t>
            </a:r>
          </a:p>
          <a:p>
            <a:pPr>
              <a:spcAft>
                <a:spcPts val="200"/>
              </a:spcAft>
            </a:pPr>
            <a:r>
              <a:rPr lang="cs-CZ" b="1" dirty="0" smtClean="0">
                <a:solidFill>
                  <a:srgbClr val="C00000"/>
                </a:solidFill>
              </a:rPr>
              <a:t>7N</a:t>
            </a:r>
          </a:p>
          <a:p>
            <a:pPr>
              <a:spcAft>
                <a:spcPts val="200"/>
              </a:spcAft>
            </a:pPr>
            <a:r>
              <a:rPr lang="cs-CZ" b="1" dirty="0" smtClean="0">
                <a:solidFill>
                  <a:srgbClr val="C00000"/>
                </a:solidFill>
              </a:rPr>
              <a:t>8C</a:t>
            </a:r>
          </a:p>
          <a:p>
            <a:pPr>
              <a:spcAft>
                <a:spcPts val="200"/>
              </a:spcAft>
            </a:pPr>
            <a:r>
              <a:rPr lang="cs-CZ" b="1" dirty="0" smtClean="0">
                <a:solidFill>
                  <a:srgbClr val="C00000"/>
                </a:solidFill>
              </a:rPr>
              <a:t>9J</a:t>
            </a:r>
          </a:p>
          <a:p>
            <a:pPr>
              <a:spcAft>
                <a:spcPts val="200"/>
              </a:spcAft>
            </a:pPr>
            <a:r>
              <a:rPr lang="cs-CZ" b="1" dirty="0" smtClean="0">
                <a:solidFill>
                  <a:srgbClr val="C00000"/>
                </a:solidFill>
              </a:rPr>
              <a:t>10K</a:t>
            </a:r>
          </a:p>
          <a:p>
            <a:pPr>
              <a:spcAft>
                <a:spcPts val="200"/>
              </a:spcAft>
            </a:pPr>
            <a:r>
              <a:rPr lang="cs-CZ" b="1" dirty="0" smtClean="0">
                <a:solidFill>
                  <a:srgbClr val="C00000"/>
                </a:solidFill>
              </a:rPr>
              <a:t>11D</a:t>
            </a:r>
          </a:p>
          <a:p>
            <a:pPr>
              <a:spcAft>
                <a:spcPts val="200"/>
              </a:spcAft>
            </a:pPr>
            <a:r>
              <a:rPr lang="cs-CZ" b="1" dirty="0" smtClean="0">
                <a:solidFill>
                  <a:srgbClr val="C00000"/>
                </a:solidFill>
              </a:rPr>
              <a:t>12L</a:t>
            </a:r>
          </a:p>
          <a:p>
            <a:pPr>
              <a:spcAft>
                <a:spcPts val="200"/>
              </a:spcAft>
            </a:pPr>
            <a:r>
              <a:rPr lang="cs-CZ" b="1" dirty="0" smtClean="0">
                <a:solidFill>
                  <a:srgbClr val="C00000"/>
                </a:solidFill>
              </a:rPr>
              <a:t>13M</a:t>
            </a:r>
          </a:p>
          <a:p>
            <a:pPr>
              <a:spcAft>
                <a:spcPts val="200"/>
              </a:spcAft>
            </a:pPr>
            <a:r>
              <a:rPr lang="cs-CZ" b="1" dirty="0" smtClean="0">
                <a:solidFill>
                  <a:srgbClr val="C00000"/>
                </a:solidFill>
              </a:rPr>
              <a:t>14E</a:t>
            </a:r>
          </a:p>
          <a:p>
            <a:pPr>
              <a:spcAft>
                <a:spcPts val="200"/>
              </a:spcAft>
            </a:pPr>
            <a:r>
              <a:rPr lang="cs-CZ" b="1" dirty="0" smtClean="0">
                <a:solidFill>
                  <a:srgbClr val="C00000"/>
                </a:solidFill>
              </a:rPr>
              <a:t>15F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419872" y="1327272"/>
            <a:ext cx="720080" cy="4524315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61294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864096"/>
          </a:xfr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nicknames</a:t>
            </a:r>
            <a:r>
              <a:rPr lang="cs-CZ" b="1" dirty="0" smtClean="0"/>
              <a:t> </a:t>
            </a:r>
            <a:r>
              <a:rPr lang="cs-CZ" b="1" dirty="0" err="1" smtClean="0"/>
              <a:t>of</a:t>
            </a:r>
            <a:r>
              <a:rPr lang="cs-CZ" b="1" dirty="0" smtClean="0"/>
              <a:t> </a:t>
            </a:r>
            <a:r>
              <a:rPr lang="cs-CZ" b="1" dirty="0" err="1" smtClean="0"/>
              <a:t>some</a:t>
            </a:r>
            <a:r>
              <a:rPr lang="cs-CZ" b="1" dirty="0" smtClean="0"/>
              <a:t> </a:t>
            </a:r>
            <a:r>
              <a:rPr lang="cs-CZ" b="1" dirty="0" err="1" smtClean="0"/>
              <a:t>states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196753"/>
            <a:ext cx="3106688" cy="4824536"/>
          </a:xfrm>
        </p:spPr>
        <p:txBody>
          <a:bodyPr>
            <a:normAutofit fontScale="92500"/>
          </a:bodyPr>
          <a:lstStyle/>
          <a:p>
            <a:pPr marL="514350" indent="-514350">
              <a:buAutoNum type="arabicPlain"/>
            </a:pPr>
            <a:r>
              <a:rPr lang="cs-CZ" b="1" dirty="0" err="1" smtClean="0">
                <a:solidFill>
                  <a:srgbClr val="C00000"/>
                </a:solidFill>
              </a:rPr>
              <a:t>California</a:t>
            </a:r>
            <a:endParaRPr lang="cs-CZ" b="1" dirty="0" smtClean="0">
              <a:solidFill>
                <a:srgbClr val="C00000"/>
              </a:solidFill>
            </a:endParaRPr>
          </a:p>
          <a:p>
            <a:pPr marL="514350" indent="-514350">
              <a:buAutoNum type="arabicPlain"/>
            </a:pPr>
            <a:r>
              <a:rPr lang="cs-CZ" b="1" dirty="0" smtClean="0">
                <a:solidFill>
                  <a:srgbClr val="C00000"/>
                </a:solidFill>
              </a:rPr>
              <a:t>Arizona</a:t>
            </a:r>
          </a:p>
          <a:p>
            <a:pPr marL="514350" indent="-514350">
              <a:buAutoNum type="arabicPlain"/>
            </a:pPr>
            <a:r>
              <a:rPr lang="cs-CZ" b="1" dirty="0" smtClean="0">
                <a:solidFill>
                  <a:srgbClr val="C00000"/>
                </a:solidFill>
              </a:rPr>
              <a:t>Nevada</a:t>
            </a:r>
          </a:p>
          <a:p>
            <a:pPr marL="514350" indent="-514350">
              <a:buAutoNum type="arabicPlain"/>
            </a:pPr>
            <a:r>
              <a:rPr lang="cs-CZ" b="1" dirty="0" err="1" smtClean="0">
                <a:solidFill>
                  <a:srgbClr val="C00000"/>
                </a:solidFill>
              </a:rPr>
              <a:t>Alaska</a:t>
            </a:r>
            <a:endParaRPr lang="cs-CZ" b="1" dirty="0" smtClean="0">
              <a:solidFill>
                <a:srgbClr val="C00000"/>
              </a:solidFill>
            </a:endParaRPr>
          </a:p>
          <a:p>
            <a:pPr marL="514350" indent="-514350">
              <a:buAutoNum type="arabicPlain"/>
            </a:pPr>
            <a:r>
              <a:rPr lang="cs-CZ" b="1" dirty="0" smtClean="0">
                <a:solidFill>
                  <a:srgbClr val="C00000"/>
                </a:solidFill>
              </a:rPr>
              <a:t>Utah</a:t>
            </a:r>
          </a:p>
          <a:p>
            <a:pPr marL="514350" indent="-514350">
              <a:buAutoNum type="arabicPlain"/>
            </a:pPr>
            <a:r>
              <a:rPr lang="cs-CZ" b="1" dirty="0" err="1" smtClean="0">
                <a:solidFill>
                  <a:srgbClr val="C00000"/>
                </a:solidFill>
              </a:rPr>
              <a:t>South</a:t>
            </a:r>
            <a:r>
              <a:rPr lang="cs-CZ" b="1" dirty="0" smtClean="0">
                <a:solidFill>
                  <a:srgbClr val="C00000"/>
                </a:solidFill>
              </a:rPr>
              <a:t> Dakota</a:t>
            </a:r>
          </a:p>
          <a:p>
            <a:pPr marL="514350" indent="-514350">
              <a:buAutoNum type="arabicPlain"/>
            </a:pPr>
            <a:r>
              <a:rPr lang="cs-CZ" b="1" dirty="0" smtClean="0">
                <a:solidFill>
                  <a:srgbClr val="C00000"/>
                </a:solidFill>
              </a:rPr>
              <a:t>Washington</a:t>
            </a:r>
          </a:p>
          <a:p>
            <a:pPr marL="514350" indent="-514350">
              <a:buAutoNum type="arabicPlain"/>
            </a:pPr>
            <a:r>
              <a:rPr lang="cs-CZ" b="1" dirty="0" smtClean="0">
                <a:solidFill>
                  <a:srgbClr val="C00000"/>
                </a:solidFill>
              </a:rPr>
              <a:t>Florida</a:t>
            </a:r>
          </a:p>
          <a:p>
            <a:pPr marL="514350" indent="-514350">
              <a:buAutoNum type="arabicPlain"/>
            </a:pPr>
            <a:r>
              <a:rPr lang="cs-CZ" b="1" dirty="0" smtClean="0">
                <a:solidFill>
                  <a:srgbClr val="C00000"/>
                </a:solidFill>
              </a:rPr>
              <a:t>Michigan</a:t>
            </a:r>
          </a:p>
          <a:p>
            <a:pPr marL="514350" indent="-514350">
              <a:buAutoNum type="arabicPlain"/>
            </a:pPr>
            <a:r>
              <a:rPr lang="cs-CZ" b="1" dirty="0" smtClean="0">
                <a:solidFill>
                  <a:srgbClr val="C00000"/>
                </a:solidFill>
              </a:rPr>
              <a:t>Rhode Island</a:t>
            </a:r>
          </a:p>
          <a:p>
            <a:pPr marL="0" indent="0">
              <a:buNone/>
            </a:pPr>
            <a:endParaRPr lang="cs-CZ" dirty="0" smtClean="0"/>
          </a:p>
          <a:p>
            <a:pPr lvl="5"/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1196753"/>
            <a:ext cx="3956248" cy="4824536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A </a:t>
            </a:r>
            <a:r>
              <a:rPr lang="cs-CZ" dirty="0" smtClean="0"/>
              <a:t>  </a:t>
            </a:r>
            <a:r>
              <a:rPr lang="cs-CZ" b="1" dirty="0" smtClean="0">
                <a:solidFill>
                  <a:srgbClr val="C00000"/>
                </a:solidFill>
              </a:rPr>
              <a:t>Evergreen </a:t>
            </a:r>
            <a:r>
              <a:rPr lang="cs-CZ" b="1" dirty="0" err="1" smtClean="0">
                <a:solidFill>
                  <a:srgbClr val="C00000"/>
                </a:solidFill>
              </a:rPr>
              <a:t>State</a:t>
            </a:r>
            <a:endParaRPr lang="cs-CZ" b="1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B   </a:t>
            </a:r>
            <a:r>
              <a:rPr lang="cs-CZ" b="1" dirty="0" err="1" smtClean="0">
                <a:solidFill>
                  <a:srgbClr val="C00000"/>
                </a:solidFill>
              </a:rPr>
              <a:t>Coyote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State</a:t>
            </a:r>
            <a:endParaRPr lang="cs-CZ" b="1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C   Silver </a:t>
            </a:r>
            <a:r>
              <a:rPr lang="cs-CZ" b="1" dirty="0" err="1" smtClean="0">
                <a:solidFill>
                  <a:srgbClr val="C00000"/>
                </a:solidFill>
              </a:rPr>
              <a:t>State</a:t>
            </a:r>
            <a:endParaRPr lang="cs-CZ" b="1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D   </a:t>
            </a:r>
            <a:r>
              <a:rPr lang="cs-CZ" b="1" dirty="0" err="1" smtClean="0">
                <a:solidFill>
                  <a:srgbClr val="C00000"/>
                </a:solidFill>
              </a:rPr>
              <a:t>The</a:t>
            </a:r>
            <a:r>
              <a:rPr lang="cs-CZ" b="1" dirty="0" smtClean="0">
                <a:solidFill>
                  <a:srgbClr val="C00000"/>
                </a:solidFill>
              </a:rPr>
              <a:t> Last </a:t>
            </a:r>
            <a:r>
              <a:rPr lang="cs-CZ" b="1" dirty="0" err="1" smtClean="0">
                <a:solidFill>
                  <a:srgbClr val="C00000"/>
                </a:solidFill>
              </a:rPr>
              <a:t>Frontier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State</a:t>
            </a:r>
            <a:endParaRPr lang="cs-CZ" b="1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E   </a:t>
            </a:r>
            <a:r>
              <a:rPr lang="cs-CZ" b="1" dirty="0" err="1" smtClean="0">
                <a:solidFill>
                  <a:srgbClr val="C00000"/>
                </a:solidFill>
              </a:rPr>
              <a:t>Golden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State</a:t>
            </a:r>
            <a:endParaRPr lang="cs-CZ" b="1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F   </a:t>
            </a:r>
            <a:r>
              <a:rPr lang="cs-CZ" b="1" dirty="0" err="1" smtClean="0">
                <a:solidFill>
                  <a:srgbClr val="C00000"/>
                </a:solidFill>
              </a:rPr>
              <a:t>Ocean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State</a:t>
            </a:r>
            <a:endParaRPr lang="cs-CZ" b="1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G   Great </a:t>
            </a:r>
            <a:r>
              <a:rPr lang="cs-CZ" b="1" dirty="0" err="1" smtClean="0">
                <a:solidFill>
                  <a:srgbClr val="C00000"/>
                </a:solidFill>
              </a:rPr>
              <a:t>Lake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State</a:t>
            </a:r>
            <a:endParaRPr lang="cs-CZ" b="1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H   </a:t>
            </a:r>
            <a:r>
              <a:rPr lang="cs-CZ" b="1" dirty="0" err="1" smtClean="0">
                <a:solidFill>
                  <a:srgbClr val="C00000"/>
                </a:solidFill>
              </a:rPr>
              <a:t>Beehive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State</a:t>
            </a:r>
            <a:endParaRPr lang="cs-CZ" b="1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I    </a:t>
            </a:r>
            <a:r>
              <a:rPr lang="cs-CZ" b="1" dirty="0" err="1" smtClean="0">
                <a:solidFill>
                  <a:srgbClr val="C00000"/>
                </a:solidFill>
              </a:rPr>
              <a:t>Sunshine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State</a:t>
            </a:r>
            <a:endParaRPr lang="cs-CZ" b="1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J    Grand Canyon </a:t>
            </a:r>
            <a:r>
              <a:rPr lang="cs-CZ" b="1" dirty="0" err="1" smtClean="0">
                <a:solidFill>
                  <a:srgbClr val="C00000"/>
                </a:solidFill>
              </a:rPr>
              <a:t>State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27584" y="6237312"/>
            <a:ext cx="7200800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b="1" dirty="0" err="1" smtClean="0"/>
              <a:t>Solution</a:t>
            </a:r>
            <a:r>
              <a:rPr lang="cs-CZ" sz="2800" dirty="0" smtClean="0"/>
              <a:t>: 1D, 2E, 3J, 4C, 5H, 6B, 7A, 8I, 9G, 10F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664287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biggest</a:t>
            </a:r>
            <a:r>
              <a:rPr lang="cs-CZ" dirty="0" smtClean="0"/>
              <a:t> </a:t>
            </a:r>
            <a:r>
              <a:rPr lang="cs-CZ" dirty="0" err="1" smtClean="0"/>
              <a:t>states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467544" y="1484784"/>
            <a:ext cx="2458616" cy="474067"/>
          </a:xfr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According</a:t>
            </a:r>
            <a:r>
              <a:rPr lang="cs-CZ" dirty="0" smtClean="0"/>
              <a:t> to area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3059832" y="2204864"/>
            <a:ext cx="2232248" cy="2880320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- Florida -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- Utah -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- </a:t>
            </a:r>
            <a:r>
              <a:rPr lang="cs-CZ" b="1" dirty="0" err="1" smtClean="0">
                <a:solidFill>
                  <a:srgbClr val="C00000"/>
                </a:solidFill>
              </a:rPr>
              <a:t>Hawaii</a:t>
            </a:r>
            <a:r>
              <a:rPr lang="cs-CZ" b="1" dirty="0" smtClean="0">
                <a:solidFill>
                  <a:srgbClr val="C00000"/>
                </a:solidFill>
              </a:rPr>
              <a:t> -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- </a:t>
            </a:r>
            <a:r>
              <a:rPr lang="cs-CZ" b="1" dirty="0" err="1" smtClean="0">
                <a:solidFill>
                  <a:srgbClr val="C00000"/>
                </a:solidFill>
              </a:rPr>
              <a:t>Alaska</a:t>
            </a:r>
            <a:r>
              <a:rPr lang="cs-CZ" b="1" dirty="0" smtClean="0">
                <a:solidFill>
                  <a:srgbClr val="C00000"/>
                </a:solidFill>
              </a:rPr>
              <a:t> -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- Rhode Island -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- </a:t>
            </a:r>
            <a:r>
              <a:rPr lang="cs-CZ" b="1" dirty="0" err="1" smtClean="0">
                <a:solidFill>
                  <a:srgbClr val="C00000"/>
                </a:solidFill>
              </a:rPr>
              <a:t>California</a:t>
            </a:r>
            <a:r>
              <a:rPr lang="cs-CZ" b="1" dirty="0" smtClean="0">
                <a:solidFill>
                  <a:srgbClr val="C00000"/>
                </a:solidFill>
              </a:rPr>
              <a:t> -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>
          <a:xfrm>
            <a:off x="5076056" y="1484784"/>
            <a:ext cx="3610744" cy="474067"/>
          </a:xfr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err="1" smtClean="0"/>
              <a:t>According</a:t>
            </a:r>
            <a:r>
              <a:rPr lang="cs-CZ" dirty="0" smtClean="0"/>
              <a:t> to </a:t>
            </a:r>
            <a:r>
              <a:rPr lang="cs-CZ" dirty="0" err="1" smtClean="0"/>
              <a:t>population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051720" y="2204864"/>
            <a:ext cx="576064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4</a:t>
            </a:r>
          </a:p>
          <a:p>
            <a:r>
              <a:rPr lang="cs-CZ" sz="2800" dirty="0" smtClean="0"/>
              <a:t>3</a:t>
            </a:r>
          </a:p>
          <a:p>
            <a:r>
              <a:rPr lang="cs-CZ" sz="2800" dirty="0" smtClean="0"/>
              <a:t>5</a:t>
            </a:r>
          </a:p>
          <a:p>
            <a:r>
              <a:rPr lang="cs-CZ" sz="2800" dirty="0" smtClean="0"/>
              <a:t>1</a:t>
            </a:r>
          </a:p>
          <a:p>
            <a:r>
              <a:rPr lang="cs-CZ" sz="2800" dirty="0" smtClean="0"/>
              <a:t>6</a:t>
            </a:r>
          </a:p>
          <a:p>
            <a:r>
              <a:rPr lang="cs-CZ" sz="2800" dirty="0"/>
              <a:t>2</a:t>
            </a:r>
            <a:endParaRPr lang="cs-CZ" sz="2800" dirty="0" smtClean="0"/>
          </a:p>
          <a:p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724128" y="2204864"/>
            <a:ext cx="72008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</a:t>
            </a:r>
          </a:p>
          <a:p>
            <a:r>
              <a:rPr lang="cs-CZ" sz="2800" dirty="0" smtClean="0"/>
              <a:t>3</a:t>
            </a:r>
          </a:p>
          <a:p>
            <a:r>
              <a:rPr lang="cs-CZ" sz="2800" dirty="0" smtClean="0"/>
              <a:t>4</a:t>
            </a:r>
          </a:p>
          <a:p>
            <a:r>
              <a:rPr lang="cs-CZ" sz="2800" dirty="0" smtClean="0"/>
              <a:t>6</a:t>
            </a:r>
          </a:p>
          <a:p>
            <a:r>
              <a:rPr lang="cs-CZ" sz="2800" dirty="0" smtClean="0"/>
              <a:t>5</a:t>
            </a:r>
          </a:p>
          <a:p>
            <a:r>
              <a:rPr lang="cs-CZ" sz="2800" dirty="0"/>
              <a:t>1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331640" y="5313407"/>
            <a:ext cx="6336704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Write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the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correct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order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for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both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columns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403222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b="1" u="sng" dirty="0" smtClean="0"/>
              <a:t>Použité zdroje:</a:t>
            </a:r>
            <a:endParaRPr lang="cs-CZ" sz="2400" b="1" u="sng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4525963"/>
          </a:xfrm>
        </p:spPr>
        <p:txBody>
          <a:bodyPr>
            <a:normAutofit/>
          </a:bodyPr>
          <a:lstStyle/>
          <a:p>
            <a:r>
              <a:rPr lang="cs-CZ" sz="1400" dirty="0" err="1" smtClean="0"/>
              <a:t>Slide</a:t>
            </a:r>
            <a:r>
              <a:rPr lang="cs-CZ" sz="1400" dirty="0" smtClean="0"/>
              <a:t> 4: (Mapa) </a:t>
            </a:r>
            <a:r>
              <a:rPr lang="cs-CZ" sz="1400" dirty="0" smtClean="0"/>
              <a:t>ANDREW </a:t>
            </a:r>
            <a:r>
              <a:rPr lang="cs-CZ" sz="1400" dirty="0"/>
              <a:t>C. </a:t>
            </a:r>
            <a:r>
              <a:rPr lang="cs-CZ" sz="1400" i="1" dirty="0" err="1"/>
              <a:t>wikipedia</a:t>
            </a:r>
            <a:r>
              <a:rPr lang="cs-CZ" sz="1400" dirty="0"/>
              <a:t> [online]. [cit. 12.2.2013]. Dostupný na WWW: </a:t>
            </a:r>
            <a:r>
              <a:rPr lang="cs-CZ" sz="1400" dirty="0" smtClean="0"/>
              <a:t>	</a:t>
            </a:r>
            <a:r>
              <a:rPr lang="cs-CZ" sz="1400" dirty="0" smtClean="0">
                <a:hlinkClick r:id="rId2"/>
              </a:rPr>
              <a:t>http</a:t>
            </a:r>
            <a:r>
              <a:rPr lang="cs-CZ" sz="1400" dirty="0">
                <a:hlinkClick r:id="rId2"/>
              </a:rPr>
              <a:t>://</a:t>
            </a:r>
            <a:r>
              <a:rPr lang="cs-CZ" sz="1400" dirty="0" smtClean="0">
                <a:hlinkClick r:id="rId2"/>
              </a:rPr>
              <a:t>en.wikipedia.org/wiki/File:Map_of_USA_with_state_names_2.svg</a:t>
            </a:r>
            <a:endParaRPr lang="cs-CZ" sz="1400" dirty="0" smtClean="0"/>
          </a:p>
          <a:p>
            <a:r>
              <a:rPr lang="cs-CZ" sz="1400" dirty="0" err="1" smtClean="0"/>
              <a:t>Slide</a:t>
            </a:r>
            <a:r>
              <a:rPr lang="cs-CZ" sz="1400" dirty="0" smtClean="0"/>
              <a:t> 7: (názvy) </a:t>
            </a:r>
            <a:r>
              <a:rPr lang="en-US" sz="1400" dirty="0" smtClean="0"/>
              <a:t>VOBR</a:t>
            </a:r>
            <a:r>
              <a:rPr lang="en-US" sz="1400" dirty="0"/>
              <a:t>, </a:t>
            </a:r>
            <a:r>
              <a:rPr lang="en-US" sz="1400" dirty="0" err="1"/>
              <a:t>Ladislav</a:t>
            </a:r>
            <a:r>
              <a:rPr lang="en-US" sz="1400" dirty="0"/>
              <a:t>. </a:t>
            </a:r>
            <a:r>
              <a:rPr lang="en-US" sz="1400" i="1" dirty="0"/>
              <a:t>American Life and Institutions</a:t>
            </a:r>
            <a:r>
              <a:rPr lang="en-US" sz="1400" dirty="0"/>
              <a:t>. </a:t>
            </a:r>
            <a:r>
              <a:rPr lang="en-US" sz="1400" dirty="0" err="1"/>
              <a:t>Ústí</a:t>
            </a:r>
            <a:r>
              <a:rPr lang="en-US" sz="1400" dirty="0"/>
              <a:t> n/L: Pocket English, </a:t>
            </a:r>
            <a:r>
              <a:rPr lang="en-US" sz="1400" dirty="0" smtClean="0"/>
              <a:t>1994,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/>
              <a:t>	 </a:t>
            </a:r>
            <a:r>
              <a:rPr lang="cs-CZ" sz="1400" dirty="0" smtClean="0"/>
              <a:t>              </a:t>
            </a:r>
            <a:r>
              <a:rPr lang="en-US" sz="1400" smtClean="0"/>
              <a:t>ISBN 80-901348-7-4</a:t>
            </a:r>
            <a:r>
              <a:rPr lang="en-US" sz="1400" dirty="0"/>
              <a:t>. </a:t>
            </a:r>
            <a:endParaRPr lang="cs-CZ" sz="1400" dirty="0"/>
          </a:p>
          <a:p>
            <a:pPr marL="0" indent="0">
              <a:buNone/>
            </a:pP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952164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246</TotalTime>
  <Words>407</Words>
  <Application>Microsoft Office PowerPoint</Application>
  <PresentationFormat>Předvádění na obrazovce (4:3)</PresentationFormat>
  <Paragraphs>149</Paragraphs>
  <Slides>9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States of the USA</vt:lpstr>
      <vt:lpstr>Look at the map and study the location of states</vt:lpstr>
      <vt:lpstr>Interactive map</vt:lpstr>
      <vt:lpstr>The capital cities of the states</vt:lpstr>
      <vt:lpstr>The nicknames of some states</vt:lpstr>
      <vt:lpstr>The biggest states</vt:lpstr>
      <vt:lpstr>Použité zdroje:</vt:lpstr>
    </vt:vector>
  </TitlesOfParts>
  <Company>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 Jiřišťová</dc:creator>
  <cp:lastModifiedBy>Jitka Jiřišťová</cp:lastModifiedBy>
  <cp:revision>30</cp:revision>
  <dcterms:created xsi:type="dcterms:W3CDTF">2013-02-09T20:33:32Z</dcterms:created>
  <dcterms:modified xsi:type="dcterms:W3CDTF">2013-05-30T20:45:49Z</dcterms:modified>
</cp:coreProperties>
</file>