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2"/>
  </p:notesMasterIdLst>
  <p:sldIdLst>
    <p:sldId id="274" r:id="rId2"/>
    <p:sldId id="275" r:id="rId3"/>
    <p:sldId id="256" r:id="rId4"/>
    <p:sldId id="257" r:id="rId5"/>
    <p:sldId id="258" r:id="rId6"/>
    <p:sldId id="259" r:id="rId7"/>
    <p:sldId id="260" r:id="rId8"/>
    <p:sldId id="265" r:id="rId9"/>
    <p:sldId id="266" r:id="rId10"/>
    <p:sldId id="267" r:id="rId11"/>
    <p:sldId id="272" r:id="rId12"/>
    <p:sldId id="261" r:id="rId13"/>
    <p:sldId id="268" r:id="rId14"/>
    <p:sldId id="269" r:id="rId15"/>
    <p:sldId id="262" r:id="rId16"/>
    <p:sldId id="270" r:id="rId17"/>
    <p:sldId id="271" r:id="rId18"/>
    <p:sldId id="263" r:id="rId19"/>
    <p:sldId id="264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54F64E-BA07-46FD-ACCF-84AA2CF1E7D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8CCF99-5060-48B6-BA37-569480310A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87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967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163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130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851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034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811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154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375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268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470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9D6CB-BD02-4228-909E-AE81EF64CD2D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3B6AE-CA69-4FD3-AADC-03AADF620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635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tm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tm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tmp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171664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Jitka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Jiřišťová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VY_32_INOVACE_04C_01_School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life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in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16.2.2013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38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B1, B2. Časově je koncipován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jednu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vyučovací hodinu.</a:t>
            </a: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této prezentace je připravit žáky na souvislý projev na téma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“</a:t>
            </a:r>
            <a:r>
              <a:rPr lang="cs-CZ" sz="1600" b="1" dirty="0" err="1" smtClean="0">
                <a:solidFill>
                  <a:prstClr val="black"/>
                </a:solidFill>
                <a:latin typeface="Calibri" pitchFamily="34" charset="0"/>
              </a:rPr>
              <a:t>School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b="1" dirty="0" err="1" smtClean="0">
                <a:solidFill>
                  <a:prstClr val="black"/>
                </a:solidFill>
                <a:latin typeface="Calibri" pitchFamily="34" charset="0"/>
              </a:rPr>
              <a:t>life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 in </a:t>
            </a:r>
            <a:r>
              <a:rPr lang="cs-CZ" sz="1600" b="1" dirty="0" err="1" smtClean="0">
                <a:solidFill>
                  <a:prstClr val="black"/>
                </a:solidFill>
                <a:latin typeface="Calibri" pitchFamily="34" charset="0"/>
              </a:rPr>
              <a:t>the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 UK“.</a:t>
            </a:r>
            <a:endParaRPr lang="cs-CZ" sz="1600" b="1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Žáci budou schopni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popsat specifika školního života ve Velké Británii za použití správné slovní zásoby.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Žáci se zamyslí nad výhodami a nevýhodami školních uniforem a také mohou vytvořit své návrhy školní uniformy (tyto úkoly mohou být využity i jako příprava na slohovou práci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      “Pros and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cons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of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school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uniforms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“).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Prezentace obsahuje body k výkladu a názorné fotografie. Žáci si dělají poznámky do sešitů.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11, 17, 18, 19: Žáci napíší odpovědi a své návrhy pomocí digitálního pera / fixu na 		     interaktivní tabuli. 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Materiál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206859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5760640"/>
          </a:xfrm>
          <a:solidFill>
            <a:schemeClr val="bg2">
              <a:lumMod val="75000"/>
            </a:schemeClr>
          </a:solidFill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9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life</a:t>
            </a:r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(</a:t>
            </a:r>
            <a:r>
              <a:rPr lang="cs-CZ" sz="9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the</a:t>
            </a:r>
            <a:r>
              <a:rPr lang="cs-CZ" sz="9600" b="1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UK)</a:t>
            </a:r>
            <a:endParaRPr lang="cs-CZ" sz="9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238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  <a:solidFill>
            <a:schemeClr val="bg2">
              <a:lumMod val="75000"/>
            </a:schemeClr>
          </a:solidFill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Types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of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schools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997152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schools</a:t>
            </a:r>
            <a:endParaRPr lang="cs-CZ" dirty="0" smtClean="0"/>
          </a:p>
          <a:p>
            <a:r>
              <a:rPr lang="cs-CZ" dirty="0" smtClean="0"/>
              <a:t>Public </a:t>
            </a:r>
            <a:r>
              <a:rPr lang="cs-CZ" dirty="0" err="1" smtClean="0"/>
              <a:t>schools</a:t>
            </a:r>
            <a:r>
              <a:rPr lang="cs-CZ" dirty="0" smtClean="0"/>
              <a:t> (independent s., 8%, </a:t>
            </a:r>
            <a:r>
              <a:rPr lang="cs-CZ" dirty="0" err="1" smtClean="0"/>
              <a:t>fees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schools</a:t>
            </a:r>
            <a:r>
              <a:rPr lang="cs-CZ" dirty="0" smtClean="0"/>
              <a:t> (</a:t>
            </a:r>
            <a:r>
              <a:rPr lang="cs-CZ" dirty="0" err="1" smtClean="0"/>
              <a:t>fees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schooling</a:t>
            </a:r>
            <a:r>
              <a:rPr lang="cs-CZ" dirty="0" smtClean="0"/>
              <a:t> (</a:t>
            </a:r>
            <a:r>
              <a:rPr lang="cs-CZ" dirty="0" err="1" smtClean="0"/>
              <a:t>parents</a:t>
            </a:r>
            <a:r>
              <a:rPr lang="cs-CZ" dirty="0" smtClean="0"/>
              <a:t>, 4%, to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14)</a:t>
            </a:r>
          </a:p>
          <a:p>
            <a:endParaRPr lang="cs-CZ" dirty="0"/>
          </a:p>
          <a:p>
            <a:r>
              <a:rPr lang="cs-CZ" dirty="0" smtClean="0"/>
              <a:t>1980 “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Curriculum“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plan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directs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taught</a:t>
            </a:r>
            <a:r>
              <a:rPr lang="cs-CZ" dirty="0" smtClean="0"/>
              <a:t> 			in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schools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standardizes</a:t>
            </a:r>
            <a:r>
              <a:rPr lang="cs-CZ" dirty="0" smtClean="0"/>
              <a:t> 				</a:t>
            </a:r>
            <a:r>
              <a:rPr lang="cs-CZ" dirty="0" err="1" smtClean="0"/>
              <a:t>education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957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440160"/>
          </a:xfrm>
          <a:solidFill>
            <a:schemeClr val="bg2">
              <a:lumMod val="75000"/>
            </a:schemeClr>
          </a:solidFill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49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sz="49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9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attendance</a:t>
            </a: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</a:t>
            </a:r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ea typeface="+mn-ea"/>
                <a:cs typeface="+mn-cs"/>
              </a:rPr>
              <a:t>compulsory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ea typeface="+mn-ea"/>
                <a:cs typeface="+mn-cs"/>
              </a:rPr>
              <a:t> </a:t>
            </a:r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ea typeface="+mn-ea"/>
                <a:cs typeface="+mn-cs"/>
              </a:rPr>
              <a:t>5 -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ea typeface="+mn-ea"/>
                <a:cs typeface="+mn-cs"/>
              </a:rPr>
              <a:t>16)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76872"/>
            <a:ext cx="8568952" cy="4320480"/>
          </a:xfrm>
        </p:spPr>
        <p:txBody>
          <a:bodyPr>
            <a:normAutofit/>
          </a:bodyPr>
          <a:lstStyle/>
          <a:p>
            <a:r>
              <a:rPr lang="cs-CZ" dirty="0" err="1" smtClean="0"/>
              <a:t>Pre-school</a:t>
            </a:r>
            <a:r>
              <a:rPr lang="cs-CZ" dirty="0" smtClean="0"/>
              <a:t>:	0 - 3 </a:t>
            </a:r>
            <a:r>
              <a:rPr lang="cs-CZ" dirty="0" err="1" smtClean="0"/>
              <a:t>creche</a:t>
            </a:r>
            <a:r>
              <a:rPr lang="cs-CZ" smtClean="0"/>
              <a:t>(s)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3 - 5 </a:t>
            </a:r>
            <a:r>
              <a:rPr lang="cs-CZ" dirty="0" err="1" smtClean="0"/>
              <a:t>kindergartens</a:t>
            </a:r>
            <a:endParaRPr lang="cs-CZ" dirty="0" smtClean="0"/>
          </a:p>
          <a:p>
            <a:r>
              <a:rPr lang="cs-CZ" b="1" dirty="0" err="1" smtClean="0"/>
              <a:t>School</a:t>
            </a:r>
            <a:r>
              <a:rPr lang="cs-CZ" b="1" dirty="0" smtClean="0"/>
              <a:t> </a:t>
            </a:r>
            <a:r>
              <a:rPr lang="cs-CZ" b="1" dirty="0" err="1" smtClean="0"/>
              <a:t>attendance</a:t>
            </a:r>
            <a:r>
              <a:rPr lang="cs-CZ" b="1" dirty="0" smtClean="0"/>
              <a:t>: 5 - 16</a:t>
            </a:r>
          </a:p>
          <a:p>
            <a:r>
              <a:rPr lang="cs-CZ" dirty="0" err="1" smtClean="0"/>
              <a:t>Further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r>
              <a:rPr lang="cs-CZ" dirty="0" smtClean="0"/>
              <a:t>:	16 </a:t>
            </a:r>
            <a:r>
              <a:rPr lang="cs-CZ" dirty="0" smtClean="0">
                <a:sym typeface="Symbol"/>
              </a:rPr>
              <a:t> </a:t>
            </a:r>
            <a:r>
              <a:rPr lang="cs-CZ" dirty="0" err="1" smtClean="0">
                <a:sym typeface="Symbol"/>
              </a:rPr>
              <a:t>vocational</a:t>
            </a:r>
            <a:r>
              <a:rPr lang="cs-CZ" dirty="0" smtClean="0">
                <a:sym typeface="Symbol"/>
              </a:rPr>
              <a:t> </a:t>
            </a:r>
            <a:r>
              <a:rPr lang="cs-CZ" dirty="0" err="1" smtClean="0">
                <a:sym typeface="Symbol"/>
              </a:rPr>
              <a:t>courses</a:t>
            </a:r>
            <a:endParaRPr lang="cs-CZ" dirty="0" smtClean="0">
              <a:sym typeface="Symbol"/>
            </a:endParaRPr>
          </a:p>
          <a:p>
            <a:pPr marL="0" indent="0">
              <a:buNone/>
            </a:pPr>
            <a:r>
              <a:rPr lang="cs-CZ" dirty="0" smtClean="0"/>
              <a:t>				16 </a:t>
            </a:r>
            <a:r>
              <a:rPr lang="cs-CZ" dirty="0"/>
              <a:t>- </a:t>
            </a:r>
            <a:r>
              <a:rPr lang="cs-CZ" dirty="0" smtClean="0"/>
              <a:t>18 </a:t>
            </a:r>
            <a:r>
              <a:rPr lang="cs-CZ" dirty="0" smtClean="0">
                <a:sym typeface="Symbol"/>
              </a:rPr>
              <a:t></a:t>
            </a:r>
            <a:r>
              <a:rPr lang="cs-CZ" dirty="0" smtClean="0"/>
              <a:t> </a:t>
            </a:r>
            <a:r>
              <a:rPr lang="cs-CZ" dirty="0"/>
              <a:t>VI </a:t>
            </a:r>
            <a:r>
              <a:rPr lang="cs-CZ" dirty="0" err="1"/>
              <a:t>form</a:t>
            </a:r>
            <a:endParaRPr lang="cs-CZ" dirty="0" smtClean="0">
              <a:sym typeface="Symbol"/>
            </a:endParaRPr>
          </a:p>
          <a:p>
            <a:pPr marL="0" indent="0">
              <a:buNone/>
            </a:pPr>
            <a:r>
              <a:rPr lang="cs-CZ" dirty="0" smtClean="0">
                <a:sym typeface="Symbol"/>
              </a:rPr>
              <a:t>				18 	 </a:t>
            </a:r>
            <a:r>
              <a:rPr lang="cs-CZ" dirty="0" err="1" smtClean="0">
                <a:sym typeface="Symbol"/>
              </a:rPr>
              <a:t>universities</a:t>
            </a:r>
            <a:endParaRPr lang="cs-CZ" dirty="0" smtClean="0">
              <a:sym typeface="Symbol"/>
            </a:endParaRPr>
          </a:p>
          <a:p>
            <a:pPr marL="0" indent="0">
              <a:buNone/>
            </a:pPr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				 open </a:t>
            </a:r>
            <a:r>
              <a:rPr lang="cs-CZ" dirty="0" err="1" smtClean="0">
                <a:sym typeface="Symbol"/>
              </a:rPr>
              <a:t>universities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162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96144"/>
          </a:xfrm>
          <a:solidFill>
            <a:schemeClr val="bg2">
              <a:lumMod val="75000"/>
            </a:schemeClr>
          </a:solidFill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year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29600" cy="2260848"/>
          </a:xfrm>
        </p:spPr>
        <p:txBody>
          <a:bodyPr/>
          <a:lstStyle/>
          <a:p>
            <a:r>
              <a:rPr lang="cs-CZ" dirty="0" smtClean="0"/>
              <a:t>3 </a:t>
            </a:r>
            <a:r>
              <a:rPr lang="cs-CZ" dirty="0" err="1" smtClean="0"/>
              <a:t>terms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autumn</a:t>
            </a:r>
            <a:r>
              <a:rPr lang="cs-CZ" dirty="0" smtClean="0"/>
              <a:t> (</a:t>
            </a:r>
            <a:r>
              <a:rPr lang="cs-CZ" dirty="0" err="1" smtClean="0"/>
              <a:t>September</a:t>
            </a:r>
            <a:r>
              <a:rPr lang="cs-CZ" dirty="0" smtClean="0"/>
              <a:t> - X-mas)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 err="1" smtClean="0"/>
              <a:t>spring</a:t>
            </a:r>
            <a:r>
              <a:rPr lang="cs-CZ" dirty="0" smtClean="0"/>
              <a:t> (</a:t>
            </a:r>
            <a:r>
              <a:rPr lang="cs-CZ" dirty="0" err="1" smtClean="0"/>
              <a:t>January</a:t>
            </a:r>
            <a:r>
              <a:rPr lang="cs-CZ" dirty="0" smtClean="0"/>
              <a:t> - </a:t>
            </a:r>
            <a:r>
              <a:rPr lang="cs-CZ" dirty="0" err="1" smtClean="0"/>
              <a:t>Easter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 err="1" smtClean="0"/>
              <a:t>summer</a:t>
            </a:r>
            <a:r>
              <a:rPr lang="cs-CZ" dirty="0" smtClean="0"/>
              <a:t> (</a:t>
            </a:r>
            <a:r>
              <a:rPr lang="cs-CZ" dirty="0" err="1" smtClean="0"/>
              <a:t>Easter</a:t>
            </a:r>
            <a:r>
              <a:rPr lang="cs-CZ" dirty="0" smtClean="0"/>
              <a:t> - </a:t>
            </a:r>
            <a:r>
              <a:rPr lang="cs-CZ" dirty="0" err="1" smtClean="0"/>
              <a:t>mid</a:t>
            </a:r>
            <a:r>
              <a:rPr lang="cs-CZ" dirty="0" smtClean="0"/>
              <a:t> July)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267744" y="3068960"/>
            <a:ext cx="86409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267744" y="3068960"/>
            <a:ext cx="864096" cy="57606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67744" y="3068960"/>
            <a:ext cx="864096" cy="115212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9635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864096"/>
          </a:xfrm>
          <a:solidFill>
            <a:schemeClr val="bg2">
              <a:lumMod val="75000"/>
            </a:schemeClr>
          </a:solidFill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day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54461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8.45</a:t>
            </a:r>
            <a:r>
              <a:rPr lang="cs-CZ" dirty="0" smtClean="0"/>
              <a:t> 	</a:t>
            </a:r>
            <a:r>
              <a:rPr lang="cs-CZ" dirty="0" err="1" smtClean="0"/>
              <a:t>assembly</a:t>
            </a:r>
            <a:r>
              <a:rPr lang="cs-CZ" dirty="0" smtClean="0"/>
              <a:t> (</a:t>
            </a:r>
            <a:r>
              <a:rPr lang="cs-CZ" dirty="0" err="1" smtClean="0"/>
              <a:t>assembly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r>
              <a:rPr lang="cs-CZ" dirty="0" smtClean="0"/>
              <a:t> /</a:t>
            </a:r>
            <a:r>
              <a:rPr lang="cs-CZ" dirty="0" err="1" smtClean="0"/>
              <a:t>gym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registration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 </a:t>
            </a:r>
            <a:r>
              <a:rPr lang="cs-CZ" dirty="0" err="1" smtClean="0"/>
              <a:t>teachers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(</a:t>
            </a:r>
            <a:r>
              <a:rPr lang="cs-CZ" dirty="0" err="1" smtClean="0"/>
              <a:t>teachers</a:t>
            </a:r>
            <a:r>
              <a:rPr lang="cs-CZ" dirty="0" smtClean="0"/>
              <a:t> - talk on “hot“ </a:t>
            </a:r>
            <a:r>
              <a:rPr lang="cs-CZ" dirty="0" err="1" smtClean="0"/>
              <a:t>issues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9.00</a:t>
            </a:r>
            <a:r>
              <a:rPr lang="cs-CZ" dirty="0" smtClean="0"/>
              <a:t>	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lessons</a:t>
            </a:r>
            <a:r>
              <a:rPr lang="cs-CZ" dirty="0" smtClean="0"/>
              <a:t> (double </a:t>
            </a:r>
            <a:r>
              <a:rPr lang="cs-CZ" dirty="0" err="1" smtClean="0"/>
              <a:t>lessons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12.00</a:t>
            </a:r>
            <a:r>
              <a:rPr lang="cs-CZ" dirty="0" smtClean="0"/>
              <a:t>	lunch </a:t>
            </a:r>
            <a:r>
              <a:rPr lang="cs-CZ" dirty="0" err="1" smtClean="0"/>
              <a:t>break</a:t>
            </a:r>
            <a:r>
              <a:rPr lang="cs-CZ" dirty="0" smtClean="0"/>
              <a:t> (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/</a:t>
            </a:r>
            <a:r>
              <a:rPr lang="cs-CZ" dirty="0" err="1" smtClean="0"/>
              <a:t>canteen</a:t>
            </a:r>
            <a:r>
              <a:rPr lang="cs-CZ" dirty="0" smtClean="0"/>
              <a:t>/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lunch </a:t>
            </a:r>
            <a:r>
              <a:rPr lang="cs-CZ" dirty="0" err="1" smtClean="0"/>
              <a:t>boxes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/ 					</a:t>
            </a:r>
            <a:r>
              <a:rPr lang="cs-CZ" dirty="0" err="1" smtClean="0"/>
              <a:t>playground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13.00</a:t>
            </a:r>
            <a:r>
              <a:rPr lang="cs-CZ" dirty="0" smtClean="0"/>
              <a:t>	 </a:t>
            </a:r>
            <a:r>
              <a:rPr lang="cs-CZ" dirty="0" err="1" smtClean="0"/>
              <a:t>afternoon</a:t>
            </a:r>
            <a:r>
              <a:rPr lang="cs-CZ" dirty="0" smtClean="0"/>
              <a:t> </a:t>
            </a:r>
            <a:r>
              <a:rPr lang="cs-CZ" dirty="0" err="1" smtClean="0"/>
              <a:t>lessons</a:t>
            </a:r>
            <a:endParaRPr lang="cs-CZ" dirty="0" smtClean="0"/>
          </a:p>
          <a:p>
            <a:r>
              <a:rPr lang="cs-CZ" b="1" dirty="0" err="1" smtClean="0"/>
              <a:t>After-school</a:t>
            </a:r>
            <a:r>
              <a:rPr lang="cs-CZ" dirty="0" smtClean="0"/>
              <a:t> </a:t>
            </a:r>
            <a:r>
              <a:rPr lang="cs-CZ" dirty="0" err="1" smtClean="0"/>
              <a:t>clubs</a:t>
            </a:r>
            <a:r>
              <a:rPr lang="cs-CZ" dirty="0" smtClean="0"/>
              <a:t> (</a:t>
            </a:r>
            <a:r>
              <a:rPr lang="cs-CZ" dirty="0" err="1" smtClean="0"/>
              <a:t>choir</a:t>
            </a:r>
            <a:r>
              <a:rPr lang="cs-CZ" dirty="0" smtClean="0"/>
              <a:t>, drama, </a:t>
            </a:r>
            <a:r>
              <a:rPr lang="cs-CZ" dirty="0" err="1" smtClean="0"/>
              <a:t>chess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sport -</a:t>
            </a:r>
            <a:r>
              <a:rPr lang="cs-CZ" dirty="0" err="1" smtClean="0"/>
              <a:t>footbal</a:t>
            </a:r>
            <a:r>
              <a:rPr lang="cs-CZ" dirty="0" smtClean="0"/>
              <a:t>, </a:t>
            </a:r>
            <a:r>
              <a:rPr lang="cs-CZ" dirty="0" err="1" smtClean="0"/>
              <a:t>netball</a:t>
            </a:r>
            <a:r>
              <a:rPr lang="cs-CZ" dirty="0" smtClean="0"/>
              <a:t>, </a:t>
            </a:r>
            <a:r>
              <a:rPr lang="cs-CZ" dirty="0" err="1" smtClean="0"/>
              <a:t>hockey</a:t>
            </a:r>
            <a:r>
              <a:rPr lang="cs-CZ" dirty="0" smtClean="0"/>
              <a:t>, </a:t>
            </a:r>
            <a:r>
              <a:rPr lang="cs-CZ" dirty="0" err="1" smtClean="0"/>
              <a:t>cricket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944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12776"/>
            <a:ext cx="7305931" cy="498798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907704" y="631776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Morning</a:t>
            </a:r>
            <a:r>
              <a:rPr lang="cs-CZ" sz="3200" dirty="0" smtClean="0"/>
              <a:t> </a:t>
            </a:r>
            <a:r>
              <a:rPr lang="cs-CZ" sz="3200" dirty="0" err="1" smtClean="0"/>
              <a:t>assembly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gym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81148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833" y="3789040"/>
            <a:ext cx="4251179" cy="2862517"/>
          </a:xfrm>
          <a:prstGeom prst="rect">
            <a:avLst/>
          </a:prstGeom>
        </p:spPr>
      </p:pic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833" y="763548"/>
            <a:ext cx="4251179" cy="2957717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98"/>
          <a:stretch/>
        </p:blipFill>
        <p:spPr>
          <a:xfrm>
            <a:off x="107504" y="2279543"/>
            <a:ext cx="4406737" cy="294075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31266" y="332656"/>
            <a:ext cx="3417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Lunch box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Mummy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3" y="6237312"/>
            <a:ext cx="1814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Warm</a:t>
            </a:r>
            <a:r>
              <a:rPr lang="cs-CZ" sz="2400" dirty="0" smtClean="0"/>
              <a:t> </a:t>
            </a:r>
            <a:r>
              <a:rPr lang="cs-CZ" sz="2400" dirty="0" err="1" smtClean="0"/>
              <a:t>meal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06253" y="1777575"/>
            <a:ext cx="2209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School</a:t>
            </a:r>
            <a:r>
              <a:rPr lang="cs-CZ" sz="2400" dirty="0" smtClean="0"/>
              <a:t> </a:t>
            </a:r>
            <a:r>
              <a:rPr lang="cs-CZ" sz="2400" dirty="0" err="1" smtClean="0"/>
              <a:t>canteen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2989" y="332655"/>
            <a:ext cx="3355765" cy="646331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Primary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4189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87"/>
          <a:stretch/>
        </p:blipFill>
        <p:spPr>
          <a:xfrm>
            <a:off x="3635896" y="109540"/>
            <a:ext cx="2573415" cy="3628133"/>
          </a:xfrm>
          <a:prstGeom prst="rect">
            <a:avLst/>
          </a:prstGeom>
        </p:spPr>
      </p:pic>
      <p:pic>
        <p:nvPicPr>
          <p:cNvPr id="3" name="Obrázek 2" descr="Výřez obrazovky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78"/>
          <a:stretch/>
        </p:blipFill>
        <p:spPr>
          <a:xfrm>
            <a:off x="6372200" y="109541"/>
            <a:ext cx="2632059" cy="3628133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106120"/>
            <a:ext cx="3960440" cy="2499738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098007"/>
            <a:ext cx="3707904" cy="250785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9512" y="611084"/>
            <a:ext cx="2808312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Secondary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3506841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School</a:t>
            </a:r>
            <a:r>
              <a:rPr lang="cs-CZ" sz="2400" dirty="0" smtClean="0"/>
              <a:t> </a:t>
            </a:r>
            <a:r>
              <a:rPr lang="cs-CZ" sz="2400" dirty="0" err="1" smtClean="0"/>
              <a:t>canteen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6756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85010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classroom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- 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vocabulary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3024336" cy="4925144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/>
            </a:pPr>
            <a:r>
              <a:rPr lang="cs-CZ" sz="1800" dirty="0" smtClean="0"/>
              <a:t>------------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------------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------------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------------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------------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------------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------------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------------</a:t>
            </a:r>
          </a:p>
          <a:p>
            <a:pPr>
              <a:buFont typeface="+mj-lt"/>
              <a:buAutoNum type="arabicPeriod"/>
            </a:pPr>
            <a:r>
              <a:rPr lang="cs-CZ" sz="1800" dirty="0" err="1" smtClean="0"/>
              <a:t>Bookcase</a:t>
            </a:r>
            <a:endParaRPr lang="cs-CZ" sz="1800" dirty="0" smtClean="0"/>
          </a:p>
          <a:p>
            <a:pPr>
              <a:buFont typeface="+mj-lt"/>
              <a:buAutoNum type="arabicPeriod"/>
            </a:pPr>
            <a:r>
              <a:rPr lang="cs-CZ" sz="1800" dirty="0" err="1" smtClean="0"/>
              <a:t>Notice</a:t>
            </a:r>
            <a:r>
              <a:rPr lang="cs-CZ" sz="1800" dirty="0" smtClean="0"/>
              <a:t> </a:t>
            </a:r>
            <a:r>
              <a:rPr lang="cs-CZ" sz="1800" dirty="0" err="1" smtClean="0"/>
              <a:t>board</a:t>
            </a:r>
            <a:endParaRPr lang="cs-CZ" sz="1800" dirty="0" smtClean="0"/>
          </a:p>
          <a:p>
            <a:pPr>
              <a:buFont typeface="+mj-lt"/>
              <a:buAutoNum type="arabicPeriod"/>
            </a:pPr>
            <a:r>
              <a:rPr lang="cs-CZ" sz="1800" dirty="0" err="1" smtClean="0"/>
              <a:t>Portrait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president</a:t>
            </a:r>
          </a:p>
          <a:p>
            <a:pPr>
              <a:buFont typeface="+mj-lt"/>
              <a:buAutoNum type="arabicPeriod"/>
            </a:pPr>
            <a:r>
              <a:rPr lang="cs-CZ" sz="1800" dirty="0" err="1" smtClean="0"/>
              <a:t>Waste-paper</a:t>
            </a:r>
            <a:r>
              <a:rPr lang="cs-CZ" sz="1800" dirty="0" smtClean="0"/>
              <a:t> basket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OHP</a:t>
            </a:r>
          </a:p>
          <a:p>
            <a:pPr>
              <a:buFont typeface="+mj-lt"/>
              <a:buAutoNum type="arabicPeriod"/>
            </a:pPr>
            <a:r>
              <a:rPr lang="cs-CZ" sz="1800" dirty="0" err="1" smtClean="0"/>
              <a:t>Computer</a:t>
            </a:r>
            <a:endParaRPr lang="cs-CZ" sz="1800" dirty="0" smtClean="0"/>
          </a:p>
          <a:p>
            <a:pPr>
              <a:buFont typeface="+mj-lt"/>
              <a:buAutoNum type="arabicPeriod"/>
            </a:pPr>
            <a:r>
              <a:rPr lang="cs-CZ" sz="1800" dirty="0" err="1" smtClean="0"/>
              <a:t>Class</a:t>
            </a:r>
            <a:r>
              <a:rPr lang="cs-CZ" sz="1800" dirty="0" smtClean="0"/>
              <a:t> </a:t>
            </a:r>
            <a:r>
              <a:rPr lang="cs-CZ" sz="1800" dirty="0" err="1" smtClean="0"/>
              <a:t>register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779912" y="1556792"/>
            <a:ext cx="1584176" cy="5069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řady lavic</a:t>
            </a:r>
          </a:p>
          <a:p>
            <a:pPr marL="0" indent="0">
              <a:buNone/>
            </a:pPr>
            <a:r>
              <a:rPr lang="cs-CZ" sz="1800" dirty="0" smtClean="0"/>
              <a:t>uličky</a:t>
            </a:r>
          </a:p>
          <a:p>
            <a:pPr marL="0" indent="0">
              <a:buNone/>
            </a:pPr>
            <a:r>
              <a:rPr lang="cs-CZ" sz="1800" dirty="0" smtClean="0"/>
              <a:t>tabule</a:t>
            </a:r>
          </a:p>
          <a:p>
            <a:pPr marL="0" indent="0">
              <a:buNone/>
            </a:pPr>
            <a:r>
              <a:rPr lang="cs-CZ" sz="1800" dirty="0" smtClean="0"/>
              <a:t>police</a:t>
            </a:r>
          </a:p>
          <a:p>
            <a:pPr marL="0" indent="0">
              <a:buNone/>
            </a:pPr>
            <a:r>
              <a:rPr lang="cs-CZ" sz="1800" dirty="0" smtClean="0"/>
              <a:t>křída</a:t>
            </a:r>
          </a:p>
          <a:p>
            <a:pPr marL="0" indent="0">
              <a:buNone/>
            </a:pPr>
            <a:r>
              <a:rPr lang="cs-CZ" sz="1800" dirty="0" smtClean="0"/>
              <a:t>fixa na tabuli</a:t>
            </a:r>
          </a:p>
          <a:p>
            <a:pPr marL="0" indent="0">
              <a:buNone/>
            </a:pPr>
            <a:r>
              <a:rPr lang="cs-CZ" sz="1800" dirty="0" smtClean="0"/>
              <a:t>houba</a:t>
            </a:r>
          </a:p>
          <a:p>
            <a:pPr marL="0" indent="0">
              <a:buNone/>
            </a:pPr>
            <a:r>
              <a:rPr lang="cs-CZ" sz="1800" dirty="0" smtClean="0"/>
              <a:t>katedra</a:t>
            </a:r>
          </a:p>
          <a:p>
            <a:pPr marL="0" indent="0">
              <a:buNone/>
            </a:pPr>
            <a:r>
              <a:rPr lang="cs-CZ" sz="1800" dirty="0" smtClean="0"/>
              <a:t>--------------</a:t>
            </a:r>
          </a:p>
          <a:p>
            <a:pPr marL="0" indent="0">
              <a:buNone/>
            </a:pPr>
            <a:r>
              <a:rPr lang="cs-CZ" sz="1800" dirty="0" smtClean="0"/>
              <a:t>--------------</a:t>
            </a:r>
          </a:p>
          <a:p>
            <a:pPr marL="0" indent="0">
              <a:buNone/>
            </a:pPr>
            <a:r>
              <a:rPr lang="cs-CZ" sz="1800" dirty="0" smtClean="0"/>
              <a:t>--------------</a:t>
            </a:r>
          </a:p>
          <a:p>
            <a:pPr marL="0" indent="0">
              <a:buNone/>
            </a:pPr>
            <a:r>
              <a:rPr lang="cs-CZ" sz="1800" dirty="0" smtClean="0"/>
              <a:t>--------------</a:t>
            </a:r>
          </a:p>
          <a:p>
            <a:pPr marL="0" indent="0">
              <a:buNone/>
            </a:pPr>
            <a:r>
              <a:rPr lang="cs-CZ" sz="1800" dirty="0" smtClean="0"/>
              <a:t>--------------</a:t>
            </a:r>
          </a:p>
          <a:p>
            <a:pPr marL="0" indent="0">
              <a:buNone/>
            </a:pPr>
            <a:r>
              <a:rPr lang="cs-CZ" sz="1800" dirty="0" smtClean="0"/>
              <a:t>--------------</a:t>
            </a:r>
          </a:p>
          <a:p>
            <a:pPr marL="0" indent="0">
              <a:buNone/>
            </a:pPr>
            <a:r>
              <a:rPr lang="cs-CZ" sz="1800" dirty="0" smtClean="0"/>
              <a:t>--------------</a:t>
            </a:r>
          </a:p>
          <a:p>
            <a:endParaRPr lang="cs-CZ" sz="1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73683" y="1340768"/>
            <a:ext cx="266429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err="1" smtClean="0">
                <a:solidFill>
                  <a:srgbClr val="C00000"/>
                </a:solidFill>
              </a:rPr>
              <a:t>Rows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of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desks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err="1" smtClean="0">
                <a:solidFill>
                  <a:srgbClr val="C00000"/>
                </a:solidFill>
              </a:rPr>
              <a:t>Aisles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err="1" smtClean="0">
                <a:solidFill>
                  <a:srgbClr val="C00000"/>
                </a:solidFill>
              </a:rPr>
              <a:t>Board</a:t>
            </a:r>
            <a:r>
              <a:rPr lang="cs-CZ" b="1" dirty="0" smtClean="0">
                <a:solidFill>
                  <a:srgbClr val="C00000"/>
                </a:solidFill>
              </a:rPr>
              <a:t> (</a:t>
            </a:r>
            <a:r>
              <a:rPr lang="cs-CZ" b="1" dirty="0" err="1" smtClean="0">
                <a:solidFill>
                  <a:srgbClr val="C00000"/>
                </a:solidFill>
              </a:rPr>
              <a:t>white</a:t>
            </a:r>
            <a:r>
              <a:rPr lang="cs-CZ" b="1" dirty="0" smtClean="0">
                <a:solidFill>
                  <a:srgbClr val="C00000"/>
                </a:solidFill>
              </a:rPr>
              <a:t>/</a:t>
            </a:r>
            <a:r>
              <a:rPr lang="cs-CZ" b="1" dirty="0" err="1" smtClean="0">
                <a:solidFill>
                  <a:srgbClr val="C00000"/>
                </a:solidFill>
              </a:rPr>
              <a:t>black</a:t>
            </a:r>
            <a:r>
              <a:rPr lang="cs-CZ" b="1" dirty="0" smtClean="0">
                <a:solidFill>
                  <a:srgbClr val="C00000"/>
                </a:solidFill>
              </a:rPr>
              <a:t>)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err="1" smtClean="0">
                <a:solidFill>
                  <a:srgbClr val="C00000"/>
                </a:solidFill>
              </a:rPr>
              <a:t>Shelf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  <a:sym typeface="Symbol"/>
              </a:rPr>
              <a:t>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shelves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err="1" smtClean="0">
                <a:solidFill>
                  <a:srgbClr val="C00000"/>
                </a:solidFill>
              </a:rPr>
              <a:t>Chalk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err="1" smtClean="0">
                <a:solidFill>
                  <a:srgbClr val="C00000"/>
                </a:solidFill>
              </a:rPr>
              <a:t>Marker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err="1" smtClean="0">
                <a:solidFill>
                  <a:srgbClr val="C00000"/>
                </a:solidFill>
              </a:rPr>
              <a:t>Sponge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err="1" smtClean="0">
                <a:solidFill>
                  <a:srgbClr val="C00000"/>
                </a:solidFill>
              </a:rPr>
              <a:t>Teacher´s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desk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smtClean="0">
                <a:solidFill>
                  <a:srgbClr val="C00000"/>
                </a:solidFill>
              </a:rPr>
              <a:t>Knihovna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smtClean="0">
                <a:solidFill>
                  <a:srgbClr val="C00000"/>
                </a:solidFill>
              </a:rPr>
              <a:t>Nástěnka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smtClean="0">
                <a:solidFill>
                  <a:srgbClr val="C00000"/>
                </a:solidFill>
              </a:rPr>
              <a:t>Portrét prezidenta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smtClean="0">
                <a:solidFill>
                  <a:srgbClr val="C00000"/>
                </a:solidFill>
              </a:rPr>
              <a:t>Odpadkový koš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smtClean="0">
                <a:solidFill>
                  <a:srgbClr val="C00000"/>
                </a:solidFill>
              </a:rPr>
              <a:t>Zpětný projektor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 smtClean="0">
                <a:solidFill>
                  <a:srgbClr val="C00000"/>
                </a:solidFill>
              </a:rPr>
              <a:t>Počítač</a:t>
            </a:r>
          </a:p>
          <a:p>
            <a:pPr marL="342900" indent="-342900">
              <a:spcBef>
                <a:spcPts val="600"/>
              </a:spcBef>
              <a:buAutoNum type="arabicPeriod"/>
            </a:pPr>
            <a:r>
              <a:rPr lang="cs-CZ" b="1" dirty="0">
                <a:solidFill>
                  <a:srgbClr val="C00000"/>
                </a:solidFill>
              </a:rPr>
              <a:t>T</a:t>
            </a:r>
            <a:r>
              <a:rPr lang="cs-CZ" b="1" dirty="0" smtClean="0">
                <a:solidFill>
                  <a:srgbClr val="C00000"/>
                </a:solidFill>
              </a:rPr>
              <a:t>řídnice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11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classrooms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276872"/>
            <a:ext cx="8784976" cy="3744416"/>
          </a:xfrm>
        </p:spPr>
        <p:txBody>
          <a:bodyPr/>
          <a:lstStyle/>
          <a:p>
            <a:r>
              <a:rPr lang="cs-CZ" dirty="0" err="1" smtClean="0"/>
              <a:t>Bright</a:t>
            </a:r>
            <a:r>
              <a:rPr lang="cs-CZ" dirty="0" smtClean="0"/>
              <a:t>, </a:t>
            </a:r>
            <a:r>
              <a:rPr lang="cs-CZ" dirty="0" err="1" smtClean="0"/>
              <a:t>cheerful</a:t>
            </a:r>
            <a:endParaRPr lang="cs-CZ" dirty="0" smtClean="0"/>
          </a:p>
          <a:p>
            <a:r>
              <a:rPr lang="cs-CZ" dirty="0" err="1" smtClean="0"/>
              <a:t>Pupils</a:t>
            </a:r>
            <a:r>
              <a:rPr lang="cs-CZ" dirty="0" smtClean="0"/>
              <a:t>´/</a:t>
            </a:r>
            <a:r>
              <a:rPr lang="cs-CZ" dirty="0" err="1" smtClean="0"/>
              <a:t>students</a:t>
            </a:r>
            <a:r>
              <a:rPr lang="cs-CZ" dirty="0" smtClean="0"/>
              <a:t>´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displayed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walls</a:t>
            </a:r>
            <a:endParaRPr lang="cs-CZ" dirty="0" smtClean="0"/>
          </a:p>
          <a:p>
            <a:r>
              <a:rPr lang="cs-CZ" dirty="0" err="1" smtClean="0"/>
              <a:t>Decorated</a:t>
            </a:r>
            <a:r>
              <a:rPr lang="cs-CZ" dirty="0" smtClean="0"/>
              <a:t> </a:t>
            </a:r>
            <a:r>
              <a:rPr lang="cs-CZ" dirty="0" err="1" smtClean="0"/>
              <a:t>according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subjects</a:t>
            </a:r>
            <a:r>
              <a:rPr lang="cs-CZ" dirty="0" smtClean="0"/>
              <a:t> / </a:t>
            </a:r>
            <a:r>
              <a:rPr lang="cs-CZ" dirty="0" err="1" smtClean="0"/>
              <a:t>projects</a:t>
            </a:r>
            <a:r>
              <a:rPr lang="cs-CZ" dirty="0" smtClean="0"/>
              <a:t>				/ </a:t>
            </a:r>
            <a:r>
              <a:rPr lang="cs-CZ" dirty="0" err="1" smtClean="0"/>
              <a:t>topics</a:t>
            </a:r>
            <a:endParaRPr lang="cs-CZ" dirty="0" smtClean="0"/>
          </a:p>
          <a:p>
            <a:r>
              <a:rPr lang="cs-CZ" dirty="0" smtClean="0"/>
              <a:t>Single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desks</a:t>
            </a:r>
            <a:endParaRPr lang="cs-CZ" dirty="0" smtClean="0"/>
          </a:p>
          <a:p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sit</a:t>
            </a:r>
            <a:r>
              <a:rPr lang="cs-CZ" dirty="0" smtClean="0"/>
              <a:t> in </a:t>
            </a:r>
            <a:r>
              <a:rPr lang="cs-CZ" dirty="0" err="1" smtClean="0"/>
              <a:t>groups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tables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13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31" y="1052736"/>
            <a:ext cx="3206116" cy="4578254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661822"/>
            <a:ext cx="4212170" cy="2844692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645024"/>
            <a:ext cx="4212170" cy="308026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282855" y="122427"/>
            <a:ext cx="2790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Classroom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Biology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64010" y="623731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Classroom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art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4" y="485964"/>
            <a:ext cx="2880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Classroom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history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3484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7742" y="2924944"/>
            <a:ext cx="5279106" cy="3816424"/>
          </a:xfrm>
          <a:prstGeom prst="rect">
            <a:avLst/>
          </a:prstGeom>
        </p:spPr>
      </p:pic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4797700" cy="322517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05204" y="188639"/>
            <a:ext cx="26191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Secondary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school</a:t>
            </a:r>
            <a:r>
              <a:rPr lang="cs-CZ" sz="2400" b="1" dirty="0" smtClean="0"/>
              <a:t> -</a:t>
            </a:r>
          </a:p>
          <a:p>
            <a:r>
              <a:rPr lang="cs-CZ" sz="2400" dirty="0" smtClean="0"/>
              <a:t>single </a:t>
            </a:r>
            <a:r>
              <a:rPr lang="cs-CZ" sz="2400" dirty="0" err="1" smtClean="0"/>
              <a:t>seat</a:t>
            </a:r>
            <a:r>
              <a:rPr lang="cs-CZ" sz="2400" dirty="0" smtClean="0"/>
              <a:t> </a:t>
            </a:r>
            <a:r>
              <a:rPr lang="cs-CZ" sz="2400" dirty="0" err="1" smtClean="0"/>
              <a:t>desks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5301208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Primary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school</a:t>
            </a:r>
            <a:r>
              <a:rPr lang="cs-CZ" sz="2400" b="1" dirty="0" smtClean="0"/>
              <a:t> -</a:t>
            </a:r>
          </a:p>
          <a:p>
            <a:r>
              <a:rPr lang="cs-CZ" sz="2400" dirty="0" smtClean="0"/>
              <a:t>team </a:t>
            </a:r>
            <a:r>
              <a:rPr lang="cs-CZ" sz="2400" dirty="0" err="1" smtClean="0"/>
              <a:t>work</a:t>
            </a:r>
            <a:r>
              <a:rPr lang="cs-CZ" sz="2400" dirty="0" smtClean="0"/>
              <a:t> </a:t>
            </a:r>
            <a:r>
              <a:rPr lang="cs-CZ" sz="2400" dirty="0" err="1" smtClean="0"/>
              <a:t>around</a:t>
            </a:r>
            <a:r>
              <a:rPr lang="cs-CZ" sz="2400" dirty="0" smtClean="0"/>
              <a:t> a table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61439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uniforms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cs-CZ" dirty="0" err="1" smtClean="0"/>
              <a:t>winter</a:t>
            </a:r>
            <a:r>
              <a:rPr lang="cs-CZ" dirty="0" smtClean="0"/>
              <a:t> x </a:t>
            </a:r>
            <a:r>
              <a:rPr lang="cs-CZ" dirty="0" err="1" smtClean="0"/>
              <a:t>summer</a:t>
            </a:r>
            <a:endParaRPr lang="cs-CZ" dirty="0" smtClean="0"/>
          </a:p>
          <a:p>
            <a:r>
              <a:rPr lang="cs-CZ" dirty="0" err="1" smtClean="0"/>
              <a:t>dark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 ( =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trousers</a:t>
            </a:r>
            <a:r>
              <a:rPr lang="cs-CZ" dirty="0" smtClean="0"/>
              <a:t>/</a:t>
            </a:r>
            <a:r>
              <a:rPr lang="cs-CZ" dirty="0" err="1" smtClean="0"/>
              <a:t>skirts</a:t>
            </a:r>
            <a:r>
              <a:rPr lang="cs-CZ" dirty="0" smtClean="0"/>
              <a:t>, </a:t>
            </a:r>
            <a:r>
              <a:rPr lang="cs-CZ" dirty="0" err="1" smtClean="0"/>
              <a:t>shorts</a:t>
            </a:r>
            <a:r>
              <a:rPr lang="cs-CZ" dirty="0" smtClean="0"/>
              <a:t>, </a:t>
            </a:r>
            <a:r>
              <a:rPr lang="cs-CZ" dirty="0" err="1" smtClean="0"/>
              <a:t>shirts</a:t>
            </a:r>
            <a:r>
              <a:rPr lang="cs-CZ" dirty="0" smtClean="0"/>
              <a:t>/T-</a:t>
            </a:r>
            <a:r>
              <a:rPr lang="cs-CZ" dirty="0" err="1" smtClean="0"/>
              <a:t>shirts</a:t>
            </a:r>
            <a:r>
              <a:rPr lang="cs-CZ" dirty="0" smtClean="0"/>
              <a:t>, </a:t>
            </a:r>
            <a:r>
              <a:rPr lang="cs-CZ" dirty="0" err="1" smtClean="0"/>
              <a:t>blazers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sweatshirts</a:t>
            </a:r>
            <a:r>
              <a:rPr lang="cs-CZ" dirty="0" smtClean="0"/>
              <a:t>, </a:t>
            </a:r>
            <a:r>
              <a:rPr lang="cs-CZ" dirty="0" err="1" smtClean="0"/>
              <a:t>dresses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ties</a:t>
            </a:r>
            <a:r>
              <a:rPr lang="cs-CZ" dirty="0" smtClean="0"/>
              <a:t> (</a:t>
            </a:r>
            <a:r>
              <a:rPr lang="cs-CZ" dirty="0" err="1" smtClean="0"/>
              <a:t>both</a:t>
            </a:r>
            <a:r>
              <a:rPr lang="cs-CZ" dirty="0" smtClean="0"/>
              <a:t> - </a:t>
            </a:r>
            <a:r>
              <a:rPr lang="cs-CZ" dirty="0" err="1" smtClean="0"/>
              <a:t>boys</a:t>
            </a:r>
            <a:r>
              <a:rPr lang="cs-CZ" dirty="0" smtClean="0"/>
              <a:t> and </a:t>
            </a:r>
            <a:r>
              <a:rPr lang="cs-CZ" dirty="0" err="1" smtClean="0"/>
              <a:t>girls</a:t>
            </a:r>
            <a:r>
              <a:rPr lang="cs-CZ" dirty="0" smtClean="0"/>
              <a:t>)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badge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shops</a:t>
            </a:r>
            <a:r>
              <a:rPr lang="cs-CZ" dirty="0" smtClean="0"/>
              <a:t>, </a:t>
            </a:r>
            <a:r>
              <a:rPr lang="cs-CZ" dirty="0" err="1" smtClean="0"/>
              <a:t>expensive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358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319"/>
          <a:stretch/>
        </p:blipFill>
        <p:spPr>
          <a:xfrm>
            <a:off x="6630351" y="2076435"/>
            <a:ext cx="2341846" cy="3960440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72" r="12023"/>
          <a:stretch/>
        </p:blipFill>
        <p:spPr>
          <a:xfrm>
            <a:off x="2411760" y="2076435"/>
            <a:ext cx="3990110" cy="3965448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132856"/>
            <a:ext cx="2052800" cy="393887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806363" y="908720"/>
            <a:ext cx="3200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School</a:t>
            </a:r>
            <a:r>
              <a:rPr lang="cs-CZ" sz="3600" dirty="0" smtClean="0"/>
              <a:t> </a:t>
            </a:r>
            <a:r>
              <a:rPr lang="cs-CZ" sz="3600" dirty="0" err="1" smtClean="0"/>
              <a:t>uniforms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8194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řez obrazovky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35" t="34558" r="32903" b="6930"/>
          <a:stretch/>
        </p:blipFill>
        <p:spPr>
          <a:xfrm>
            <a:off x="2987824" y="1117283"/>
            <a:ext cx="2915272" cy="551106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2564904"/>
            <a:ext cx="216024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387250"/>
            <a:ext cx="216024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396462"/>
            <a:ext cx="216024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791242"/>
            <a:ext cx="237626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3573016"/>
            <a:ext cx="237626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4437112"/>
            <a:ext cx="237626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4" idx="3"/>
          </p:cNvCxnSpPr>
          <p:nvPr/>
        </p:nvCxnSpPr>
        <p:spPr>
          <a:xfrm flipV="1">
            <a:off x="2555776" y="2564904"/>
            <a:ext cx="1440160" cy="184666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5" idx="3"/>
          </p:cNvCxnSpPr>
          <p:nvPr/>
        </p:nvCxnSpPr>
        <p:spPr>
          <a:xfrm flipV="1">
            <a:off x="2555776" y="3387250"/>
            <a:ext cx="1368152" cy="184666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6" idx="3"/>
          </p:cNvCxnSpPr>
          <p:nvPr/>
        </p:nvCxnSpPr>
        <p:spPr>
          <a:xfrm>
            <a:off x="2555776" y="4581128"/>
            <a:ext cx="1368152" cy="288032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7" idx="1"/>
          </p:cNvCxnSpPr>
          <p:nvPr/>
        </p:nvCxnSpPr>
        <p:spPr>
          <a:xfrm flipH="1">
            <a:off x="5076056" y="2975908"/>
            <a:ext cx="1224136" cy="184666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8" idx="1"/>
          </p:cNvCxnSpPr>
          <p:nvPr/>
        </p:nvCxnSpPr>
        <p:spPr>
          <a:xfrm flipH="1" flipV="1">
            <a:off x="5292080" y="3479583"/>
            <a:ext cx="1008112" cy="278099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9" idx="1"/>
          </p:cNvCxnSpPr>
          <p:nvPr/>
        </p:nvCxnSpPr>
        <p:spPr>
          <a:xfrm flipH="1">
            <a:off x="5220072" y="4621778"/>
            <a:ext cx="1080120" cy="247382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735896" y="116630"/>
            <a:ext cx="541912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Describe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the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uniform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550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1143000"/>
          </a:xfrm>
          <a:solidFill>
            <a:schemeClr val="bg2">
              <a:lumMod val="75000"/>
            </a:schemeClr>
          </a:solidFill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l"/>
            <a:r>
              <a:rPr lang="cs-CZ" sz="4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Write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the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list </a:t>
            </a:r>
            <a:r>
              <a:rPr lang="cs-CZ" sz="4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of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pros and </a:t>
            </a:r>
            <a:r>
              <a:rPr lang="cs-CZ" sz="4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cons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of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uniforms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and </a:t>
            </a:r>
            <a:r>
              <a:rPr lang="cs-CZ" sz="4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then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talk </a:t>
            </a:r>
            <a:r>
              <a:rPr lang="cs-CZ" sz="4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about</a:t>
            </a:r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it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1916832"/>
            <a:ext cx="3528392" cy="639762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PROS:</a:t>
            </a:r>
            <a:endParaRPr lang="cs-CZ" sz="32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2708920"/>
            <a:ext cx="3528392" cy="3951288"/>
          </a:xfrm>
          <a:ln w="28575">
            <a:solidFill>
              <a:srgbClr val="C00000"/>
            </a:solidFill>
          </a:ln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5220072" y="1988840"/>
            <a:ext cx="3465711" cy="639762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CONS:</a:t>
            </a:r>
            <a:endParaRPr lang="cs-CZ" sz="32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5220072" y="2708920"/>
            <a:ext cx="3465711" cy="3951288"/>
          </a:xfrm>
          <a:ln w="28575">
            <a:solidFill>
              <a:srgbClr val="C0000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9923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  <a:solidFill>
            <a:schemeClr val="bg2">
              <a:lumMod val="75000"/>
            </a:schemeClr>
          </a:solidFill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Design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the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uniform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and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the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school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badge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886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u="sng" dirty="0" smtClean="0"/>
              <a:t>Použité zdroje:</a:t>
            </a:r>
            <a:endParaRPr lang="cs-CZ" sz="20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525963"/>
          </a:xfrm>
        </p:spPr>
        <p:txBody>
          <a:bodyPr>
            <a:normAutofit/>
          </a:bodyPr>
          <a:lstStyle/>
          <a:p>
            <a:r>
              <a:rPr lang="cs-CZ" sz="1400" dirty="0" err="1" smtClean="0"/>
              <a:t>Slide</a:t>
            </a:r>
            <a:r>
              <a:rPr lang="cs-CZ" sz="1400" dirty="0" smtClean="0"/>
              <a:t> 8,9,10,13,14,16,17: (fotografie) </a:t>
            </a:r>
            <a:r>
              <a:rPr lang="cs-CZ" sz="1400" dirty="0" smtClean="0"/>
              <a:t>vlastní tvorba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1910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</TotalTime>
  <Words>422</Words>
  <Application>Microsoft Office PowerPoint</Application>
  <PresentationFormat>Předvádění na obrazovce (4:3)</PresentationFormat>
  <Paragraphs>143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</vt:lpstr>
      <vt:lpstr>School life  (the UK)</vt:lpstr>
      <vt:lpstr>Types of schools</vt:lpstr>
      <vt:lpstr>School attendance (compulsory 5 - 16)</vt:lpstr>
      <vt:lpstr>School year</vt:lpstr>
      <vt:lpstr>School day</vt:lpstr>
      <vt:lpstr>Prezentace aplikace PowerPoint</vt:lpstr>
      <vt:lpstr>Prezentace aplikace PowerPoint</vt:lpstr>
      <vt:lpstr>Prezentace aplikace PowerPoint</vt:lpstr>
      <vt:lpstr>Prezentace aplikace PowerPoint</vt:lpstr>
      <vt:lpstr>School classrooms</vt:lpstr>
      <vt:lpstr>Prezentace aplikace PowerPoint</vt:lpstr>
      <vt:lpstr>Prezentace aplikace PowerPoint</vt:lpstr>
      <vt:lpstr>School uniforms</vt:lpstr>
      <vt:lpstr>Prezentace aplikace PowerPoint</vt:lpstr>
      <vt:lpstr>Prezentace aplikace PowerPoint</vt:lpstr>
      <vt:lpstr>Write the list of pros and cons of school uniforms and then talk about it</vt:lpstr>
      <vt:lpstr>Design the school uniform and the school badge </vt:lpstr>
      <vt:lpstr>Použité zdroje: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the UK</dc:title>
  <dc:creator>Jitka Jiřišťová</dc:creator>
  <cp:lastModifiedBy>Jitka Jiřišťová</cp:lastModifiedBy>
  <cp:revision>39</cp:revision>
  <dcterms:created xsi:type="dcterms:W3CDTF">2013-02-16T16:15:01Z</dcterms:created>
  <dcterms:modified xsi:type="dcterms:W3CDTF">2013-05-30T20:54:07Z</dcterms:modified>
</cp:coreProperties>
</file>