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68" r:id="rId3"/>
    <p:sldId id="256" r:id="rId4"/>
    <p:sldId id="257" r:id="rId5"/>
    <p:sldId id="259" r:id="rId6"/>
    <p:sldId id="258" r:id="rId7"/>
    <p:sldId id="260" r:id="rId8"/>
    <p:sldId id="261" r:id="rId9"/>
    <p:sldId id="262" r:id="rId10"/>
    <p:sldId id="263" r:id="rId11"/>
    <p:sldId id="264" r:id="rId12"/>
    <p:sldId id="266" r:id="rId13"/>
    <p:sldId id="265" r:id="rId14"/>
  </p:sldIdLst>
  <p:sldSz cx="9144000" cy="6858000" type="screen4x3"/>
  <p:notesSz cx="6888163" cy="100203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753FCD-01A9-4013-A761-54A7FF93037B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8975" y="4759325"/>
            <a:ext cx="5510213" cy="45100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879760-4A10-4025-B4E9-E7B94997D4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5995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421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2CBA-6AB6-4EC7-8124-3B4195E447D5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7875-FDBC-44B2-B67E-D957954ACC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3591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2CBA-6AB6-4EC7-8124-3B4195E447D5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7875-FDBC-44B2-B67E-D957954ACC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4376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2CBA-6AB6-4EC7-8124-3B4195E447D5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7875-FDBC-44B2-B67E-D957954ACC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2887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2CBA-6AB6-4EC7-8124-3B4195E447D5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7875-FDBC-44B2-B67E-D957954ACC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278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2CBA-6AB6-4EC7-8124-3B4195E447D5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7875-FDBC-44B2-B67E-D957954ACC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2839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2CBA-6AB6-4EC7-8124-3B4195E447D5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7875-FDBC-44B2-B67E-D957954ACC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2662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2CBA-6AB6-4EC7-8124-3B4195E447D5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7875-FDBC-44B2-B67E-D957954ACC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5196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2CBA-6AB6-4EC7-8124-3B4195E447D5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7875-FDBC-44B2-B67E-D957954ACC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7455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2CBA-6AB6-4EC7-8124-3B4195E447D5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7875-FDBC-44B2-B67E-D957954ACC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255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2CBA-6AB6-4EC7-8124-3B4195E447D5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7875-FDBC-44B2-B67E-D957954ACC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7600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2CBA-6AB6-4EC7-8124-3B4195E447D5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7875-FDBC-44B2-B67E-D957954ACC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2619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B52CBA-6AB6-4EC7-8124-3B4195E447D5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FA7875-FDBC-44B2-B67E-D957954ACC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370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elpforenglish.cz/article/2006030801-questions-for-oral-exams-schools-and-education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ridge-online.cz/maturita/starsi-maturitni-specialy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8753904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Jitka </a:t>
                      </a:r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Jiřišťová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VY_32_INOVACE_04C_02_System</a:t>
                      </a:r>
                      <a:r>
                        <a:rPr lang="cs-CZ" sz="1800" b="1" kern="1200" baseline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baseline="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of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baseline="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education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in </a:t>
                      </a:r>
                      <a:r>
                        <a:rPr lang="cs-CZ" sz="1800" b="1" kern="1200" baseline="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the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UK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C3036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+mn-cs"/>
                        </a:rPr>
                        <a:t>REÁLIE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2C3036"/>
                        </a:solidFill>
                        <a:effectLst/>
                        <a:uLnTx/>
                        <a:uFillTx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2C3036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+mn-cs"/>
                        </a:rPr>
                        <a:t>17.2.2013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438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lvl="0"/>
            <a:r>
              <a:rPr lang="cs-CZ" sz="1600" dirty="0">
                <a:solidFill>
                  <a:prstClr val="black"/>
                </a:solidFill>
                <a:latin typeface="Calibri" pitchFamily="34" charset="0"/>
              </a:rPr>
              <a:t>Materiál je určen pro žáky úrovně B1, B2. Časově je koncipován na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</a:rPr>
              <a:t>jednu </a:t>
            </a:r>
            <a:r>
              <a:rPr lang="cs-CZ" sz="1600" dirty="0">
                <a:solidFill>
                  <a:prstClr val="black"/>
                </a:solidFill>
                <a:latin typeface="Calibri" pitchFamily="34" charset="0"/>
              </a:rPr>
              <a:t>vyučovací hodinu.</a:t>
            </a:r>
          </a:p>
          <a:p>
            <a:pPr lvl="0"/>
            <a:r>
              <a:rPr lang="cs-CZ" sz="1600" dirty="0">
                <a:solidFill>
                  <a:prstClr val="black"/>
                </a:solidFill>
                <a:latin typeface="Calibri" pitchFamily="34" charset="0"/>
              </a:rPr>
              <a:t>Cílem této prezentace je připravit žáky na souvislý projev na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</a:rPr>
              <a:t>téma</a:t>
            </a:r>
          </a:p>
          <a:p>
            <a:pPr marL="0" lvl="0" indent="0">
              <a:buNone/>
            </a:pP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</a:rPr>
              <a:t>        </a:t>
            </a:r>
            <a:r>
              <a:rPr lang="cs-CZ" sz="1600" b="1" dirty="0" smtClean="0">
                <a:solidFill>
                  <a:prstClr val="black"/>
                </a:solidFill>
                <a:latin typeface="Calibri" pitchFamily="34" charset="0"/>
              </a:rPr>
              <a:t>“</a:t>
            </a:r>
            <a:r>
              <a:rPr lang="cs-CZ" sz="1600" b="1" dirty="0" err="1" smtClean="0">
                <a:solidFill>
                  <a:prstClr val="black"/>
                </a:solidFill>
                <a:latin typeface="Calibri" pitchFamily="34" charset="0"/>
              </a:rPr>
              <a:t>System</a:t>
            </a:r>
            <a:r>
              <a:rPr lang="cs-CZ" sz="1600" b="1" dirty="0" smtClean="0">
                <a:solidFill>
                  <a:prstClr val="black"/>
                </a:solidFill>
                <a:latin typeface="Calibri" pitchFamily="34" charset="0"/>
              </a:rPr>
              <a:t> </a:t>
            </a:r>
            <a:r>
              <a:rPr lang="cs-CZ" sz="1600" b="1" dirty="0" err="1" smtClean="0">
                <a:solidFill>
                  <a:prstClr val="black"/>
                </a:solidFill>
                <a:latin typeface="Calibri" pitchFamily="34" charset="0"/>
              </a:rPr>
              <a:t>of</a:t>
            </a:r>
            <a:r>
              <a:rPr lang="cs-CZ" sz="1600" b="1" dirty="0" smtClean="0">
                <a:solidFill>
                  <a:prstClr val="black"/>
                </a:solidFill>
                <a:latin typeface="Calibri" pitchFamily="34" charset="0"/>
              </a:rPr>
              <a:t> </a:t>
            </a:r>
            <a:r>
              <a:rPr lang="cs-CZ" sz="1600" b="1" dirty="0" err="1" smtClean="0">
                <a:solidFill>
                  <a:prstClr val="black"/>
                </a:solidFill>
                <a:latin typeface="Calibri" pitchFamily="34" charset="0"/>
              </a:rPr>
              <a:t>education</a:t>
            </a:r>
            <a:r>
              <a:rPr lang="cs-CZ" sz="1600" b="1" dirty="0" smtClean="0">
                <a:solidFill>
                  <a:prstClr val="black"/>
                </a:solidFill>
                <a:latin typeface="Calibri" pitchFamily="34" charset="0"/>
              </a:rPr>
              <a:t> in </a:t>
            </a:r>
            <a:r>
              <a:rPr lang="cs-CZ" sz="1600" b="1" dirty="0" err="1" smtClean="0">
                <a:solidFill>
                  <a:prstClr val="black"/>
                </a:solidFill>
                <a:latin typeface="Calibri" pitchFamily="34" charset="0"/>
              </a:rPr>
              <a:t>the</a:t>
            </a:r>
            <a:r>
              <a:rPr lang="cs-CZ" sz="1600" b="1" dirty="0" smtClean="0">
                <a:solidFill>
                  <a:prstClr val="black"/>
                </a:solidFill>
                <a:latin typeface="Calibri" pitchFamily="34" charset="0"/>
              </a:rPr>
              <a:t> UK“.</a:t>
            </a:r>
            <a:endParaRPr lang="cs-CZ" sz="1600" b="1" dirty="0">
              <a:solidFill>
                <a:prstClr val="black"/>
              </a:solidFill>
              <a:latin typeface="Calibri" pitchFamily="34" charset="0"/>
            </a:endParaRPr>
          </a:p>
          <a:p>
            <a:pPr lvl="0"/>
            <a:r>
              <a:rPr lang="cs-CZ" sz="1600" dirty="0">
                <a:solidFill>
                  <a:prstClr val="black"/>
                </a:solidFill>
                <a:latin typeface="Calibri" pitchFamily="34" charset="0"/>
              </a:rPr>
              <a:t>Žáci budou schopni popsat specifika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</a:rPr>
              <a:t>systému vzdělávání ve </a:t>
            </a:r>
            <a:r>
              <a:rPr lang="cs-CZ" sz="1600" dirty="0">
                <a:solidFill>
                  <a:prstClr val="black"/>
                </a:solidFill>
                <a:latin typeface="Calibri" pitchFamily="34" charset="0"/>
              </a:rPr>
              <a:t>Velké Británii za použití správné slovní zásoby.</a:t>
            </a:r>
          </a:p>
          <a:p>
            <a:pPr lvl="0"/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</a:rPr>
              <a:t>Prezentace </a:t>
            </a:r>
            <a:r>
              <a:rPr lang="cs-CZ" sz="1600" dirty="0">
                <a:solidFill>
                  <a:prstClr val="black"/>
                </a:solidFill>
                <a:latin typeface="Calibri" pitchFamily="34" charset="0"/>
              </a:rPr>
              <a:t>obsahuje body k výkladu a názorné fotografie. Žáci si dělají poznámky do sešitů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</a:rPr>
              <a:t>.</a:t>
            </a:r>
          </a:p>
          <a:p>
            <a:pPr lvl="0"/>
            <a:r>
              <a:rPr lang="cs-CZ" sz="1600" dirty="0" err="1" smtClean="0">
                <a:solidFill>
                  <a:prstClr val="black"/>
                </a:solidFill>
                <a:latin typeface="Calibri" pitchFamily="34" charset="0"/>
              </a:rPr>
              <a:t>Slide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</a:rPr>
              <a:t> 5, 10: Žáci použijí digitální pero / fix a napíší odpovědi na interaktivní tabuli.</a:t>
            </a:r>
          </a:p>
          <a:p>
            <a:pPr lvl="0"/>
            <a:r>
              <a:rPr lang="cs-CZ" sz="1600" dirty="0" err="1" smtClean="0">
                <a:solidFill>
                  <a:prstClr val="black"/>
                </a:solidFill>
                <a:latin typeface="Calibri" pitchFamily="34" charset="0"/>
              </a:rPr>
              <a:t>Slide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</a:rPr>
              <a:t> 11: Žáci pracují s online prostředím. Po kliknutí na odkaz využijí seznam otázek ke 	    konverzaci na dané téma. Zde je kladen důraz na komunikativní funkci jazyka.</a:t>
            </a:r>
          </a:p>
          <a:p>
            <a:pPr lvl="0"/>
            <a:r>
              <a:rPr lang="cs-CZ" sz="1600" dirty="0" err="1" smtClean="0">
                <a:solidFill>
                  <a:prstClr val="black"/>
                </a:solidFill>
                <a:latin typeface="Calibri" pitchFamily="34" charset="0"/>
              </a:rPr>
              <a:t>Slide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</a:rPr>
              <a:t> 12: Žáci pracují s online prostředím. Po kliknutí na odkaz si přečtou text, který použijí k 	     závěrečnému shrnutí učiva.</a:t>
            </a:r>
            <a:endParaRPr lang="cs-CZ" sz="1600" dirty="0">
              <a:solidFill>
                <a:prstClr val="black"/>
              </a:solidFill>
              <a:latin typeface="Calibri" pitchFamily="34" charset="0"/>
            </a:endParaRPr>
          </a:p>
          <a:p>
            <a:pPr lvl="0"/>
            <a:r>
              <a:rPr lang="cs-CZ" sz="1600" dirty="0">
                <a:solidFill>
                  <a:prstClr val="black"/>
                </a:solidFill>
                <a:latin typeface="Calibri" pitchFamily="34" charset="0"/>
              </a:rPr>
              <a:t>Materiál je určen k interaktivní výuce. </a:t>
            </a:r>
          </a:p>
          <a:p>
            <a:pPr marL="0" indent="0"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59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5688632"/>
          </a:xfrm>
          <a:solidFill>
            <a:schemeClr val="tx2">
              <a:lumMod val="75000"/>
            </a:schemeClr>
          </a:solidFill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SYSTEM OF EDUCATION </a:t>
            </a:r>
            <a:b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</a:t>
            </a:r>
            <a:r>
              <a:rPr lang="cs-CZ" sz="6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UK)</a:t>
            </a:r>
            <a:endParaRPr lang="cs-CZ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843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4624"/>
            <a:ext cx="8280920" cy="792088"/>
          </a:xfrm>
          <a:solidFill>
            <a:schemeClr val="tx2">
              <a:lumMod val="75000"/>
            </a:schemeClr>
          </a:solidFill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School</a:t>
            </a:r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system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616624"/>
          </a:xfrm>
        </p:spPr>
        <p:txBody>
          <a:bodyPr>
            <a:normAutofit fontScale="92500" lnSpcReduction="20000"/>
          </a:bodyPr>
          <a:lstStyle/>
          <a:p>
            <a:r>
              <a:rPr lang="cs-CZ" dirty="0" err="1" smtClean="0"/>
              <a:t>Pre-school</a:t>
            </a:r>
            <a:r>
              <a:rPr lang="cs-CZ" dirty="0" smtClean="0"/>
              <a:t> </a:t>
            </a:r>
            <a:r>
              <a:rPr lang="cs-CZ" dirty="0" err="1" smtClean="0"/>
              <a:t>stage</a:t>
            </a:r>
            <a:r>
              <a:rPr lang="cs-CZ" dirty="0" smtClean="0"/>
              <a:t>  - </a:t>
            </a:r>
            <a:r>
              <a:rPr lang="cs-CZ" dirty="0" err="1" smtClean="0"/>
              <a:t>creches</a:t>
            </a:r>
            <a:r>
              <a:rPr lang="cs-CZ" dirty="0" smtClean="0"/>
              <a:t> (0-3)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    - </a:t>
            </a:r>
            <a:r>
              <a:rPr lang="cs-CZ" dirty="0" err="1" smtClean="0"/>
              <a:t>kindergartens</a:t>
            </a:r>
            <a:r>
              <a:rPr lang="cs-CZ" dirty="0" smtClean="0"/>
              <a:t>(3-5)</a:t>
            </a:r>
          </a:p>
          <a:p>
            <a:r>
              <a:rPr lang="cs-CZ" dirty="0" err="1" smtClean="0"/>
              <a:t>Primary</a:t>
            </a:r>
            <a:r>
              <a:rPr lang="cs-CZ" dirty="0" smtClean="0"/>
              <a:t> </a:t>
            </a:r>
            <a:r>
              <a:rPr lang="cs-CZ" dirty="0" err="1" smtClean="0"/>
              <a:t>ed</a:t>
            </a:r>
            <a:r>
              <a:rPr lang="cs-CZ" dirty="0" smtClean="0"/>
              <a:t>.   - infant (5-7)			      </a:t>
            </a:r>
            <a:r>
              <a:rPr lang="cs-CZ" b="1" dirty="0" smtClean="0"/>
              <a:t>KS 1</a:t>
            </a:r>
            <a:r>
              <a:rPr lang="cs-CZ" dirty="0" smtClean="0"/>
              <a:t>(at7)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      - junior (7-11)			      </a:t>
            </a:r>
            <a:r>
              <a:rPr lang="cs-CZ" b="1" dirty="0" smtClean="0"/>
              <a:t>KS 2</a:t>
            </a:r>
            <a:r>
              <a:rPr lang="cs-CZ" dirty="0" smtClean="0"/>
              <a:t> (</a:t>
            </a:r>
            <a:r>
              <a:rPr lang="cs-CZ" dirty="0" err="1" smtClean="0"/>
              <a:t>at</a:t>
            </a:r>
            <a:r>
              <a:rPr lang="cs-CZ" dirty="0" smtClean="0"/>
              <a:t> 11)</a:t>
            </a:r>
          </a:p>
          <a:p>
            <a:r>
              <a:rPr lang="cs-CZ" dirty="0" err="1" smtClean="0"/>
              <a:t>Secondary</a:t>
            </a:r>
            <a:r>
              <a:rPr lang="cs-CZ" dirty="0" smtClean="0"/>
              <a:t> </a:t>
            </a:r>
            <a:r>
              <a:rPr lang="cs-CZ" dirty="0" err="1" smtClean="0"/>
              <a:t>ed</a:t>
            </a:r>
            <a:r>
              <a:rPr lang="cs-CZ" dirty="0" smtClean="0"/>
              <a:t>./</a:t>
            </a:r>
            <a:r>
              <a:rPr lang="cs-CZ" dirty="0" err="1" smtClean="0"/>
              <a:t>high</a:t>
            </a:r>
            <a:r>
              <a:rPr lang="cs-CZ" dirty="0" smtClean="0"/>
              <a:t> (11-16)			      </a:t>
            </a:r>
            <a:r>
              <a:rPr lang="cs-CZ" b="1" dirty="0" smtClean="0"/>
              <a:t>KS 3</a:t>
            </a:r>
            <a:r>
              <a:rPr lang="cs-CZ" dirty="0" smtClean="0"/>
              <a:t> (</a:t>
            </a:r>
            <a:r>
              <a:rPr lang="cs-CZ" dirty="0" err="1" smtClean="0"/>
              <a:t>at</a:t>
            </a:r>
            <a:r>
              <a:rPr lang="cs-CZ" dirty="0" smtClean="0"/>
              <a:t> 14)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dirty="0" err="1" smtClean="0"/>
              <a:t>grammar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r>
              <a:rPr lang="cs-CZ" dirty="0" smtClean="0"/>
              <a:t>	(</a:t>
            </a:r>
            <a:r>
              <a:rPr lang="cs-CZ" dirty="0" err="1" smtClean="0"/>
              <a:t>academic</a:t>
            </a:r>
            <a:r>
              <a:rPr lang="cs-CZ" dirty="0" smtClean="0"/>
              <a:t> </a:t>
            </a:r>
            <a:r>
              <a:rPr lang="cs-CZ" dirty="0" err="1" smtClean="0"/>
              <a:t>ed</a:t>
            </a:r>
            <a:r>
              <a:rPr lang="cs-CZ" dirty="0" smtClean="0"/>
              <a:t>.)	      </a:t>
            </a:r>
            <a:r>
              <a:rPr lang="cs-CZ" b="1" dirty="0" smtClean="0"/>
              <a:t>KS 4</a:t>
            </a:r>
            <a:r>
              <a:rPr lang="cs-CZ" dirty="0" smtClean="0"/>
              <a:t> (</a:t>
            </a:r>
            <a:r>
              <a:rPr lang="cs-CZ" dirty="0" err="1" smtClean="0"/>
              <a:t>at</a:t>
            </a:r>
            <a:r>
              <a:rPr lang="cs-CZ" dirty="0" smtClean="0"/>
              <a:t> 16)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err="1" smtClean="0"/>
              <a:t>comprehensive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r>
              <a:rPr lang="cs-CZ" dirty="0" smtClean="0"/>
              <a:t> (non-</a:t>
            </a:r>
            <a:r>
              <a:rPr lang="cs-CZ" dirty="0" err="1" smtClean="0"/>
              <a:t>selective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80% </a:t>
            </a:r>
            <a:r>
              <a:rPr lang="cs-CZ" dirty="0" err="1" smtClean="0"/>
              <a:t>schoolchildren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Further</a:t>
            </a:r>
            <a:r>
              <a:rPr lang="cs-CZ" dirty="0" smtClean="0"/>
              <a:t> </a:t>
            </a:r>
            <a:r>
              <a:rPr lang="cs-CZ" dirty="0" err="1" smtClean="0"/>
              <a:t>ed</a:t>
            </a:r>
            <a:r>
              <a:rPr lang="cs-CZ" dirty="0" smtClean="0"/>
              <a:t>. </a:t>
            </a:r>
            <a:r>
              <a:rPr lang="cs-CZ" dirty="0"/>
              <a:t>- </a:t>
            </a:r>
            <a:r>
              <a:rPr lang="cs-CZ" dirty="0" err="1"/>
              <a:t>vocational</a:t>
            </a:r>
            <a:r>
              <a:rPr lang="cs-CZ" dirty="0"/>
              <a:t> </a:t>
            </a:r>
            <a:r>
              <a:rPr lang="cs-CZ" dirty="0" err="1"/>
              <a:t>courses</a:t>
            </a:r>
            <a:r>
              <a:rPr lang="cs-CZ" dirty="0"/>
              <a:t> (16</a:t>
            </a:r>
            <a:r>
              <a:rPr lang="cs-CZ" dirty="0">
                <a:sym typeface="Symbol"/>
              </a:rPr>
              <a:t> </a:t>
            </a:r>
            <a:r>
              <a:rPr lang="cs-CZ" dirty="0" smtClean="0">
                <a:sym typeface="Symbol"/>
              </a:rPr>
              <a:t>)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	    -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VI</a:t>
            </a:r>
            <a:r>
              <a:rPr lang="cs-CZ" baseline="30000" dirty="0" err="1" smtClean="0"/>
              <a:t>th</a:t>
            </a:r>
            <a:r>
              <a:rPr lang="cs-CZ" dirty="0" smtClean="0"/>
              <a:t> </a:t>
            </a:r>
            <a:r>
              <a:rPr lang="cs-CZ" dirty="0" err="1" smtClean="0"/>
              <a:t>form</a:t>
            </a:r>
            <a:r>
              <a:rPr lang="cs-CZ" dirty="0" smtClean="0"/>
              <a:t> (16-18)	</a:t>
            </a:r>
            <a:r>
              <a:rPr lang="cs-CZ" b="1" dirty="0" smtClean="0"/>
              <a:t>    A-</a:t>
            </a:r>
            <a:r>
              <a:rPr lang="cs-CZ" b="1" dirty="0" err="1" smtClean="0"/>
              <a:t>level</a:t>
            </a:r>
            <a:r>
              <a:rPr lang="cs-CZ" b="1" dirty="0" smtClean="0"/>
              <a:t> test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     - </a:t>
            </a:r>
            <a:r>
              <a:rPr lang="cs-CZ" dirty="0" err="1" smtClean="0"/>
              <a:t>universities</a:t>
            </a:r>
            <a:r>
              <a:rPr lang="cs-CZ" dirty="0" smtClean="0"/>
              <a:t>/</a:t>
            </a:r>
            <a:r>
              <a:rPr lang="cs-CZ" dirty="0" err="1" smtClean="0"/>
              <a:t>colleges</a:t>
            </a:r>
            <a:r>
              <a:rPr lang="cs-CZ" dirty="0" smtClean="0"/>
              <a:t> (18</a:t>
            </a:r>
            <a:r>
              <a:rPr lang="cs-CZ" dirty="0" smtClean="0">
                <a:sym typeface="Symbol"/>
              </a:rPr>
              <a:t> )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dirty="0"/>
              <a:t>	</a:t>
            </a:r>
            <a:r>
              <a:rPr lang="cs-CZ" dirty="0" smtClean="0"/>
              <a:t>	     - Open </a:t>
            </a:r>
            <a:r>
              <a:rPr lang="cs-CZ" dirty="0" err="1" smtClean="0"/>
              <a:t>universities</a:t>
            </a:r>
            <a:r>
              <a:rPr lang="cs-CZ" dirty="0" smtClean="0"/>
              <a:t> (</a:t>
            </a:r>
            <a:r>
              <a:rPr lang="cs-CZ" dirty="0" err="1" smtClean="0"/>
              <a:t>all</a:t>
            </a:r>
            <a:r>
              <a:rPr lang="cs-CZ" dirty="0" smtClean="0"/>
              <a:t> </a:t>
            </a:r>
            <a:r>
              <a:rPr lang="cs-CZ" dirty="0" err="1" smtClean="0"/>
              <a:t>adults</a:t>
            </a:r>
            <a:r>
              <a:rPr lang="cs-CZ" dirty="0" smtClean="0"/>
              <a:t>)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611560" y="3573016"/>
            <a:ext cx="43204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611560" y="3573016"/>
            <a:ext cx="432048" cy="5040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7168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64096"/>
          </a:xfrm>
          <a:solidFill>
            <a:schemeClr val="tx2">
              <a:lumMod val="75000"/>
            </a:schemeClr>
          </a:solidFill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School</a:t>
            </a:r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subjects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340769"/>
            <a:ext cx="8856984" cy="367240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500" dirty="0" smtClean="0"/>
              <a:t>mathematicssciencetechnologyenglishlanguagemodernforeignlanguagehistorygeographyartmusicpereit</a:t>
            </a:r>
          </a:p>
          <a:p>
            <a:pPr marL="0" indent="0">
              <a:buNone/>
            </a:pPr>
            <a:r>
              <a:rPr lang="cs-CZ" dirty="0" smtClean="0"/>
              <a:t>1.					7.</a:t>
            </a:r>
          </a:p>
          <a:p>
            <a:pPr marL="0" indent="0">
              <a:buNone/>
            </a:pPr>
            <a:r>
              <a:rPr lang="cs-CZ" dirty="0" smtClean="0"/>
              <a:t>2.					8.</a:t>
            </a:r>
          </a:p>
          <a:p>
            <a:pPr marL="0" indent="0">
              <a:buNone/>
            </a:pPr>
            <a:r>
              <a:rPr lang="cs-CZ" dirty="0" smtClean="0"/>
              <a:t>3.					9.</a:t>
            </a:r>
          </a:p>
          <a:p>
            <a:pPr marL="0" indent="0">
              <a:buNone/>
            </a:pPr>
            <a:r>
              <a:rPr lang="cs-CZ" dirty="0" smtClean="0"/>
              <a:t>4.					10.</a:t>
            </a:r>
          </a:p>
          <a:p>
            <a:pPr marL="0" indent="0">
              <a:buNone/>
            </a:pPr>
            <a:r>
              <a:rPr lang="cs-CZ" dirty="0" smtClean="0"/>
              <a:t>5.					11.</a:t>
            </a:r>
          </a:p>
          <a:p>
            <a:pPr marL="0" indent="0">
              <a:buNone/>
            </a:pPr>
            <a:r>
              <a:rPr lang="cs-CZ" dirty="0" smtClean="0"/>
              <a:t>6.					12.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79512" y="5517232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At </a:t>
            </a:r>
            <a:r>
              <a:rPr lang="cs-CZ" sz="2400" dirty="0" err="1" smtClean="0"/>
              <a:t>primary</a:t>
            </a:r>
            <a:r>
              <a:rPr lang="cs-CZ" sz="2400" dirty="0" smtClean="0"/>
              <a:t> s. - </a:t>
            </a:r>
            <a:r>
              <a:rPr lang="cs-CZ" sz="2400" dirty="0" err="1" smtClean="0"/>
              <a:t>subjects</a:t>
            </a:r>
            <a:r>
              <a:rPr lang="cs-CZ" sz="2400" dirty="0" smtClean="0"/>
              <a:t> are </a:t>
            </a:r>
            <a:r>
              <a:rPr lang="cs-CZ" sz="2400" dirty="0" err="1" smtClean="0"/>
              <a:t>given</a:t>
            </a:r>
            <a:endParaRPr lang="cs-CZ" sz="2400" dirty="0" smtClean="0"/>
          </a:p>
          <a:p>
            <a:r>
              <a:rPr lang="cs-CZ" sz="2400" dirty="0" smtClean="0"/>
              <a:t>At </a:t>
            </a:r>
            <a:r>
              <a:rPr lang="cs-CZ" sz="2400" dirty="0" err="1" smtClean="0"/>
              <a:t>secondary</a:t>
            </a:r>
            <a:r>
              <a:rPr lang="cs-CZ" sz="2400" dirty="0" smtClean="0"/>
              <a:t> s. - 4 </a:t>
            </a:r>
            <a:r>
              <a:rPr lang="cs-CZ" sz="2400" dirty="0" err="1" smtClean="0"/>
              <a:t>compulsory</a:t>
            </a:r>
            <a:r>
              <a:rPr lang="cs-CZ" sz="2400" dirty="0" smtClean="0"/>
              <a:t> (</a:t>
            </a:r>
            <a:r>
              <a:rPr lang="cs-CZ" sz="2400" dirty="0" err="1" smtClean="0"/>
              <a:t>Eng</a:t>
            </a:r>
            <a:r>
              <a:rPr lang="cs-CZ" sz="2400" dirty="0" smtClean="0"/>
              <a:t>. ,</a:t>
            </a:r>
            <a:r>
              <a:rPr lang="cs-CZ" sz="2400" dirty="0" err="1" smtClean="0"/>
              <a:t>Maths</a:t>
            </a:r>
            <a:r>
              <a:rPr lang="cs-CZ" sz="2400" dirty="0" smtClean="0"/>
              <a:t>, Science, </a:t>
            </a:r>
            <a:r>
              <a:rPr lang="cs-CZ" sz="2400" dirty="0" err="1" smtClean="0"/>
              <a:t>lang</a:t>
            </a:r>
            <a:r>
              <a:rPr lang="cs-CZ" sz="2400" dirty="0" smtClean="0"/>
              <a:t>.) </a:t>
            </a:r>
          </a:p>
          <a:p>
            <a:r>
              <a:rPr lang="cs-CZ" sz="2400" dirty="0" smtClean="0"/>
              <a:t>			+ </a:t>
            </a:r>
            <a:r>
              <a:rPr lang="cs-CZ" sz="2400" dirty="0" err="1" smtClean="0"/>
              <a:t>at</a:t>
            </a:r>
            <a:r>
              <a:rPr lang="cs-CZ" sz="2400" dirty="0" smtClean="0"/>
              <a:t> least 3 </a:t>
            </a:r>
            <a:r>
              <a:rPr lang="cs-CZ" sz="2400" dirty="0" err="1" smtClean="0"/>
              <a:t>other</a:t>
            </a:r>
            <a:r>
              <a:rPr lang="cs-CZ" sz="2400" dirty="0" smtClean="0"/>
              <a:t> </a:t>
            </a:r>
            <a:r>
              <a:rPr lang="cs-CZ" sz="2400" dirty="0" err="1" smtClean="0"/>
              <a:t>options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9851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20080"/>
          </a:xfrm>
          <a:solidFill>
            <a:schemeClr val="tx2">
              <a:lumMod val="75000"/>
            </a:schemeClr>
          </a:solidFill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Testing</a:t>
            </a:r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/ </a:t>
            </a:r>
            <a:r>
              <a:rPr lang="cs-CZ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marking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052736"/>
            <a:ext cx="8928992" cy="57606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dirty="0" smtClean="0"/>
              <a:t>A </a:t>
            </a:r>
            <a:r>
              <a:rPr lang="cs-CZ" sz="2800" dirty="0" err="1" smtClean="0"/>
              <a:t>child´s</a:t>
            </a:r>
            <a:r>
              <a:rPr lang="cs-CZ" sz="2800" dirty="0" smtClean="0"/>
              <a:t> </a:t>
            </a:r>
            <a:r>
              <a:rPr lang="cs-CZ" sz="2800" dirty="0" err="1" smtClean="0"/>
              <a:t>progression</a:t>
            </a:r>
            <a:r>
              <a:rPr lang="cs-CZ" sz="2800" dirty="0" smtClean="0"/>
              <a:t> </a:t>
            </a:r>
            <a:r>
              <a:rPr lang="cs-CZ" sz="2800" dirty="0" err="1" smtClean="0"/>
              <a:t>through</a:t>
            </a:r>
            <a:r>
              <a:rPr lang="cs-CZ" sz="2800" dirty="0" smtClean="0"/>
              <a:t> </a:t>
            </a:r>
            <a:r>
              <a:rPr lang="cs-CZ" sz="2800" dirty="0" err="1" smtClean="0"/>
              <a:t>education</a:t>
            </a:r>
            <a:r>
              <a:rPr lang="cs-CZ" sz="2800" dirty="0" smtClean="0"/>
              <a:t> has </a:t>
            </a:r>
            <a:r>
              <a:rPr lang="cs-CZ" sz="2800" dirty="0" err="1" smtClean="0"/>
              <a:t>four</a:t>
            </a:r>
            <a:r>
              <a:rPr lang="cs-CZ" sz="2800" dirty="0" smtClean="0"/>
              <a:t> </a:t>
            </a:r>
            <a:r>
              <a:rPr lang="cs-CZ" sz="2800" dirty="0" err="1" smtClean="0"/>
              <a:t>key</a:t>
            </a:r>
            <a:r>
              <a:rPr lang="cs-CZ" sz="2800" dirty="0" smtClean="0"/>
              <a:t> </a:t>
            </a:r>
            <a:r>
              <a:rPr lang="cs-CZ" sz="2800" dirty="0" err="1" smtClean="0"/>
              <a:t>stages</a:t>
            </a:r>
            <a:r>
              <a:rPr lang="cs-CZ" sz="2800" dirty="0" smtClean="0"/>
              <a:t> (KS) and </a:t>
            </a:r>
            <a:r>
              <a:rPr lang="cs-CZ" sz="2800" dirty="0" err="1" smtClean="0"/>
              <a:t>assessment</a:t>
            </a:r>
            <a:r>
              <a:rPr lang="cs-CZ" sz="2800" dirty="0" smtClean="0"/>
              <a:t> </a:t>
            </a:r>
            <a:r>
              <a:rPr lang="cs-CZ" sz="2800" dirty="0" err="1" smtClean="0"/>
              <a:t>takes</a:t>
            </a:r>
            <a:r>
              <a:rPr lang="cs-CZ" sz="2800" dirty="0" smtClean="0"/>
              <a:t> place </a:t>
            </a:r>
            <a:r>
              <a:rPr lang="cs-CZ" sz="2800" dirty="0" err="1" smtClean="0"/>
              <a:t>at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end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each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r>
              <a:rPr lang="cs-CZ" sz="2800" b="1" dirty="0" smtClean="0"/>
              <a:t>KS 1 </a:t>
            </a:r>
            <a:r>
              <a:rPr lang="cs-CZ" sz="2800" dirty="0" smtClean="0"/>
              <a:t>(</a:t>
            </a:r>
            <a:r>
              <a:rPr lang="cs-CZ" sz="2800" dirty="0" err="1" smtClean="0"/>
              <a:t>at</a:t>
            </a:r>
            <a:r>
              <a:rPr lang="cs-CZ" sz="2800" dirty="0" smtClean="0"/>
              <a:t> 7) - </a:t>
            </a:r>
            <a:r>
              <a:rPr lang="cs-CZ" sz="2800" dirty="0" err="1" smtClean="0"/>
              <a:t>reading</a:t>
            </a:r>
            <a:r>
              <a:rPr lang="cs-CZ" sz="2800" dirty="0" smtClean="0"/>
              <a:t>, </a:t>
            </a:r>
            <a:r>
              <a:rPr lang="cs-CZ" sz="2800" dirty="0" err="1" smtClean="0"/>
              <a:t>writing</a:t>
            </a:r>
            <a:r>
              <a:rPr lang="cs-CZ" sz="2800" dirty="0" smtClean="0"/>
              <a:t>, basic </a:t>
            </a:r>
            <a:r>
              <a:rPr lang="cs-CZ" sz="2800" dirty="0" err="1" smtClean="0"/>
              <a:t>mathemetics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b="1" dirty="0" smtClean="0"/>
              <a:t>KS 2 </a:t>
            </a:r>
            <a:r>
              <a:rPr lang="cs-CZ" sz="2800" dirty="0" smtClean="0"/>
              <a:t>(</a:t>
            </a:r>
            <a:r>
              <a:rPr lang="cs-CZ" sz="2800" dirty="0" err="1" smtClean="0"/>
              <a:t>at</a:t>
            </a:r>
            <a:r>
              <a:rPr lang="cs-CZ" sz="2800" dirty="0" smtClean="0"/>
              <a:t> 11)</a:t>
            </a:r>
          </a:p>
          <a:p>
            <a:pPr marL="0" indent="0">
              <a:buNone/>
            </a:pPr>
            <a:r>
              <a:rPr lang="cs-CZ" sz="2800" b="1" dirty="0" smtClean="0"/>
              <a:t>KS 3 </a:t>
            </a:r>
            <a:r>
              <a:rPr lang="cs-CZ" sz="2800" dirty="0" smtClean="0"/>
              <a:t>(</a:t>
            </a:r>
            <a:r>
              <a:rPr lang="cs-CZ" sz="2800" dirty="0" err="1" smtClean="0"/>
              <a:t>at</a:t>
            </a:r>
            <a:r>
              <a:rPr lang="cs-CZ" sz="2800" dirty="0" smtClean="0"/>
              <a:t> 14)</a:t>
            </a:r>
          </a:p>
          <a:p>
            <a:pPr marL="0" indent="0">
              <a:buNone/>
            </a:pPr>
            <a:r>
              <a:rPr lang="cs-CZ" sz="2800" b="1" dirty="0" smtClean="0"/>
              <a:t>KS 4 </a:t>
            </a:r>
            <a:r>
              <a:rPr lang="cs-CZ" sz="2800" dirty="0" smtClean="0"/>
              <a:t>(</a:t>
            </a:r>
            <a:r>
              <a:rPr lang="cs-CZ" sz="2800" dirty="0" err="1" smtClean="0"/>
              <a:t>at</a:t>
            </a:r>
            <a:r>
              <a:rPr lang="cs-CZ" sz="2800" dirty="0" smtClean="0"/>
              <a:t> 16) = </a:t>
            </a:r>
            <a:r>
              <a:rPr lang="cs-CZ" sz="2800" b="1" dirty="0" smtClean="0"/>
              <a:t>GCSE</a:t>
            </a:r>
            <a:r>
              <a:rPr lang="cs-CZ" sz="2800" dirty="0" smtClean="0"/>
              <a:t> (General </a:t>
            </a:r>
            <a:r>
              <a:rPr lang="cs-CZ" sz="2800" dirty="0" err="1"/>
              <a:t>C</a:t>
            </a:r>
            <a:r>
              <a:rPr lang="cs-CZ" sz="2800" dirty="0" err="1" smtClean="0"/>
              <a:t>ertificate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Secondary</a:t>
            </a:r>
            <a:r>
              <a:rPr lang="cs-CZ" sz="2800" dirty="0" smtClean="0"/>
              <a:t> 								</a:t>
            </a:r>
            <a:r>
              <a:rPr lang="cs-CZ" sz="2800" dirty="0" err="1" smtClean="0"/>
              <a:t>Edudation</a:t>
            </a:r>
            <a:r>
              <a:rPr lang="cs-CZ" sz="2800" dirty="0" smtClean="0"/>
              <a:t>)</a:t>
            </a:r>
          </a:p>
          <a:p>
            <a:pPr marL="0" indent="0">
              <a:buNone/>
            </a:pPr>
            <a:r>
              <a:rPr lang="cs-CZ" sz="2800" b="1" dirty="0" smtClean="0"/>
              <a:t>A-</a:t>
            </a:r>
            <a:r>
              <a:rPr lang="cs-CZ" sz="2800" b="1" dirty="0" err="1" smtClean="0"/>
              <a:t>level</a:t>
            </a:r>
            <a:r>
              <a:rPr lang="cs-CZ" sz="2800" dirty="0" smtClean="0"/>
              <a:t> test - </a:t>
            </a:r>
            <a:r>
              <a:rPr lang="cs-CZ" sz="2800" dirty="0" err="1" smtClean="0"/>
              <a:t>specialization</a:t>
            </a:r>
            <a:r>
              <a:rPr lang="cs-CZ" sz="2800" dirty="0" smtClean="0"/>
              <a:t> in 2/3 </a:t>
            </a:r>
            <a:r>
              <a:rPr lang="cs-CZ" sz="2800" dirty="0" err="1" smtClean="0"/>
              <a:t>subjects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	A-</a:t>
            </a:r>
            <a:r>
              <a:rPr lang="cs-CZ" sz="2800" dirty="0" err="1" smtClean="0"/>
              <a:t>level</a:t>
            </a:r>
            <a:r>
              <a:rPr lang="cs-CZ" sz="2800" dirty="0" smtClean="0"/>
              <a:t> </a:t>
            </a:r>
            <a:r>
              <a:rPr lang="cs-CZ" sz="2800" dirty="0" err="1" smtClean="0"/>
              <a:t>results</a:t>
            </a:r>
            <a:r>
              <a:rPr lang="cs-CZ" sz="2800" dirty="0" smtClean="0"/>
              <a:t> = </a:t>
            </a:r>
            <a:r>
              <a:rPr lang="cs-CZ" sz="2800" dirty="0" err="1" smtClean="0"/>
              <a:t>basis</a:t>
            </a:r>
            <a:r>
              <a:rPr lang="cs-CZ" sz="2800" dirty="0" smtClean="0"/>
              <a:t> </a:t>
            </a:r>
            <a:r>
              <a:rPr lang="cs-CZ" sz="2800" dirty="0" err="1" smtClean="0"/>
              <a:t>for</a:t>
            </a:r>
            <a:r>
              <a:rPr lang="cs-CZ" sz="2800" dirty="0" smtClean="0"/>
              <a:t> </a:t>
            </a:r>
            <a:r>
              <a:rPr lang="cs-CZ" sz="2800" dirty="0" err="1" smtClean="0"/>
              <a:t>admission</a:t>
            </a:r>
            <a:r>
              <a:rPr lang="cs-CZ" sz="2800" dirty="0" smtClean="0"/>
              <a:t> to university</a:t>
            </a:r>
          </a:p>
          <a:p>
            <a:pPr marL="0" indent="0">
              <a:buNone/>
            </a:pPr>
            <a:r>
              <a:rPr lang="cs-CZ" sz="2800" dirty="0" err="1" smtClean="0"/>
              <a:t>Marking</a:t>
            </a:r>
            <a:r>
              <a:rPr lang="cs-CZ" sz="2800" dirty="0" smtClean="0"/>
              <a:t>: A - G	A,B,C - </a:t>
            </a:r>
            <a:r>
              <a:rPr lang="cs-CZ" sz="2800" dirty="0" err="1" smtClean="0"/>
              <a:t>passes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		D,E,F,G - </a:t>
            </a:r>
            <a:r>
              <a:rPr lang="cs-CZ" sz="2800" dirty="0" err="1" smtClean="0"/>
              <a:t>failures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		U - </a:t>
            </a:r>
            <a:r>
              <a:rPr lang="cs-CZ" sz="2800" dirty="0" err="1" smtClean="0"/>
              <a:t>unclassified</a:t>
            </a:r>
            <a:endParaRPr lang="cs-CZ" sz="28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2339752" y="5301208"/>
            <a:ext cx="50405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2339752" y="5301208"/>
            <a:ext cx="504056" cy="43204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339752" y="5301208"/>
            <a:ext cx="504056" cy="100811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678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37135"/>
            <a:ext cx="3344300" cy="746897"/>
          </a:xfrm>
          <a:solidFill>
            <a:schemeClr val="tx2">
              <a:lumMod val="75000"/>
            </a:schemeClr>
          </a:solidFill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cs-CZ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School</a:t>
            </a:r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reports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95380"/>
            <a:ext cx="3686395" cy="5685934"/>
          </a:xfrm>
          <a:prstGeom prst="rect">
            <a:avLst/>
          </a:prstGeom>
        </p:spPr>
      </p:pic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446" y="1556792"/>
            <a:ext cx="3462435" cy="5197458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4139953" y="116632"/>
            <a:ext cx="47525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A report on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child´s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progress</a:t>
            </a:r>
            <a:r>
              <a:rPr lang="cs-CZ" sz="2400" b="1" dirty="0" smtClean="0"/>
              <a:t>, </a:t>
            </a:r>
          </a:p>
          <a:p>
            <a:r>
              <a:rPr lang="cs-CZ" sz="2400" b="1" dirty="0" err="1" smtClean="0"/>
              <a:t>assessment</a:t>
            </a:r>
            <a:r>
              <a:rPr lang="cs-CZ" sz="2400" b="1" dirty="0" smtClean="0"/>
              <a:t> and </a:t>
            </a:r>
            <a:r>
              <a:rPr lang="cs-CZ" sz="2400" b="1" dirty="0" err="1" smtClean="0"/>
              <a:t>examination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results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sent</a:t>
            </a:r>
            <a:r>
              <a:rPr lang="cs-CZ" sz="2400" b="1" dirty="0" smtClean="0"/>
              <a:t> to </a:t>
            </a:r>
            <a:r>
              <a:rPr lang="cs-CZ" sz="2400" b="1" dirty="0" err="1" smtClean="0"/>
              <a:t>parents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every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year</a:t>
            </a:r>
            <a:r>
              <a:rPr lang="cs-CZ" sz="2400" b="1" dirty="0" smtClean="0"/>
              <a:t> 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03818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691" y="134376"/>
            <a:ext cx="3805247" cy="5670888"/>
          </a:xfrm>
          <a:prstGeom prst="rect">
            <a:avLst/>
          </a:prstGeom>
        </p:spPr>
      </p:pic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580" y="167324"/>
            <a:ext cx="3826494" cy="5638188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23528" y="5949280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School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reports</a:t>
            </a:r>
            <a:r>
              <a:rPr lang="cs-CZ" sz="2400" b="1" dirty="0" smtClean="0"/>
              <a:t> are </a:t>
            </a:r>
            <a:r>
              <a:rPr lang="cs-CZ" sz="2400" b="1" dirty="0" err="1" smtClean="0"/>
              <a:t>with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teachers´comments</a:t>
            </a:r>
            <a:r>
              <a:rPr lang="cs-CZ" sz="2400" b="1" dirty="0" smtClean="0"/>
              <a:t> and </a:t>
            </a:r>
            <a:r>
              <a:rPr lang="cs-CZ" sz="2400" b="1" dirty="0" err="1" smtClean="0"/>
              <a:t>with</a:t>
            </a:r>
            <a:r>
              <a:rPr lang="cs-CZ" sz="2400" b="1" dirty="0" smtClean="0"/>
              <a:t>  a </a:t>
            </a:r>
            <a:r>
              <a:rPr lang="cs-CZ" sz="2400" b="1" dirty="0" err="1" smtClean="0"/>
              <a:t>child´s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personal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assessment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55947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419696"/>
            <a:ext cx="4608512" cy="1143000"/>
          </a:xfrm>
          <a:solidFill>
            <a:schemeClr val="tx2">
              <a:lumMod val="75000"/>
            </a:schemeClr>
          </a:solidFill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Special</a:t>
            </a:r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educational</a:t>
            </a:r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needs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1734" y="3642581"/>
            <a:ext cx="3871920" cy="2669879"/>
          </a:xfrm>
          <a:prstGeom prst="rect">
            <a:avLst/>
          </a:prstGeom>
        </p:spPr>
      </p:pic>
      <p:pic>
        <p:nvPicPr>
          <p:cNvPr id="5" name="Obrázek 4" descr="Výřez obrazovky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7" t="10725" r="14427"/>
          <a:stretch/>
        </p:blipFill>
        <p:spPr>
          <a:xfrm>
            <a:off x="4941734" y="404664"/>
            <a:ext cx="3871920" cy="2929795"/>
          </a:xfrm>
          <a:prstGeom prst="rect">
            <a:avLst/>
          </a:prstGeom>
        </p:spPr>
      </p:pic>
      <p:pic>
        <p:nvPicPr>
          <p:cNvPr id="6" name="Obrázek 5" descr="Výřez obrazovk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2024895"/>
            <a:ext cx="3960440" cy="2619128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79512" y="5358353"/>
            <a:ext cx="44644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Disabled</a:t>
            </a:r>
            <a:r>
              <a:rPr lang="cs-CZ" sz="2800" dirty="0" smtClean="0"/>
              <a:t> </a:t>
            </a:r>
            <a:r>
              <a:rPr lang="cs-CZ" sz="2800" dirty="0" err="1" smtClean="0"/>
              <a:t>children</a:t>
            </a:r>
            <a:r>
              <a:rPr lang="cs-CZ" sz="2800" dirty="0" smtClean="0"/>
              <a:t> are </a:t>
            </a:r>
            <a:r>
              <a:rPr lang="cs-CZ" sz="2800" dirty="0" err="1" smtClean="0"/>
              <a:t>educated</a:t>
            </a:r>
            <a:r>
              <a:rPr lang="cs-CZ" sz="2800" dirty="0" smtClean="0"/>
              <a:t> in </a:t>
            </a:r>
            <a:r>
              <a:rPr lang="cs-CZ" sz="2800" dirty="0" err="1" smtClean="0"/>
              <a:t>ordinary</a:t>
            </a:r>
            <a:r>
              <a:rPr lang="cs-CZ" sz="2800" dirty="0" smtClean="0"/>
              <a:t> </a:t>
            </a:r>
            <a:r>
              <a:rPr lang="cs-CZ" sz="2800" dirty="0" err="1" smtClean="0"/>
              <a:t>schools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79671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080120"/>
          </a:xfrm>
          <a:solidFill>
            <a:schemeClr val="tx2">
              <a:lumMod val="75000"/>
            </a:schemeClr>
          </a:solidFill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Task</a:t>
            </a:r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 :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5040560"/>
          </a:xfrm>
        </p:spPr>
        <p:txBody>
          <a:bodyPr/>
          <a:lstStyle/>
          <a:p>
            <a:pPr marL="0" indent="0">
              <a:buNone/>
            </a:pPr>
            <a:r>
              <a:rPr lang="cs-CZ" b="1" dirty="0" err="1" smtClean="0"/>
              <a:t>Write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list </a:t>
            </a:r>
            <a:r>
              <a:rPr lang="cs-CZ" b="1" dirty="0" err="1" smtClean="0"/>
              <a:t>of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main</a:t>
            </a:r>
            <a:r>
              <a:rPr lang="cs-CZ" b="1" dirty="0" smtClean="0"/>
              <a:t> </a:t>
            </a:r>
            <a:r>
              <a:rPr lang="cs-CZ" b="1" dirty="0" err="1" smtClean="0"/>
              <a:t>differences</a:t>
            </a:r>
            <a:r>
              <a:rPr lang="cs-CZ" b="1" dirty="0" smtClean="0"/>
              <a:t> </a:t>
            </a:r>
            <a:r>
              <a:rPr lang="cs-CZ" b="1" dirty="0" err="1" smtClean="0"/>
              <a:t>between</a:t>
            </a:r>
            <a:r>
              <a:rPr lang="cs-CZ" b="1" dirty="0" smtClean="0"/>
              <a:t> Czech and </a:t>
            </a:r>
            <a:r>
              <a:rPr lang="cs-CZ" b="1" dirty="0" err="1" smtClean="0"/>
              <a:t>British</a:t>
            </a:r>
            <a:r>
              <a:rPr lang="cs-CZ" b="1" dirty="0" smtClean="0"/>
              <a:t> </a:t>
            </a:r>
            <a:r>
              <a:rPr lang="cs-CZ" b="1" dirty="0" err="1" smtClean="0"/>
              <a:t>schools</a:t>
            </a:r>
            <a:r>
              <a:rPr lang="cs-CZ" b="1" dirty="0" smtClean="0"/>
              <a:t>: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89235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2"/>
          <p:cNvSpPr txBox="1">
            <a:spLocks/>
          </p:cNvSpPr>
          <p:nvPr/>
        </p:nvSpPr>
        <p:spPr>
          <a:xfrm>
            <a:off x="395536" y="116632"/>
            <a:ext cx="8229600" cy="86409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Task</a:t>
            </a:r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2 :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On</a:t>
            </a:r>
            <a:r>
              <a:rPr lang="cs-CZ" dirty="0" smtClean="0"/>
              <a:t> </a:t>
            </a:r>
            <a:r>
              <a:rPr lang="cs-CZ" sz="2800" b="1" i="1" dirty="0" err="1" smtClean="0">
                <a:hlinkClick r:id="rId2"/>
              </a:rPr>
              <a:t>Helpforenglish</a:t>
            </a:r>
            <a:r>
              <a:rPr lang="cs-CZ" dirty="0" smtClean="0"/>
              <a:t>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will</a:t>
            </a:r>
            <a:r>
              <a:rPr lang="cs-CZ" b="1" dirty="0" smtClean="0"/>
              <a:t> </a:t>
            </a:r>
            <a:r>
              <a:rPr lang="cs-CZ" b="1" dirty="0" err="1" smtClean="0"/>
              <a:t>find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list </a:t>
            </a:r>
            <a:r>
              <a:rPr lang="cs-CZ" b="1" dirty="0" err="1" smtClean="0"/>
              <a:t>of</a:t>
            </a:r>
            <a:r>
              <a:rPr lang="cs-CZ" b="1" dirty="0" smtClean="0"/>
              <a:t> </a:t>
            </a:r>
            <a:r>
              <a:rPr lang="cs-CZ" b="1" dirty="0" err="1" smtClean="0"/>
              <a:t>questions</a:t>
            </a:r>
            <a:r>
              <a:rPr lang="cs-CZ" b="1" dirty="0" smtClean="0"/>
              <a:t> </a:t>
            </a:r>
            <a:r>
              <a:rPr lang="cs-CZ" b="1" dirty="0" err="1" smtClean="0"/>
              <a:t>for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oral </a:t>
            </a:r>
            <a:r>
              <a:rPr lang="cs-CZ" b="1" dirty="0" err="1" smtClean="0"/>
              <a:t>exam</a:t>
            </a:r>
            <a:r>
              <a:rPr lang="cs-CZ" b="1" dirty="0" smtClean="0"/>
              <a:t>. </a:t>
            </a:r>
            <a:r>
              <a:rPr lang="cs-CZ" b="1" dirty="0" err="1" smtClean="0"/>
              <a:t>Try</a:t>
            </a:r>
            <a:r>
              <a:rPr lang="cs-CZ" b="1" dirty="0" smtClean="0"/>
              <a:t> to </a:t>
            </a:r>
            <a:r>
              <a:rPr lang="cs-CZ" b="1" dirty="0" err="1" smtClean="0"/>
              <a:t>answer</a:t>
            </a:r>
            <a:r>
              <a:rPr lang="cs-CZ" b="1" dirty="0" smtClean="0"/>
              <a:t> </a:t>
            </a:r>
            <a:r>
              <a:rPr lang="cs-CZ" b="1" dirty="0" err="1" smtClean="0"/>
              <a:t>them</a:t>
            </a:r>
            <a:r>
              <a:rPr lang="cs-CZ" b="1" dirty="0" smtClean="0"/>
              <a:t>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10220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will</a:t>
            </a:r>
            <a:r>
              <a:rPr lang="cs-CZ" b="1" dirty="0" smtClean="0"/>
              <a:t> </a:t>
            </a:r>
            <a:r>
              <a:rPr lang="cs-CZ" b="1" dirty="0" err="1" smtClean="0"/>
              <a:t>find</a:t>
            </a:r>
            <a:r>
              <a:rPr lang="cs-CZ" b="1" dirty="0" smtClean="0"/>
              <a:t> a </a:t>
            </a:r>
            <a:r>
              <a:rPr lang="cs-CZ" b="1" dirty="0" err="1" smtClean="0"/>
              <a:t>brief</a:t>
            </a:r>
            <a:r>
              <a:rPr lang="cs-CZ" b="1" dirty="0" smtClean="0"/>
              <a:t> </a:t>
            </a:r>
            <a:r>
              <a:rPr lang="cs-CZ" b="1" dirty="0" err="1" smtClean="0"/>
              <a:t>summary</a:t>
            </a:r>
            <a:r>
              <a:rPr lang="cs-CZ" b="1" dirty="0" smtClean="0"/>
              <a:t> </a:t>
            </a:r>
            <a:r>
              <a:rPr lang="cs-CZ" b="1" dirty="0" err="1" smtClean="0"/>
              <a:t>of</a:t>
            </a:r>
            <a:r>
              <a:rPr lang="cs-CZ" b="1" dirty="0" smtClean="0"/>
              <a:t> </a:t>
            </a:r>
            <a:r>
              <a:rPr lang="cs-CZ" b="1" dirty="0" err="1" smtClean="0"/>
              <a:t>this</a:t>
            </a:r>
            <a:r>
              <a:rPr lang="cs-CZ" b="1" dirty="0" smtClean="0"/>
              <a:t> </a:t>
            </a:r>
            <a:r>
              <a:rPr lang="cs-CZ" b="1" dirty="0" err="1" smtClean="0"/>
              <a:t>topic</a:t>
            </a:r>
            <a:r>
              <a:rPr lang="cs-CZ" b="1" dirty="0" smtClean="0"/>
              <a:t> in </a:t>
            </a:r>
            <a:r>
              <a:rPr lang="cs-CZ" b="1" dirty="0" err="1" smtClean="0"/>
              <a:t>Bridge</a:t>
            </a:r>
            <a:r>
              <a:rPr lang="cs-CZ" b="1" dirty="0" smtClean="0"/>
              <a:t>: </a:t>
            </a:r>
            <a:r>
              <a:rPr lang="cs-CZ" sz="2800" b="1" i="1" dirty="0" smtClean="0">
                <a:hlinkClick r:id="rId2"/>
              </a:rPr>
              <a:t>Maturitní speciál leden - únor 2012, str. 50</a:t>
            </a:r>
            <a:endParaRPr lang="cs-CZ" sz="2800" b="1" i="1" dirty="0"/>
          </a:p>
        </p:txBody>
      </p:sp>
      <p:sp>
        <p:nvSpPr>
          <p:cNvPr id="4" name="Nadpis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SUMMARY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756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b="1" u="sng" dirty="0"/>
              <a:t>P</a:t>
            </a:r>
            <a:r>
              <a:rPr lang="cs-CZ" sz="2000" b="1" u="sng" dirty="0" smtClean="0"/>
              <a:t>oužité zdroje:</a:t>
            </a:r>
            <a:endParaRPr lang="cs-CZ" sz="20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525963"/>
          </a:xfrm>
        </p:spPr>
        <p:txBody>
          <a:bodyPr>
            <a:normAutofit/>
          </a:bodyPr>
          <a:lstStyle/>
          <a:p>
            <a:r>
              <a:rPr lang="cs-CZ" sz="1400" dirty="0" err="1" smtClean="0"/>
              <a:t>Slide</a:t>
            </a:r>
            <a:r>
              <a:rPr lang="cs-CZ" sz="1400" dirty="0" smtClean="0"/>
              <a:t> 7,8: (ukázky vysvědčení) Archiv autora</a:t>
            </a:r>
          </a:p>
          <a:p>
            <a:r>
              <a:rPr lang="cs-CZ" sz="1400" dirty="0" err="1" smtClean="0"/>
              <a:t>Slide</a:t>
            </a:r>
            <a:r>
              <a:rPr lang="cs-CZ" sz="1400" dirty="0" smtClean="0"/>
              <a:t> 9: (fotografie) </a:t>
            </a:r>
            <a:r>
              <a:rPr lang="cs-CZ" sz="1400" dirty="0" smtClean="0"/>
              <a:t>vlastní tvorba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36100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368</Words>
  <Application>Microsoft Office PowerPoint</Application>
  <PresentationFormat>Předvádění na obrazovce (4:3)</PresentationFormat>
  <Paragraphs>75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SYSTEM OF EDUCATION  (the UK)</vt:lpstr>
      <vt:lpstr>School system</vt:lpstr>
      <vt:lpstr>School subjects</vt:lpstr>
      <vt:lpstr>Testing / marking</vt:lpstr>
      <vt:lpstr>School reports</vt:lpstr>
      <vt:lpstr>Prezentace aplikace PowerPoint</vt:lpstr>
      <vt:lpstr>Special educational needs</vt:lpstr>
      <vt:lpstr>Task 1 :</vt:lpstr>
      <vt:lpstr>Prezentace aplikace PowerPoint</vt:lpstr>
      <vt:lpstr>SUMMARY</vt:lpstr>
      <vt:lpstr>Použité zdroje:</vt:lpstr>
    </vt:vector>
  </TitlesOfParts>
  <Company>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 OF EDUCATION  the UK</dc:title>
  <dc:creator>Jitka Jiřišťová</dc:creator>
  <cp:lastModifiedBy>Jitka Jiřišťová</cp:lastModifiedBy>
  <cp:revision>37</cp:revision>
  <cp:lastPrinted>2013-02-18T17:28:22Z</cp:lastPrinted>
  <dcterms:created xsi:type="dcterms:W3CDTF">2013-02-17T09:15:31Z</dcterms:created>
  <dcterms:modified xsi:type="dcterms:W3CDTF">2013-05-30T20:58:46Z</dcterms:modified>
</cp:coreProperties>
</file>