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68" r:id="rId3"/>
    <p:sldId id="271" r:id="rId4"/>
    <p:sldId id="256" r:id="rId5"/>
    <p:sldId id="257" r:id="rId6"/>
    <p:sldId id="262" r:id="rId7"/>
    <p:sldId id="265" r:id="rId8"/>
    <p:sldId id="259" r:id="rId9"/>
    <p:sldId id="260" r:id="rId10"/>
    <p:sldId id="264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6" y="-3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>
                  <a:lumMod val="10000"/>
                </a:schemeClr>
              </a:solidFill>
            </a:rPr>
            <a:t>NÁZEV:</a:t>
          </a:r>
          <a:r>
            <a:rPr lang="cs-CZ" sz="2000" baseline="0" dirty="0" smtClean="0">
              <a:solidFill>
                <a:schemeClr val="tx2">
                  <a:lumMod val="10000"/>
                </a:schemeClr>
              </a:solidFill>
            </a:rPr>
            <a:t> VY_</a:t>
          </a:r>
          <a:r>
            <a:rPr lang="cs-CZ" sz="2000" baseline="0" dirty="0" smtClean="0">
              <a:solidFill>
                <a:srgbClr val="C00000"/>
              </a:solidFill>
            </a:rPr>
            <a:t>52</a:t>
          </a:r>
          <a:r>
            <a:rPr lang="cs-CZ" sz="2000" baseline="0" dirty="0" smtClean="0">
              <a:solidFill>
                <a:schemeClr val="tx2">
                  <a:lumMod val="10000"/>
                </a:schemeClr>
              </a:solidFill>
            </a:rPr>
            <a:t>_INOVACE_</a:t>
          </a:r>
          <a:r>
            <a:rPr lang="cs-CZ" sz="2000" baseline="0" dirty="0" smtClean="0">
              <a:solidFill>
                <a:srgbClr val="C00000"/>
              </a:solidFill>
            </a:rPr>
            <a:t>04_VLA+PŘÍ_27</a:t>
          </a:r>
          <a:endParaRPr lang="cs-CZ" sz="2000" dirty="0">
            <a:solidFill>
              <a:srgbClr val="C0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>
                  <a:lumMod val="10000"/>
                </a:schemeClr>
              </a:solidFill>
            </a:rPr>
            <a:t>NÁZEV ŠKOLY: </a:t>
          </a:r>
          <a:r>
            <a:rPr lang="cs-CZ" sz="1100" dirty="0" smtClean="0">
              <a:solidFill>
                <a:schemeClr val="tx2">
                  <a:lumMod val="10000"/>
                </a:schemeClr>
              </a:solidFill>
            </a:rPr>
            <a:t>Základní škola, Uherský Ostroh, okres Uherské Hradiště, příspěvková </a:t>
          </a:r>
          <a:r>
            <a:rPr lang="cs-CZ" sz="1100" dirty="0" smtClean="0"/>
            <a:t>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>
                  <a:lumMod val="10000"/>
                </a:schemeClr>
              </a:solidFill>
            </a:rPr>
            <a:t>AUTOR:</a:t>
          </a:r>
          <a:r>
            <a:rPr lang="cs-CZ" sz="2000" dirty="0" smtClean="0"/>
            <a:t> </a:t>
          </a:r>
          <a:r>
            <a:rPr lang="cs-CZ" sz="2000" dirty="0" smtClean="0">
              <a:solidFill>
                <a:srgbClr val="C00000"/>
              </a:solidFill>
            </a:rPr>
            <a:t>Mgr. Ludmila Kašpárková</a:t>
          </a:r>
          <a:endParaRPr lang="cs-CZ" sz="2000" dirty="0">
            <a:solidFill>
              <a:srgbClr val="C0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>
                  <a:lumMod val="10000"/>
                </a:schemeClr>
              </a:solidFill>
            </a:rPr>
            <a:t>TÉMA:</a:t>
          </a:r>
          <a:r>
            <a:rPr lang="cs-CZ" sz="2000" dirty="0" smtClean="0"/>
            <a:t> </a:t>
          </a:r>
          <a:r>
            <a:rPr lang="cs-CZ" sz="2000" dirty="0" smtClean="0">
              <a:solidFill>
                <a:srgbClr val="C00000"/>
              </a:solidFill>
            </a:rPr>
            <a:t>VLA – 4.A – Hádej, </a:t>
          </a:r>
          <a:r>
            <a:rPr lang="cs-CZ" sz="2000" dirty="0" err="1" smtClean="0">
              <a:solidFill>
                <a:srgbClr val="C00000"/>
              </a:solidFill>
            </a:rPr>
            <a:t>hádej</a:t>
          </a:r>
          <a:r>
            <a:rPr lang="cs-CZ" sz="2000" dirty="0" smtClean="0">
              <a:solidFill>
                <a:srgbClr val="C00000"/>
              </a:solidFill>
            </a:rPr>
            <a:t>, hádači 2</a:t>
          </a:r>
          <a:endParaRPr lang="cs-CZ" sz="2000" dirty="0">
            <a:solidFill>
              <a:srgbClr val="C0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>
                  <a:lumMod val="10000"/>
                </a:schemeClr>
              </a:solidFill>
            </a:rPr>
            <a:t>ČÍSLO PROJEKTU: CZ.1.07/1.4.00/21.1616 </a:t>
          </a:r>
          <a:endParaRPr lang="cs-CZ" sz="2000" dirty="0">
            <a:solidFill>
              <a:schemeClr val="tx2">
                <a:lumMod val="10000"/>
              </a:schemeClr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2558" custLinFactNeighborY="121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-236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951EE54-566F-48A7-B024-FFB1D7E44C33}" type="presOf" srcId="{D8197B8C-B260-4A16-BDF4-0947B075E274}" destId="{5A5FFA88-C948-4069-8E93-59FA12366E83}" srcOrd="1" destOrd="0" presId="urn:microsoft.com/office/officeart/2005/8/layout/target3"/>
    <dgm:cxn modelId="{7EE2636F-59FA-4AA1-A0CD-E018A32D83ED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67C5DD2-C42C-4C21-A93B-BD34CA1CBE28}" type="presOf" srcId="{4C35D32F-0EAB-4CD7-82EE-45574DC2A586}" destId="{890E4F0B-2866-4A3F-A3C7-2A14B1797930}" srcOrd="1" destOrd="0" presId="urn:microsoft.com/office/officeart/2005/8/layout/target3"/>
    <dgm:cxn modelId="{622865F0-6A25-4226-9B52-16613BDC5A6D}" type="presOf" srcId="{D1D4F407-5343-4D3F-B5B9-D407B03CAEB4}" destId="{D005CE8C-CC26-4C3E-AC11-E15060ECD759}" srcOrd="0" destOrd="0" presId="urn:microsoft.com/office/officeart/2005/8/layout/target3"/>
    <dgm:cxn modelId="{8A606A65-1DAC-419E-9C2A-E49A7F3D0458}" type="presOf" srcId="{757F3AB3-0718-4624-B441-E567A8F0AB56}" destId="{333A1088-737F-45CB-B68E-254E46348037}" srcOrd="0" destOrd="0" presId="urn:microsoft.com/office/officeart/2005/8/layout/target3"/>
    <dgm:cxn modelId="{7254B8D2-0BC7-47F7-A966-2094EA4919D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AFCDC60-BFF3-46E8-8E6E-519A33E4DE31}" type="presOf" srcId="{4C35D32F-0EAB-4CD7-82EE-45574DC2A586}" destId="{8BEBB6EC-1DAA-4CAC-8A25-BC0FCBD5DBD5}" srcOrd="0" destOrd="0" presId="urn:microsoft.com/office/officeart/2005/8/layout/target3"/>
    <dgm:cxn modelId="{25945095-D247-4514-AB25-671E8F4BBC4F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3AFFD04-1EE5-4DAD-B91C-69DE241BF83F}" type="presOf" srcId="{D1B46980-6531-4606-95E6-44980827E919}" destId="{6140AFEC-043D-4C43-A2F9-D0F5331DF3A3}" srcOrd="0" destOrd="0" presId="urn:microsoft.com/office/officeart/2005/8/layout/target3"/>
    <dgm:cxn modelId="{73FC6BAB-8746-47B1-856B-228E6C7B0FC8}" type="presOf" srcId="{D8197B8C-B260-4A16-BDF4-0947B075E274}" destId="{25B08C86-7E15-44DC-BE7F-FFB55DD49D12}" srcOrd="0" destOrd="0" presId="urn:microsoft.com/office/officeart/2005/8/layout/target3"/>
    <dgm:cxn modelId="{81A04F26-59A1-4387-9693-3DE7E8CCF767}" type="presOf" srcId="{B651F6E3-6281-48DB-9319-2AEAFDAE7572}" destId="{6BB5E863-4638-4E1D-BFDE-399D028AC4ED}" srcOrd="1" destOrd="0" presId="urn:microsoft.com/office/officeart/2005/8/layout/target3"/>
    <dgm:cxn modelId="{E02E3975-7077-4442-8104-B03A084D73F0}" type="presParOf" srcId="{333A1088-737F-45CB-B68E-254E46348037}" destId="{F5ABB229-8D3B-4694-996A-96F23CF14429}" srcOrd="0" destOrd="0" presId="urn:microsoft.com/office/officeart/2005/8/layout/target3"/>
    <dgm:cxn modelId="{D0813440-8B2C-4184-AA58-7999E7CDF434}" type="presParOf" srcId="{333A1088-737F-45CB-B68E-254E46348037}" destId="{F41139FD-01EE-4571-8B17-4FB00FC51163}" srcOrd="1" destOrd="0" presId="urn:microsoft.com/office/officeart/2005/8/layout/target3"/>
    <dgm:cxn modelId="{62B70228-C718-4164-83BC-37BD3305132A}" type="presParOf" srcId="{333A1088-737F-45CB-B68E-254E46348037}" destId="{D005CE8C-CC26-4C3E-AC11-E15060ECD759}" srcOrd="2" destOrd="0" presId="urn:microsoft.com/office/officeart/2005/8/layout/target3"/>
    <dgm:cxn modelId="{8654998B-116F-4592-9B2F-8970E7B02447}" type="presParOf" srcId="{333A1088-737F-45CB-B68E-254E46348037}" destId="{2C702D82-9B77-49B7-9568-BB8EB47C3372}" srcOrd="3" destOrd="0" presId="urn:microsoft.com/office/officeart/2005/8/layout/target3"/>
    <dgm:cxn modelId="{F1062EF9-C9BD-49FE-9226-8FE68F491B19}" type="presParOf" srcId="{333A1088-737F-45CB-B68E-254E46348037}" destId="{A52A0455-90FF-4808-ABD0-F02540D31D5A}" srcOrd="4" destOrd="0" presId="urn:microsoft.com/office/officeart/2005/8/layout/target3"/>
    <dgm:cxn modelId="{F9BD3164-3F79-4660-8A69-7513017271A9}" type="presParOf" srcId="{333A1088-737F-45CB-B68E-254E46348037}" destId="{6140AFEC-043D-4C43-A2F9-D0F5331DF3A3}" srcOrd="5" destOrd="0" presId="urn:microsoft.com/office/officeart/2005/8/layout/target3"/>
    <dgm:cxn modelId="{CD325784-9474-494B-A381-A3EC1A2C3FEC}" type="presParOf" srcId="{333A1088-737F-45CB-B68E-254E46348037}" destId="{9358AC05-5D7D-4327-9F80-1AD486AEA664}" srcOrd="6" destOrd="0" presId="urn:microsoft.com/office/officeart/2005/8/layout/target3"/>
    <dgm:cxn modelId="{36318A95-4B3C-4CFE-BCAC-93FC1EFE55A8}" type="presParOf" srcId="{333A1088-737F-45CB-B68E-254E46348037}" destId="{313FC574-E1CD-4FB4-B054-0B805CE0447D}" srcOrd="7" destOrd="0" presId="urn:microsoft.com/office/officeart/2005/8/layout/target3"/>
    <dgm:cxn modelId="{FB455A88-8557-47ED-A836-03D796D22C82}" type="presParOf" srcId="{333A1088-737F-45CB-B68E-254E46348037}" destId="{619D679B-A015-4ECF-8348-D1034C574F40}" srcOrd="8" destOrd="0" presId="urn:microsoft.com/office/officeart/2005/8/layout/target3"/>
    <dgm:cxn modelId="{A8AB5325-EB95-4852-AC22-4B97CB71823B}" type="presParOf" srcId="{333A1088-737F-45CB-B68E-254E46348037}" destId="{322283A8-4A27-4CDA-BAE3-F381106A9174}" srcOrd="9" destOrd="0" presId="urn:microsoft.com/office/officeart/2005/8/layout/target3"/>
    <dgm:cxn modelId="{FF170AFD-61F5-4CEB-AF16-55DF7656CE38}" type="presParOf" srcId="{333A1088-737F-45CB-B68E-254E46348037}" destId="{FFC9F71D-1B4F-4AD9-A4A6-86ADEFC8AF5C}" srcOrd="10" destOrd="0" presId="urn:microsoft.com/office/officeart/2005/8/layout/target3"/>
    <dgm:cxn modelId="{3B0022F2-2F87-4187-97DF-4DCD0ECE4241}" type="presParOf" srcId="{333A1088-737F-45CB-B68E-254E46348037}" destId="{25B08C86-7E15-44DC-BE7F-FFB55DD49D12}" srcOrd="11" destOrd="0" presId="urn:microsoft.com/office/officeart/2005/8/layout/target3"/>
    <dgm:cxn modelId="{E3AC8A57-FC00-4F06-B508-6C99A847ECCD}" type="presParOf" srcId="{333A1088-737F-45CB-B68E-254E46348037}" destId="{76644BE8-9D7C-4C09-B250-3D10AF48CBB7}" srcOrd="12" destOrd="0" presId="urn:microsoft.com/office/officeart/2005/8/layout/target3"/>
    <dgm:cxn modelId="{569F6790-E511-4404-A305-29B5D1CE8380}" type="presParOf" srcId="{333A1088-737F-45CB-B68E-254E46348037}" destId="{EE85B701-7295-41C0-BA7A-34D3756A2AE6}" srcOrd="13" destOrd="0" presId="urn:microsoft.com/office/officeart/2005/8/layout/target3"/>
    <dgm:cxn modelId="{D566502F-739A-4CF7-BD93-2C12CA4603F8}" type="presParOf" srcId="{333A1088-737F-45CB-B68E-254E46348037}" destId="{8BEBB6EC-1DAA-4CAC-8A25-BC0FCBD5DBD5}" srcOrd="14" destOrd="0" presId="urn:microsoft.com/office/officeart/2005/8/layout/target3"/>
    <dgm:cxn modelId="{AABF201D-9F02-43C8-BC5A-B2CB513CC00C}" type="presParOf" srcId="{333A1088-737F-45CB-B68E-254E46348037}" destId="{AED2198E-93D5-4001-81B4-73124B309672}" srcOrd="15" destOrd="0" presId="urn:microsoft.com/office/officeart/2005/8/layout/target3"/>
    <dgm:cxn modelId="{F6BC8F14-389D-4D02-B9AA-99F30514984C}" type="presParOf" srcId="{333A1088-737F-45CB-B68E-254E46348037}" destId="{2BE915AB-18AA-4053-B92C-3BFC9ED204BB}" srcOrd="16" destOrd="0" presId="urn:microsoft.com/office/officeart/2005/8/layout/target3"/>
    <dgm:cxn modelId="{49FEF409-4623-40EB-BB1A-623CF7326FCB}" type="presParOf" srcId="{333A1088-737F-45CB-B68E-254E46348037}" destId="{6BB5E863-4638-4E1D-BFDE-399D028AC4ED}" srcOrd="17" destOrd="0" presId="urn:microsoft.com/office/officeart/2005/8/layout/target3"/>
    <dgm:cxn modelId="{499F50F8-FCB1-42CF-852B-49C341B43BAD}" type="presParOf" srcId="{333A1088-737F-45CB-B68E-254E46348037}" destId="{5A5FFA88-C948-4069-8E93-59FA12366E83}" srcOrd="18" destOrd="0" presId="urn:microsoft.com/office/officeart/2005/8/layout/target3"/>
    <dgm:cxn modelId="{77C721A4-16D3-4D7D-846E-48672D2C26E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>
                  <a:lumMod val="10000"/>
                </a:schemeClr>
              </a:solidFill>
            </a:rPr>
            <a:t>NÁZEV ŠKOLY: </a:t>
          </a:r>
          <a:r>
            <a:rPr lang="cs-CZ" sz="1100" kern="1200" dirty="0" smtClean="0">
              <a:solidFill>
                <a:schemeClr val="tx2">
                  <a:lumMod val="10000"/>
                </a:schemeClr>
              </a:solidFill>
            </a:rPr>
            <a:t>Základní škola, Uherský Ostroh, okres Uherské Hradiště, příspěvková </a:t>
          </a:r>
          <a:r>
            <a:rPr lang="cs-CZ" sz="1100" kern="1200" dirty="0" smtClean="0"/>
            <a:t>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16025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600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>
                  <a:lumMod val="10000"/>
                </a:schemeClr>
              </a:solidFill>
            </a:rPr>
            <a:t>AUTOR:</a:t>
          </a:r>
          <a:r>
            <a:rPr lang="cs-CZ" sz="2000" kern="1200" dirty="0" smtClean="0"/>
            <a:t> </a:t>
          </a:r>
          <a:r>
            <a:rPr lang="cs-CZ" sz="2000" kern="1200" dirty="0" smtClean="0">
              <a:solidFill>
                <a:srgbClr val="C00000"/>
              </a:solidFill>
            </a:rPr>
            <a:t>Mgr. Ludmila Kašpárková</a:t>
          </a:r>
          <a:endParaRPr lang="cs-CZ" sz="2000" kern="1200" dirty="0">
            <a:solidFill>
              <a:srgbClr val="C00000"/>
            </a:solidFill>
          </a:endParaRPr>
        </a:p>
      </dsp:txBody>
      <dsp:txXfrm>
        <a:off x="1273857" y="3600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>
                  <a:lumMod val="10000"/>
                </a:schemeClr>
              </a:solidFill>
            </a:rPr>
            <a:t>NÁZEV:</a:t>
          </a:r>
          <a:r>
            <a:rPr lang="cs-CZ" sz="2000" kern="1200" baseline="0" dirty="0" smtClean="0">
              <a:solidFill>
                <a:schemeClr val="tx2">
                  <a:lumMod val="10000"/>
                </a:schemeClr>
              </a:solidFill>
            </a:rPr>
            <a:t> VY_</a:t>
          </a:r>
          <a:r>
            <a:rPr lang="cs-CZ" sz="2000" kern="1200" baseline="0" dirty="0" smtClean="0">
              <a:solidFill>
                <a:srgbClr val="C00000"/>
              </a:solidFill>
            </a:rPr>
            <a:t>52</a:t>
          </a:r>
          <a:r>
            <a:rPr lang="cs-CZ" sz="2000" kern="1200" baseline="0" dirty="0" smtClean="0">
              <a:solidFill>
                <a:schemeClr val="tx2">
                  <a:lumMod val="10000"/>
                </a:schemeClr>
              </a:solidFill>
            </a:rPr>
            <a:t>_INOVACE_</a:t>
          </a:r>
          <a:r>
            <a:rPr lang="cs-CZ" sz="2000" kern="1200" baseline="0" dirty="0" smtClean="0">
              <a:solidFill>
                <a:srgbClr val="C00000"/>
              </a:solidFill>
            </a:rPr>
            <a:t>04_VLA+PŘÍ_27</a:t>
          </a:r>
          <a:endParaRPr lang="cs-CZ" sz="2000" kern="1200" dirty="0">
            <a:solidFill>
              <a:srgbClr val="C0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>
                  <a:lumMod val="10000"/>
                </a:schemeClr>
              </a:solidFill>
            </a:rPr>
            <a:t>TÉMA:</a:t>
          </a:r>
          <a:r>
            <a:rPr lang="cs-CZ" sz="2000" kern="1200" dirty="0" smtClean="0"/>
            <a:t> </a:t>
          </a:r>
          <a:r>
            <a:rPr lang="cs-CZ" sz="2000" kern="1200" dirty="0" smtClean="0">
              <a:solidFill>
                <a:srgbClr val="C00000"/>
              </a:solidFill>
            </a:rPr>
            <a:t>VLA – 4.A – Hádej, </a:t>
          </a:r>
          <a:r>
            <a:rPr lang="cs-CZ" sz="2000" kern="1200" dirty="0" err="1" smtClean="0">
              <a:solidFill>
                <a:srgbClr val="C00000"/>
              </a:solidFill>
            </a:rPr>
            <a:t>hádej</a:t>
          </a:r>
          <a:r>
            <a:rPr lang="cs-CZ" sz="2000" kern="1200" dirty="0" smtClean="0">
              <a:solidFill>
                <a:srgbClr val="C00000"/>
              </a:solidFill>
            </a:rPr>
            <a:t>, hádači 2</a:t>
          </a:r>
          <a:endParaRPr lang="cs-CZ" sz="2000" kern="1200" dirty="0">
            <a:solidFill>
              <a:srgbClr val="C0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>
                  <a:lumMod val="10000"/>
                </a:schemeClr>
              </a:solidFill>
            </a:rPr>
            <a:t>ČÍSLO PROJEKTU: CZ.1.07/1.4.00/21.1616 </a:t>
          </a:r>
          <a:endParaRPr lang="cs-CZ" sz="2000" kern="1200" dirty="0">
            <a:solidFill>
              <a:schemeClr val="tx2">
                <a:lumMod val="10000"/>
              </a:schemeClr>
            </a:solidFill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newsflash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star.cz/2007/svaty_vit_opet_patri_statu_20070220.htm" TargetMode="External"/><Relationship Id="rId2" Type="http://schemas.openxmlformats.org/officeDocument/2006/relationships/hyperlink" Target="http://gop.pilsedu.cz:8080/redakcni_systemy/wiki/index.php/Karel_IV.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7/7d/Erblucemburksa.gif" TargetMode="External"/><Relationship Id="rId5" Type="http://schemas.openxmlformats.org/officeDocument/2006/relationships/hyperlink" Target="http://upload.wikimedia.org/wikipedia/commons/thumb/8/8b/P%C5%99emyslovci_erb.svg/200px-P%C5%99emyslovci_erb.svg.png" TargetMode="External"/><Relationship Id="rId4" Type="http://schemas.openxmlformats.org/officeDocument/2006/relationships/hyperlink" Target="http://www.atlasceska.cz/praha/karluv-mos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964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332656"/>
            <a:ext cx="8964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23528" y="4221088"/>
            <a:ext cx="9361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784976" cy="5847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                           ANOTACE</a:t>
            </a:r>
          </a:p>
          <a:p>
            <a:r>
              <a:rPr lang="cs-CZ" dirty="0" smtClean="0"/>
              <a:t>Materiál je určen pro žáky 4. </a:t>
            </a:r>
            <a:r>
              <a:rPr lang="cs-CZ" dirty="0" smtClean="0"/>
              <a:t>ročníku. Obsahuje </a:t>
            </a:r>
            <a:r>
              <a:rPr lang="cs-CZ" dirty="0" smtClean="0"/>
              <a:t>prezentaci se snímky a textem</a:t>
            </a:r>
            <a:r>
              <a:rPr lang="cs-CZ" dirty="0" smtClean="0"/>
              <a:t>, který je určen k </a:t>
            </a:r>
            <a:r>
              <a:rPr lang="cs-CZ" dirty="0" smtClean="0"/>
              <a:t>procvičování učiva vlastivědy. Doplněno řešením.</a:t>
            </a:r>
          </a:p>
          <a:p>
            <a:r>
              <a:rPr lang="cs-CZ" dirty="0" smtClean="0"/>
              <a:t>Žáci podle fotografií poznávají dva známé panovníky, mohou využít i nápovědu s pěti jmény pod textem. Dále ke každému panovníku přiřazují významná díla, která jsou </a:t>
            </a:r>
          </a:p>
          <a:p>
            <a:r>
              <a:rPr lang="cs-CZ" dirty="0" smtClean="0"/>
              <a:t>s daným panovníkem úzce spjata.</a:t>
            </a:r>
          </a:p>
          <a:p>
            <a:r>
              <a:rPr lang="cs-CZ" dirty="0" smtClean="0"/>
              <a:t>V dalším úkolu žáci správně pojmenovávají </a:t>
            </a:r>
            <a:r>
              <a:rPr lang="cs-CZ" dirty="0" smtClean="0"/>
              <a:t>sérii </a:t>
            </a:r>
            <a:r>
              <a:rPr lang="cs-CZ" dirty="0" smtClean="0"/>
              <a:t>obrázků se šesti významnými díly, </a:t>
            </a:r>
          </a:p>
          <a:p>
            <a:r>
              <a:rPr lang="cs-CZ" dirty="0" smtClean="0"/>
              <a:t>která již byla zmiňována v prvním snímku. </a:t>
            </a:r>
          </a:p>
          <a:p>
            <a:r>
              <a:rPr lang="cs-CZ" dirty="0" smtClean="0"/>
              <a:t>V třetím úkolu žáci určují, o jakou historickou </a:t>
            </a:r>
            <a:r>
              <a:rPr lang="cs-CZ" dirty="0" smtClean="0"/>
              <a:t>osobu </a:t>
            </a:r>
            <a:r>
              <a:rPr lang="cs-CZ" dirty="0" smtClean="0"/>
              <a:t>se jedná. V nápovědě mají </a:t>
            </a:r>
          </a:p>
          <a:p>
            <a:r>
              <a:rPr lang="cs-CZ" dirty="0" smtClean="0"/>
              <a:t>specifické informace, které blíže určují </a:t>
            </a:r>
            <a:r>
              <a:rPr lang="cs-CZ" dirty="0" smtClean="0"/>
              <a:t>hledanou </a:t>
            </a:r>
            <a:r>
              <a:rPr lang="cs-CZ" dirty="0" smtClean="0"/>
              <a:t>historickou postavu</a:t>
            </a:r>
            <a:r>
              <a:rPr lang="cs-CZ" dirty="0" smtClean="0"/>
              <a:t>. Krátkým vyprávěním si žáci navzájem připomenou probrané učivo.</a:t>
            </a:r>
            <a:endParaRPr lang="cs-CZ" dirty="0" smtClean="0"/>
          </a:p>
          <a:p>
            <a:r>
              <a:rPr lang="cs-CZ" dirty="0" smtClean="0"/>
              <a:t>Ve čtvrtém úkolu žáci vyřazují panovníka, který nepatří mezi Přemyslovce ani Lucemburky</a:t>
            </a:r>
          </a:p>
          <a:p>
            <a:r>
              <a:rPr lang="cs-CZ" dirty="0" smtClean="0"/>
              <a:t>a určují, v jakém pořadí vládly jednotlivé panovnické rody Přemyslovci počínaje </a:t>
            </a:r>
          </a:p>
          <a:p>
            <a:r>
              <a:rPr lang="cs-CZ" dirty="0" smtClean="0"/>
              <a:t>a Habsburky konče.</a:t>
            </a:r>
          </a:p>
          <a:p>
            <a:endParaRPr lang="cs-CZ" dirty="0" smtClean="0"/>
          </a:p>
          <a:p>
            <a:r>
              <a:rPr lang="cs-CZ" dirty="0" smtClean="0"/>
              <a:t>Klíčová </a:t>
            </a:r>
            <a:r>
              <a:rPr lang="cs-CZ" dirty="0" smtClean="0"/>
              <a:t>slova: Panovníci českých zemí, významná historická díla, práce s textem, </a:t>
            </a:r>
          </a:p>
          <a:p>
            <a:r>
              <a:rPr lang="cs-CZ" dirty="0" smtClean="0"/>
              <a:t>                       čtení s porozuměním</a:t>
            </a:r>
          </a:p>
          <a:p>
            <a:endParaRPr lang="cs-CZ" dirty="0" smtClean="0"/>
          </a:p>
          <a:p>
            <a:r>
              <a:rPr lang="cs-CZ" dirty="0" smtClean="0"/>
              <a:t>Žáci </a:t>
            </a:r>
            <a:r>
              <a:rPr lang="cs-CZ" dirty="0" smtClean="0"/>
              <a:t>byli zaujati procvičováním </a:t>
            </a:r>
            <a:r>
              <a:rPr lang="cs-CZ" dirty="0" smtClean="0"/>
              <a:t>učiva, </a:t>
            </a:r>
            <a:r>
              <a:rPr lang="cs-CZ" dirty="0" smtClean="0"/>
              <a:t>aktivně se </a:t>
            </a:r>
            <a:r>
              <a:rPr lang="cs-CZ" dirty="0" smtClean="0"/>
              <a:t>zapojovali do </a:t>
            </a:r>
            <a:r>
              <a:rPr lang="cs-CZ" dirty="0" smtClean="0"/>
              <a:t>výuky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   Hádej, </a:t>
            </a:r>
            <a:r>
              <a:rPr lang="cs-CZ" sz="5400" dirty="0" err="1" smtClean="0"/>
              <a:t>hádej</a:t>
            </a:r>
            <a:r>
              <a:rPr lang="cs-CZ" sz="5400" dirty="0" smtClean="0"/>
              <a:t>, hádači 2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Tlačítko akce: Nápověda 5">
            <a:hlinkClick r:id="" action="ppaction://noaction" highlightClick="1"/>
          </p:cNvPr>
          <p:cNvSpPr/>
          <p:nvPr/>
        </p:nvSpPr>
        <p:spPr>
          <a:xfrm>
            <a:off x="2267744" y="188640"/>
            <a:ext cx="4824536" cy="4968552"/>
          </a:xfrm>
          <a:prstGeom prst="actionButtonHelp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25000"/>
              </a:schemeClr>
            </a:solidFill>
          </a:ln>
          <a:effectLst>
            <a:softEdge rad="635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323528" y="4365104"/>
            <a:ext cx="8496944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5013176"/>
            <a:ext cx="8458200" cy="1440160"/>
          </a:xfrm>
        </p:spPr>
        <p:txBody>
          <a:bodyPr>
            <a:normAutofit fontScale="90000"/>
          </a:bodyPr>
          <a:lstStyle/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Pojmenuj panovníky na obrázku.</a:t>
            </a:r>
            <a:b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Přiřaď ke každému panovníku významná díla, která vybudoval.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933056"/>
            <a:ext cx="8530208" cy="914400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Nápověda:  </a:t>
            </a:r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</a:rPr>
              <a:t>Jan Lucemburský, Karel IV., Václav IV., Vladislav II. Jagellonský, Ludvík Jagellonský</a:t>
            </a:r>
            <a:endParaRPr lang="cs-CZ" sz="1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" name="Picture 2" descr="C:\Documents and Settings\Sendi\Plocha\Karel IV. 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260648"/>
            <a:ext cx="2088232" cy="2746341"/>
          </a:xfrm>
          <a:prstGeom prst="rect">
            <a:avLst/>
          </a:prstGeom>
          <a:noFill/>
          <a:effectLst>
            <a:softEdge rad="317500"/>
          </a:effec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2232248" cy="30993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cxnSp>
        <p:nvCxnSpPr>
          <p:cNvPr id="7" name="Přímá spojovací čára 6"/>
          <p:cNvCxnSpPr/>
          <p:nvPr/>
        </p:nvCxnSpPr>
        <p:spPr>
          <a:xfrm>
            <a:off x="6444208" y="3212976"/>
            <a:ext cx="2232248" cy="0"/>
          </a:xfrm>
          <a:prstGeom prst="line">
            <a:avLst/>
          </a:prstGeom>
          <a:ln w="1905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95536" y="3645024"/>
            <a:ext cx="2160240" cy="0"/>
          </a:xfrm>
          <a:prstGeom prst="line">
            <a:avLst/>
          </a:prstGeom>
          <a:ln w="1905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95536" y="4077072"/>
            <a:ext cx="2160240" cy="0"/>
          </a:xfrm>
          <a:prstGeom prst="line">
            <a:avLst/>
          </a:prstGeom>
          <a:ln w="1905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059832" y="836712"/>
            <a:ext cx="3240360" cy="224676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Karlův most</a:t>
            </a:r>
          </a:p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Prašná brána</a:t>
            </a:r>
          </a:p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Hrad Karlštejn</a:t>
            </a:r>
          </a:p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Karlova univerzita</a:t>
            </a:r>
          </a:p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Vladislavský sál</a:t>
            </a:r>
          </a:p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Chrám sv. Barbory</a:t>
            </a:r>
          </a:p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Katedrála sv. Víta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0" y="476672"/>
            <a:ext cx="7549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460432" y="476672"/>
            <a:ext cx="5754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9300"/>
                            </p:stCondLst>
                            <p:childTnLst>
                              <p:par>
                                <p:cTn id="2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1300"/>
                            </p:stCondLst>
                            <p:childTnLst>
                              <p:par>
                                <p:cTn id="34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4300"/>
                            </p:stCondLst>
                            <p:childTnLst>
                              <p:par>
                                <p:cTn id="3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Sendi\Plocha\Karlstejn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700808"/>
            <a:ext cx="2319698" cy="1694048"/>
          </a:xfrm>
          <a:prstGeom prst="rect">
            <a:avLst/>
          </a:prstGeom>
          <a:noFill/>
        </p:spPr>
      </p:pic>
      <p:pic>
        <p:nvPicPr>
          <p:cNvPr id="3" name="Picture 4" descr="C:\Documents and Settings\Sendi\Plocha\s6931_karluv_most (1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4437112"/>
            <a:ext cx="2412268" cy="1608179"/>
          </a:xfrm>
          <a:prstGeom prst="rect">
            <a:avLst/>
          </a:prstGeom>
          <a:noFill/>
        </p:spPr>
      </p:pic>
      <p:pic>
        <p:nvPicPr>
          <p:cNvPr id="4" name="Picture 3" descr="C:\Documents and Settings\Sendi\Plocha\katedrala_sv_vit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836712"/>
            <a:ext cx="1845767" cy="2535865"/>
          </a:xfrm>
          <a:prstGeom prst="rect">
            <a:avLst/>
          </a:prstGeom>
          <a:noFill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4365104"/>
            <a:ext cx="2456094" cy="18800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4005064"/>
            <a:ext cx="1512167" cy="22696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1628800"/>
            <a:ext cx="2968724" cy="1866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sp>
        <p:nvSpPr>
          <p:cNvPr id="8" name="TextovéPole 7"/>
          <p:cNvSpPr txBox="1"/>
          <p:nvPr/>
        </p:nvSpPr>
        <p:spPr>
          <a:xfrm>
            <a:off x="323528" y="692696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Pojmenuj významná díla: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323528" y="3789040"/>
            <a:ext cx="2736304" cy="0"/>
          </a:xfrm>
          <a:prstGeom prst="line">
            <a:avLst/>
          </a:prstGeom>
          <a:ln w="1905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491880" y="3789040"/>
            <a:ext cx="2448272" cy="0"/>
          </a:xfrm>
          <a:prstGeom prst="line">
            <a:avLst/>
          </a:prstGeom>
          <a:ln w="1905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444208" y="3789040"/>
            <a:ext cx="1944216" cy="0"/>
          </a:xfrm>
          <a:prstGeom prst="line">
            <a:avLst/>
          </a:prstGeom>
          <a:ln w="1905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683568" y="6525344"/>
            <a:ext cx="1872208" cy="0"/>
          </a:xfrm>
          <a:prstGeom prst="line">
            <a:avLst/>
          </a:prstGeom>
          <a:ln w="1905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059832" y="6525344"/>
            <a:ext cx="2520280" cy="0"/>
          </a:xfrm>
          <a:prstGeom prst="line">
            <a:avLst/>
          </a:prstGeom>
          <a:ln w="1905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6156176" y="6453336"/>
            <a:ext cx="2376264" cy="0"/>
          </a:xfrm>
          <a:prstGeom prst="line">
            <a:avLst/>
          </a:prstGeom>
          <a:ln w="1905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1403648" y="1484785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995936" y="1484784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         Obr. 4</a:t>
            </a:r>
            <a:endParaRPr lang="cs-CZ" sz="1200" dirty="0"/>
          </a:p>
        </p:txBody>
      </p:sp>
      <p:sp>
        <p:nvSpPr>
          <p:cNvPr id="29" name="Obdélník 28"/>
          <p:cNvSpPr/>
          <p:nvPr/>
        </p:nvSpPr>
        <p:spPr>
          <a:xfrm>
            <a:off x="7020272" y="548680"/>
            <a:ext cx="16561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sz="1200" dirty="0" smtClean="0"/>
              <a:t>Obr. 5 </a:t>
            </a:r>
            <a:endParaRPr lang="cs-CZ" sz="1200" dirty="0"/>
          </a:p>
        </p:txBody>
      </p:sp>
      <p:sp>
        <p:nvSpPr>
          <p:cNvPr id="30" name="Obdélník 29"/>
          <p:cNvSpPr/>
          <p:nvPr/>
        </p:nvSpPr>
        <p:spPr>
          <a:xfrm>
            <a:off x="6876256" y="4221088"/>
            <a:ext cx="129614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 8</a:t>
            </a:r>
            <a:endParaRPr lang="cs-CZ" sz="1200" dirty="0"/>
          </a:p>
        </p:txBody>
      </p:sp>
      <p:sp>
        <p:nvSpPr>
          <p:cNvPr id="31" name="Obdélník 30"/>
          <p:cNvSpPr/>
          <p:nvPr/>
        </p:nvSpPr>
        <p:spPr>
          <a:xfrm>
            <a:off x="3923929" y="4149080"/>
            <a:ext cx="103151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 7</a:t>
            </a:r>
            <a:endParaRPr lang="cs-CZ" sz="1200" dirty="0"/>
          </a:p>
        </p:txBody>
      </p:sp>
      <p:sp>
        <p:nvSpPr>
          <p:cNvPr id="32" name="Obdélník 31"/>
          <p:cNvSpPr/>
          <p:nvPr/>
        </p:nvSpPr>
        <p:spPr>
          <a:xfrm>
            <a:off x="539552" y="4077072"/>
            <a:ext cx="441588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 6</a:t>
            </a:r>
            <a:endParaRPr lang="cs-CZ" sz="12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8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0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500"/>
                            </p:stCondLst>
                            <p:childTnLst>
                              <p:par>
                                <p:cTn id="36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500"/>
                            </p:stCondLst>
                            <p:childTnLst>
                              <p:par>
                                <p:cTn id="4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6500"/>
                            </p:stCondLst>
                            <p:childTnLst>
                              <p:par>
                                <p:cTn id="4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280920" cy="80637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Poznáš,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o jakou historickou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osobu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se jedná?</a:t>
            </a:r>
          </a:p>
          <a:p>
            <a:endParaRPr lang="cs-CZ" sz="2000" b="1" dirty="0" smtClean="0">
              <a:solidFill>
                <a:schemeClr val="accent1"/>
              </a:solidFill>
            </a:endParaRPr>
          </a:p>
          <a:p>
            <a:r>
              <a:rPr lang="cs-CZ" sz="2000" b="1" dirty="0" smtClean="0">
                <a:solidFill>
                  <a:schemeClr val="accent1"/>
                </a:solidFill>
              </a:rPr>
              <a:t>Nápověda</a:t>
            </a:r>
            <a:r>
              <a:rPr lang="cs-CZ" sz="2000" b="1" dirty="0" smtClean="0">
                <a:solidFill>
                  <a:schemeClr val="accent1"/>
                </a:solidFill>
              </a:rPr>
              <a:t>: </a:t>
            </a:r>
          </a:p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Blanka z </a:t>
            </a:r>
            <a:r>
              <a:rPr lang="cs-CZ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Valois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, hrad Karlštejn, Hladová zeď             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______________________</a:t>
            </a:r>
          </a:p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</a:t>
            </a:r>
          </a:p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Václav IV., Betlémská kaple, německé město Kostnice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__________________</a:t>
            </a:r>
          </a:p>
          <a:p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město Tábor, kalich, vozové hradby, válečná píseň „Kdož  </a:t>
            </a:r>
            <a:r>
              <a:rPr lang="cs-CZ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sú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boží bojovníci“      </a:t>
            </a:r>
          </a:p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                                                                   _______________________</a:t>
            </a:r>
          </a:p>
          <a:p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Vladislavský sál, uherský král Matyáš </a:t>
            </a:r>
            <a:r>
              <a:rPr lang="cs-CZ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Korvín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, úplné nevolnictví venkovského obyvatelstva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				_________________________</a:t>
            </a:r>
          </a:p>
          <a:p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Anna Jagellonská, sídelní město Vídeň, těžba stříbrné rudy, zakládání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škol</a:t>
            </a:r>
          </a:p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                                                            ___________________________</a:t>
            </a:r>
          </a:p>
          <a:p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……………………………………………………………………………………………………………………..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O každé historické osobě řekněte několik vět.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……………………………………………………………………………………………………………………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cs-CZ" b="1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cs-CZ" b="1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                                                  </a:t>
            </a:r>
          </a:p>
          <a:p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160"/>
                            </p:stCondLst>
                            <p:childTnLst>
                              <p:par>
                                <p:cTn id="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16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16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16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16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7160"/>
                            </p:stCondLst>
                            <p:childTnLst>
                              <p:par>
                                <p:cTn id="2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716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16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"/>
                            </p:stCondLst>
                            <p:childTnLst>
                              <p:par>
                                <p:cTn id="4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3000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000"/>
                            </p:stCondLst>
                            <p:childTnLst>
                              <p:par>
                                <p:cTn id="6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352928" cy="6001643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Vyškrtněte panovníka, </a:t>
            </a:r>
          </a:p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   který 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nepatří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 do královského rodu Přemyslovců a Lucemburků: 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                              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                   Přemyslovci </a:t>
            </a:r>
            <a:r>
              <a:rPr lang="cs-CZ" dirty="0" smtClean="0"/>
              <a:t>                             </a:t>
            </a:r>
            <a:r>
              <a:rPr lang="cs-CZ" b="1" dirty="0" err="1" smtClean="0">
                <a:solidFill>
                  <a:schemeClr val="accent1"/>
                </a:solidFill>
              </a:rPr>
              <a:t>Lucemburkové</a:t>
            </a:r>
            <a:endParaRPr lang="cs-CZ" b="1" dirty="0" smtClean="0">
              <a:solidFill>
                <a:schemeClr val="accent1"/>
              </a:solidFill>
            </a:endParaRPr>
          </a:p>
          <a:p>
            <a:r>
              <a:rPr lang="cs-CZ" dirty="0" smtClean="0"/>
              <a:t> </a:t>
            </a:r>
            <a:r>
              <a:rPr lang="cs-CZ" dirty="0" smtClean="0"/>
              <a:t>                        </a:t>
            </a:r>
            <a:r>
              <a:rPr lang="cs-CZ" dirty="0" smtClean="0"/>
              <a:t>  </a:t>
            </a:r>
            <a:r>
              <a:rPr lang="cs-CZ" dirty="0" smtClean="0"/>
              <a:t>Přemysl Otakar I.                        Jan Lucemburský</a:t>
            </a:r>
          </a:p>
          <a:p>
            <a:r>
              <a:rPr lang="cs-CZ" dirty="0" smtClean="0"/>
              <a:t>                           Přemysl Otakar II.                             Karel IV. </a:t>
            </a:r>
          </a:p>
          <a:p>
            <a:r>
              <a:rPr lang="cs-CZ" dirty="0" smtClean="0"/>
              <a:t>                            Jiří z Poděbrad                                Václav IV.</a:t>
            </a:r>
          </a:p>
          <a:p>
            <a:r>
              <a:rPr lang="cs-CZ" dirty="0" smtClean="0"/>
              <a:t>                                 Václav II.                           Ferdinand I. Habsburský</a:t>
            </a:r>
          </a:p>
          <a:p>
            <a:r>
              <a:rPr lang="cs-CZ" dirty="0" smtClean="0"/>
              <a:t>                         Eliška Přemyslovna                   Zikmund Lucemburský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                                       </a:t>
            </a:r>
            <a:r>
              <a:rPr lang="cs-CZ" sz="1200" dirty="0" smtClean="0"/>
              <a:t>Obr. 10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sz="1400" dirty="0" smtClean="0">
                <a:solidFill>
                  <a:srgbClr val="C00000"/>
                </a:solidFill>
              </a:rPr>
              <a:t>                                (erb dynastie Přemyslovců)                       (znak hrabat lucemburských)</a:t>
            </a:r>
          </a:p>
          <a:p>
            <a:r>
              <a:rPr lang="cs-CZ" sz="1400" dirty="0" smtClean="0"/>
              <a:t>                                                                                                      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Seřaďte, 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v jakém pořadí vládli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:</a:t>
            </a:r>
          </a:p>
          <a:p>
            <a:r>
              <a:rPr lang="cs-CZ" sz="2000" dirty="0" err="1" smtClean="0"/>
              <a:t>Jagellonci</a:t>
            </a:r>
            <a:r>
              <a:rPr lang="cs-CZ" sz="2000" dirty="0" smtClean="0"/>
              <a:t> – </a:t>
            </a:r>
            <a:r>
              <a:rPr lang="cs-CZ" sz="2000" dirty="0" err="1" smtClean="0"/>
              <a:t>Lucemburkové</a:t>
            </a:r>
            <a:r>
              <a:rPr lang="cs-CZ" sz="2000" dirty="0" smtClean="0"/>
              <a:t> – Přemyslovci – Habsburkové</a:t>
            </a:r>
          </a:p>
          <a:p>
            <a:endParaRPr lang="cs-CZ" sz="2000" dirty="0" smtClean="0"/>
          </a:p>
          <a:p>
            <a:r>
              <a:rPr lang="cs-CZ" dirty="0" smtClean="0"/>
              <a:t>_______________________________________________________________________ </a:t>
            </a: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4355976" y="1412776"/>
            <a:ext cx="0" cy="3312368"/>
          </a:xfrm>
          <a:prstGeom prst="line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4427984" y="1412776"/>
            <a:ext cx="0" cy="3312368"/>
          </a:xfrm>
          <a:prstGeom prst="line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429000"/>
            <a:ext cx="1066072" cy="1098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3356992"/>
            <a:ext cx="1003984" cy="11913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TextovéPole 31"/>
          <p:cNvSpPr txBox="1"/>
          <p:nvPr/>
        </p:nvSpPr>
        <p:spPr>
          <a:xfrm>
            <a:off x="1691680" y="3429000"/>
            <a:ext cx="7293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 Obr. 9</a:t>
            </a:r>
            <a:endParaRPr lang="cs-CZ" sz="12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24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35" dur="2000" fill="hold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36" dur="2000" fill="hold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>
                                      <p:cBhvr>
                                        <p:cTn id="37" dur="2000" fill="hold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2000"/>
                            </p:stCondLst>
                            <p:childTnLst>
                              <p:par>
                                <p:cTn id="4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Obdélník 35"/>
          <p:cNvSpPr/>
          <p:nvPr/>
        </p:nvSpPr>
        <p:spPr>
          <a:xfrm>
            <a:off x="395536" y="4365104"/>
            <a:ext cx="8424936" cy="43204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C00000"/>
                </a:solidFill>
              </a:rPr>
              <a:t> Řešení: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/>
            </a:r>
            <a:b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Pojmenuj panovníky na obrázku.</a:t>
            </a:r>
            <a:b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Přiřaď ke každému panovníku významná díla, která vybudoval.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Nápověda: </a:t>
            </a:r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</a:rPr>
              <a:t>Jan Lucemburský, Karel IV., Václav IV., Vladislav II. Jagellonský, Ludvík Jagellonský</a:t>
            </a:r>
            <a:r>
              <a:rPr lang="cs-CZ" sz="16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endParaRPr lang="cs-CZ" sz="16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" name="Picture 2" descr="C:\Documents and Settings\Sendi\Plocha\Karel IV. 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76672"/>
            <a:ext cx="2160240" cy="2841042"/>
          </a:xfrm>
          <a:prstGeom prst="rect">
            <a:avLst/>
          </a:prstGeom>
          <a:noFill/>
          <a:effectLst>
            <a:softEdge rad="317500"/>
          </a:effec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2232248" cy="30993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sp>
        <p:nvSpPr>
          <p:cNvPr id="21" name="TextovéPole 20"/>
          <p:cNvSpPr txBox="1"/>
          <p:nvPr/>
        </p:nvSpPr>
        <p:spPr>
          <a:xfrm>
            <a:off x="3059832" y="836712"/>
            <a:ext cx="3240360" cy="224676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Karlův most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Prašná brána</a:t>
            </a:r>
          </a:p>
          <a:p>
            <a:r>
              <a:rPr lang="cs-CZ" sz="2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Hrad Karlštejn</a:t>
            </a:r>
          </a:p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Karlova univerzita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Vladislavský sál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Chrám sv. Barbory</a:t>
            </a:r>
          </a:p>
          <a:p>
            <a:r>
              <a:rPr lang="cs-CZ" sz="2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Katedrála sv. Víta</a:t>
            </a:r>
            <a:endParaRPr lang="cs-CZ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4499992" y="1124744"/>
            <a:ext cx="2160240" cy="36004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H="1">
            <a:off x="2483768" y="1412776"/>
            <a:ext cx="648072" cy="360040"/>
          </a:xfrm>
          <a:prstGeom prst="line">
            <a:avLst/>
          </a:prstGeom>
          <a:ln w="190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4716016" y="1556792"/>
            <a:ext cx="1944216" cy="144016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5076056" y="1700808"/>
            <a:ext cx="1584176" cy="36004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H="1" flipV="1">
            <a:off x="2483768" y="1844824"/>
            <a:ext cx="648072" cy="504056"/>
          </a:xfrm>
          <a:prstGeom prst="line">
            <a:avLst/>
          </a:prstGeom>
          <a:ln w="190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H="1" flipV="1">
            <a:off x="2483768" y="2060848"/>
            <a:ext cx="648072" cy="576064"/>
          </a:xfrm>
          <a:prstGeom prst="line">
            <a:avLst/>
          </a:prstGeom>
          <a:ln w="190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flipV="1">
            <a:off x="5004048" y="1844824"/>
            <a:ext cx="1656184" cy="1152128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323528" y="335699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Vladislav II. Jagellonský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732240" y="328498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Karel IV.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Sendi\Plocha\Karlstejn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700808"/>
            <a:ext cx="2319698" cy="1694048"/>
          </a:xfrm>
          <a:prstGeom prst="rect">
            <a:avLst/>
          </a:prstGeom>
          <a:noFill/>
        </p:spPr>
      </p:pic>
      <p:pic>
        <p:nvPicPr>
          <p:cNvPr id="3" name="Picture 4" descr="C:\Documents and Settings\Sendi\Plocha\s6931_karluv_most (1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4509120"/>
            <a:ext cx="2412268" cy="1608179"/>
          </a:xfrm>
          <a:prstGeom prst="rect">
            <a:avLst/>
          </a:prstGeom>
          <a:noFill/>
        </p:spPr>
      </p:pic>
      <p:pic>
        <p:nvPicPr>
          <p:cNvPr id="4" name="Picture 3" descr="C:\Documents and Settings\Sendi\Plocha\katedrala_sv_vit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836712"/>
            <a:ext cx="1845767" cy="2535865"/>
          </a:xfrm>
          <a:prstGeom prst="rect">
            <a:avLst/>
          </a:prstGeom>
          <a:noFill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4365104"/>
            <a:ext cx="2456094" cy="18800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4005064"/>
            <a:ext cx="1512167" cy="22696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1628800"/>
            <a:ext cx="2968724" cy="1866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sp>
        <p:nvSpPr>
          <p:cNvPr id="8" name="TextovéPole 7"/>
          <p:cNvSpPr txBox="1"/>
          <p:nvPr/>
        </p:nvSpPr>
        <p:spPr>
          <a:xfrm>
            <a:off x="323528" y="692696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 b="1" dirty="0" smtClean="0">
                <a:solidFill>
                  <a:srgbClr val="C00000"/>
                </a:solidFill>
              </a:rPr>
              <a:t> Řešení</a:t>
            </a:r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- pojmenuj významná díla: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3501008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Vladislavský sál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63888" y="350100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Hrad Karlštejn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44208" y="350100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Katedrála sv. Víta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99592" y="623731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Prašná brána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75856" y="623731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Chrám sv. Barbory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28184" y="6165304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Karlův most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1187624" y="1484784"/>
            <a:ext cx="376781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  <p:sp>
        <p:nvSpPr>
          <p:cNvPr id="24" name="Obdélník 23"/>
          <p:cNvSpPr/>
          <p:nvPr/>
        </p:nvSpPr>
        <p:spPr>
          <a:xfrm>
            <a:off x="4188561" y="1484784"/>
            <a:ext cx="76687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 4</a:t>
            </a:r>
            <a:endParaRPr lang="cs-CZ" sz="1200" dirty="0"/>
          </a:p>
        </p:txBody>
      </p:sp>
      <p:sp>
        <p:nvSpPr>
          <p:cNvPr id="26" name="Obdélník 25"/>
          <p:cNvSpPr/>
          <p:nvPr/>
        </p:nvSpPr>
        <p:spPr>
          <a:xfrm>
            <a:off x="7020272" y="620688"/>
            <a:ext cx="108012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 5</a:t>
            </a:r>
            <a:endParaRPr lang="cs-CZ" sz="1200" dirty="0"/>
          </a:p>
        </p:txBody>
      </p:sp>
      <p:sp>
        <p:nvSpPr>
          <p:cNvPr id="27" name="Obdélník 26"/>
          <p:cNvSpPr/>
          <p:nvPr/>
        </p:nvSpPr>
        <p:spPr>
          <a:xfrm>
            <a:off x="539552" y="4077072"/>
            <a:ext cx="441588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 6</a:t>
            </a:r>
            <a:endParaRPr lang="cs-CZ" sz="1200" dirty="0"/>
          </a:p>
        </p:txBody>
      </p:sp>
      <p:sp>
        <p:nvSpPr>
          <p:cNvPr id="28" name="Obdélník 27"/>
          <p:cNvSpPr/>
          <p:nvPr/>
        </p:nvSpPr>
        <p:spPr>
          <a:xfrm>
            <a:off x="3995937" y="4221088"/>
            <a:ext cx="95950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Obr. 7</a:t>
            </a:r>
            <a:endParaRPr lang="cs-CZ" sz="1200" dirty="0"/>
          </a:p>
        </p:txBody>
      </p:sp>
      <p:sp>
        <p:nvSpPr>
          <p:cNvPr id="29" name="Obdélník 28"/>
          <p:cNvSpPr/>
          <p:nvPr/>
        </p:nvSpPr>
        <p:spPr>
          <a:xfrm>
            <a:off x="6876256" y="4293096"/>
            <a:ext cx="108012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     Obr. 8</a:t>
            </a:r>
            <a:endParaRPr lang="cs-CZ" sz="12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28092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rgbClr val="C00000"/>
                </a:solidFill>
              </a:rPr>
              <a:t> Řešení  -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Poznáš, o jakou historickou postavu se jedná?</a:t>
            </a:r>
          </a:p>
          <a:p>
            <a:endParaRPr lang="cs-CZ" sz="2000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1"/>
                </a:solidFill>
              </a:rPr>
              <a:t>Nápověda:</a:t>
            </a:r>
          </a:p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Blanka z </a:t>
            </a:r>
            <a:r>
              <a:rPr lang="cs-CZ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Valois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, hrad Karlštejn, Hladová zeď  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-   </a:t>
            </a:r>
            <a:r>
              <a:rPr lang="cs-CZ" dirty="0" smtClean="0">
                <a:solidFill>
                  <a:srgbClr val="FF0000"/>
                </a:solidFill>
              </a:rPr>
              <a:t>Karel IV.</a:t>
            </a:r>
          </a:p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</a:t>
            </a:r>
          </a:p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Václav IV., Betlémská kaple, německé město Kostnice    -  </a:t>
            </a:r>
            <a:r>
              <a:rPr lang="cs-CZ" dirty="0" smtClean="0">
                <a:solidFill>
                  <a:srgbClr val="FF0000"/>
                </a:solidFill>
              </a:rPr>
              <a:t>Jan Hus</a:t>
            </a:r>
          </a:p>
          <a:p>
            <a:endParaRPr lang="cs-CZ" b="1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město Tábor, kalich, vozové hradby, válečná píseň „Kdož  </a:t>
            </a:r>
            <a:r>
              <a:rPr lang="cs-CZ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sú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boží bojovníci“   -   </a:t>
            </a:r>
          </a:p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           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Jan Žižka z Trocnova</a:t>
            </a:r>
          </a:p>
          <a:p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Vladislavský sál, uherský král Matyáš </a:t>
            </a:r>
            <a:r>
              <a:rPr lang="cs-CZ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Korvín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, úplné nevolnictví venkovského obyvatelstva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	-			             </a:t>
            </a:r>
            <a:r>
              <a:rPr lang="cs-CZ" dirty="0" smtClean="0">
                <a:solidFill>
                  <a:srgbClr val="FF0000"/>
                </a:solidFill>
              </a:rPr>
              <a:t>Vladislav II. Jagellonský</a:t>
            </a:r>
          </a:p>
          <a:p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Anna Jagellonská, město Vídeň, těžba stříbrné rudy, zakládání škol  - </a:t>
            </a:r>
          </a:p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        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Ferdinand I. Habsburský</a:t>
            </a:r>
          </a:p>
          <a:p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352928" cy="6063198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Řešení: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Vyškrtněte panovníka, </a:t>
            </a:r>
          </a:p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   který 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nepatří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 do královského rodu Přemyslovců a Lucemburků: 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                              Přemyslovci                               </a:t>
            </a:r>
            <a:r>
              <a:rPr lang="cs-CZ" b="1" dirty="0" err="1" smtClean="0">
                <a:solidFill>
                  <a:schemeClr val="accent1"/>
                </a:solidFill>
              </a:rPr>
              <a:t>Lucemburkové</a:t>
            </a:r>
            <a:endParaRPr lang="cs-CZ" b="1" dirty="0" smtClean="0">
              <a:solidFill>
                <a:schemeClr val="accent1"/>
              </a:solidFill>
            </a:endParaRPr>
          </a:p>
          <a:p>
            <a:r>
              <a:rPr lang="cs-CZ" dirty="0" smtClean="0"/>
              <a:t>                           Přemysl Otakar I.                        Jan Lucemburský</a:t>
            </a:r>
          </a:p>
          <a:p>
            <a:r>
              <a:rPr lang="cs-CZ" dirty="0" smtClean="0"/>
              <a:t>                           Přemysl Otakar II.                             Karel IV. </a:t>
            </a:r>
          </a:p>
          <a:p>
            <a:r>
              <a:rPr lang="cs-CZ" dirty="0" smtClean="0"/>
              <a:t>                            Jiří z Poděbrad                                Václav IV.</a:t>
            </a:r>
          </a:p>
          <a:p>
            <a:r>
              <a:rPr lang="cs-CZ" dirty="0" smtClean="0"/>
              <a:t>                                 Václav II.                           Ferdinand I. Habsburský</a:t>
            </a:r>
          </a:p>
          <a:p>
            <a:r>
              <a:rPr lang="cs-CZ" dirty="0" smtClean="0"/>
              <a:t>                         Eliška Přemyslovna                   Zikmund Lucemburský</a:t>
            </a:r>
          </a:p>
          <a:p>
            <a:r>
              <a:rPr lang="cs-CZ" dirty="0" smtClean="0"/>
              <a:t>                                                                                                          </a:t>
            </a:r>
          </a:p>
          <a:p>
            <a:r>
              <a:rPr lang="cs-CZ" dirty="0" smtClean="0"/>
              <a:t>                                                                                                          </a:t>
            </a:r>
            <a:r>
              <a:rPr lang="cs-CZ" sz="1200" dirty="0" smtClean="0"/>
              <a:t>Obr. 10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sz="1400" dirty="0" smtClean="0">
                <a:solidFill>
                  <a:srgbClr val="C00000"/>
                </a:solidFill>
              </a:rPr>
              <a:t>                                (erb dynastie Přemyslovců)                       (znak hrabat lucemburských)</a:t>
            </a:r>
          </a:p>
          <a:p>
            <a:r>
              <a:rPr lang="cs-CZ" sz="1400" dirty="0" smtClean="0"/>
              <a:t>                                                                                                      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Seřaďte,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 v jakém pořadí vládli:</a:t>
            </a:r>
          </a:p>
          <a:p>
            <a:r>
              <a:rPr lang="cs-CZ" sz="2000" dirty="0" err="1" smtClean="0"/>
              <a:t>Jagellonci</a:t>
            </a:r>
            <a:r>
              <a:rPr lang="cs-CZ" sz="2000" dirty="0" smtClean="0"/>
              <a:t> – </a:t>
            </a:r>
            <a:r>
              <a:rPr lang="cs-CZ" sz="2000" dirty="0" err="1" smtClean="0"/>
              <a:t>Lucemburkové</a:t>
            </a:r>
            <a:r>
              <a:rPr lang="cs-CZ" sz="2000" dirty="0" smtClean="0"/>
              <a:t> – Přemyslovci – Habsburkové</a:t>
            </a:r>
          </a:p>
          <a:p>
            <a:endParaRPr lang="cs-CZ" sz="2000" dirty="0" smtClean="0"/>
          </a:p>
          <a:p>
            <a:r>
              <a:rPr lang="cs-CZ" dirty="0" smtClean="0"/>
              <a:t>   </a:t>
            </a:r>
            <a:r>
              <a:rPr lang="cs-CZ" sz="2000" dirty="0" smtClean="0">
                <a:solidFill>
                  <a:srgbClr val="FF0000"/>
                </a:solidFill>
              </a:rPr>
              <a:t>Přemyslovci – </a:t>
            </a:r>
            <a:r>
              <a:rPr lang="cs-CZ" sz="2000" dirty="0" err="1" smtClean="0">
                <a:solidFill>
                  <a:srgbClr val="FF0000"/>
                </a:solidFill>
              </a:rPr>
              <a:t>Lucemburkové</a:t>
            </a:r>
            <a:r>
              <a:rPr lang="cs-CZ" sz="2000" dirty="0" smtClean="0">
                <a:solidFill>
                  <a:srgbClr val="FF0000"/>
                </a:solidFill>
              </a:rPr>
              <a:t> – </a:t>
            </a:r>
            <a:r>
              <a:rPr lang="cs-CZ" sz="2000" dirty="0" err="1" smtClean="0">
                <a:solidFill>
                  <a:srgbClr val="FF0000"/>
                </a:solidFill>
              </a:rPr>
              <a:t>Jagellonci</a:t>
            </a:r>
            <a:r>
              <a:rPr lang="cs-CZ" sz="2000" dirty="0" smtClean="0">
                <a:solidFill>
                  <a:srgbClr val="FF0000"/>
                </a:solidFill>
              </a:rPr>
              <a:t> - Habsburkové </a:t>
            </a:r>
            <a:endParaRPr lang="cs-CZ" sz="2000" dirty="0">
              <a:solidFill>
                <a:srgbClr val="FF0000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4355976" y="1412776"/>
            <a:ext cx="0" cy="3312368"/>
          </a:xfrm>
          <a:prstGeom prst="line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4427984" y="1412776"/>
            <a:ext cx="0" cy="3312368"/>
          </a:xfrm>
          <a:prstGeom prst="line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429000"/>
            <a:ext cx="1066072" cy="1098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3356992"/>
            <a:ext cx="1003984" cy="11913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čára 9"/>
          <p:cNvCxnSpPr/>
          <p:nvPr/>
        </p:nvCxnSpPr>
        <p:spPr>
          <a:xfrm>
            <a:off x="1763688" y="2492896"/>
            <a:ext cx="1944216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4572000" y="2780928"/>
            <a:ext cx="2736304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67544" y="6453336"/>
            <a:ext cx="6480720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763688" y="3429000"/>
            <a:ext cx="5760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9</a:t>
            </a:r>
            <a:endParaRPr lang="cs-CZ" sz="12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7920880" cy="6032421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CITACE</a:t>
            </a:r>
          </a:p>
          <a:p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obr. 1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.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en-US" sz="1400" dirty="0" err="1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citace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 2011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-12-08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.Dostupný na www:</a:t>
            </a:r>
            <a:endParaRPr lang="cs-CZ" sz="1400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http://simonak.eu/images/obrazky_ostatni_strany/h_k/3_1.jpg</a:t>
            </a:r>
          </a:p>
          <a:p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obr. 2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.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en-US" sz="1400" dirty="0" err="1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citace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 2011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-12-08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.Dostupný na www:</a:t>
            </a:r>
            <a:endParaRPr lang="cs-CZ" sz="1400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400" dirty="0" smtClean="0">
                <a:hlinkClick r:id="rId2"/>
              </a:rPr>
              <a:t>http://gop.pilsedu.cz:8080/redakcni_systemy/wiki/images/b/bd/Kareliv.gif</a:t>
            </a:r>
          </a:p>
          <a:p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obr. 3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.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en-US" sz="1400" dirty="0" err="1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citace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 2011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-12-08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.Dostupný na www:</a:t>
            </a:r>
            <a:endParaRPr lang="cs-CZ" sz="1400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http://simonak.eu/images/obrazky_ostatni_strany/h_k/3_1_3.jpg</a:t>
            </a:r>
          </a:p>
          <a:p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obr. 4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.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en-US" sz="1400" dirty="0" err="1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citace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 2011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-12-08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.Dostupný na www:</a:t>
            </a:r>
            <a:endParaRPr lang="cs-CZ" sz="1400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400" dirty="0" smtClean="0">
                <a:solidFill>
                  <a:srgbClr val="FFFF00"/>
                </a:solidFill>
              </a:rPr>
              <a:t>http://t2.gstatic.com/</a:t>
            </a:r>
            <a:r>
              <a:rPr lang="cs-CZ" sz="1400" dirty="0" err="1" smtClean="0">
                <a:solidFill>
                  <a:srgbClr val="FFFF00"/>
                </a:solidFill>
              </a:rPr>
              <a:t>images</a:t>
            </a:r>
            <a:r>
              <a:rPr lang="cs-CZ" sz="1400" dirty="0" smtClean="0">
                <a:solidFill>
                  <a:srgbClr val="FFFF00"/>
                </a:solidFill>
              </a:rPr>
              <a:t>?q=</a:t>
            </a:r>
            <a:r>
              <a:rPr lang="cs-CZ" sz="1400" dirty="0" err="1" smtClean="0">
                <a:solidFill>
                  <a:srgbClr val="FFFF00"/>
                </a:solidFill>
              </a:rPr>
              <a:t>tbn</a:t>
            </a:r>
            <a:r>
              <a:rPr lang="cs-CZ" sz="1400" dirty="0" smtClean="0">
                <a:solidFill>
                  <a:srgbClr val="FFFF00"/>
                </a:solidFill>
              </a:rPr>
              <a:t>:ANd9GcTwHqfW401JvcExW3sKV2fdB3NdkCwVDvlA9EE5Ej_5dygGDEJW</a:t>
            </a:r>
          </a:p>
          <a:p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obr. 5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.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en-US" sz="1400" dirty="0" err="1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citace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 2011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-12-08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.Dostupný na www:</a:t>
            </a:r>
            <a:endParaRPr lang="cs-CZ" sz="1400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listar.cz</a:t>
            </a:r>
            <a:r>
              <a:rPr lang="cs-CZ" sz="1400" dirty="0" smtClean="0">
                <a:hlinkClick r:id="rId3"/>
              </a:rPr>
              <a:t>/2007/svaty_vit_</a:t>
            </a:r>
            <a:r>
              <a:rPr lang="cs-CZ" sz="1400" dirty="0" err="1" smtClean="0">
                <a:hlinkClick r:id="rId3"/>
              </a:rPr>
              <a:t>opet</a:t>
            </a:r>
            <a:r>
              <a:rPr lang="cs-CZ" sz="1400" dirty="0" smtClean="0">
                <a:hlinkClick r:id="rId3"/>
              </a:rPr>
              <a:t>_</a:t>
            </a:r>
            <a:r>
              <a:rPr lang="cs-CZ" sz="1400" dirty="0" err="1" smtClean="0">
                <a:hlinkClick r:id="rId3"/>
              </a:rPr>
              <a:t>patri</a:t>
            </a:r>
            <a:r>
              <a:rPr lang="cs-CZ" sz="1400" dirty="0" smtClean="0">
                <a:hlinkClick r:id="rId3"/>
              </a:rPr>
              <a:t>_</a:t>
            </a:r>
            <a:r>
              <a:rPr lang="cs-CZ" sz="1400" dirty="0" err="1" smtClean="0">
                <a:hlinkClick r:id="rId3"/>
              </a:rPr>
              <a:t>statu</a:t>
            </a:r>
            <a:r>
              <a:rPr lang="cs-CZ" sz="1400" dirty="0" smtClean="0">
                <a:hlinkClick r:id="rId3"/>
              </a:rPr>
              <a:t>_20070220.htm</a:t>
            </a:r>
            <a:endParaRPr lang="cs-CZ" sz="1400" dirty="0" smtClean="0"/>
          </a:p>
          <a:p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obr. 6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.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en-US" sz="1400" dirty="0" err="1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citace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 2011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-12-08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.Dostupný na www:</a:t>
            </a:r>
            <a:endParaRPr lang="cs-CZ" sz="1400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http://www.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praguecityline.cz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/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wp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content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/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uploads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/2010/12/Pha1-Pra%C5%A1n%C3%A1-v%C4%9B%C5%BE037.jpg</a:t>
            </a:r>
          </a:p>
          <a:p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obr. 7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.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en-US" sz="1400" dirty="0" err="1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citace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 2011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-12-08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.Dostupný na www:</a:t>
            </a:r>
            <a:endParaRPr lang="cs-CZ" sz="1400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http://www.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svtrans.cz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/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images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/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kh.jpg</a:t>
            </a:r>
            <a:endParaRPr lang="cs-CZ" sz="1400" dirty="0" smtClean="0">
              <a:solidFill>
                <a:schemeClr val="accent1">
                  <a:lumMod val="75000"/>
                </a:schemeClr>
              </a:solidFill>
              <a:hlinkClick r:id="rId2"/>
            </a:endParaRPr>
          </a:p>
          <a:p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obr. 8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.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en-US" sz="1400" dirty="0" err="1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citace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 2011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-12-08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.Dostupný na www:</a:t>
            </a:r>
            <a:endParaRPr lang="cs-CZ" sz="1400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atlasceska.cz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praha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karluv</a:t>
            </a:r>
            <a:r>
              <a:rPr lang="cs-CZ" sz="1400" dirty="0" smtClean="0">
                <a:hlinkClick r:id="rId4"/>
              </a:rPr>
              <a:t>-most/</a:t>
            </a:r>
            <a:endParaRPr lang="cs-CZ" sz="1400" dirty="0" smtClean="0"/>
          </a:p>
          <a:p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obr. 9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.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en-US" sz="1400" dirty="0" err="1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citace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 2011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-12-08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.Dostupný na www:</a:t>
            </a:r>
            <a:endParaRPr lang="cs-CZ" sz="1400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400" dirty="0" smtClean="0">
                <a:hlinkClick r:id="rId5"/>
              </a:rPr>
              <a:t>http://upload.wikimedia.org/wikipedia/commons/thumb/8/8b/P%C5%99emyslovci_erb.svg/200px-P%C5%99emyslovci_erb.svg.png</a:t>
            </a:r>
            <a:endParaRPr lang="cs-CZ" sz="1400" dirty="0" smtClean="0"/>
          </a:p>
          <a:p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obr. 10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</a:rPr>
              <a:t>.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[</a:t>
            </a:r>
            <a:r>
              <a:rPr lang="en-US" sz="1400" dirty="0" err="1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citace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 2011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-12-08</a:t>
            </a:r>
            <a:r>
              <a:rPr lang="en-US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.Dostupný na www:</a:t>
            </a:r>
            <a:endParaRPr lang="cs-CZ" sz="1400" dirty="0" smtClean="0"/>
          </a:p>
          <a:p>
            <a:r>
              <a:rPr lang="cs-CZ" sz="1400" dirty="0" smtClean="0">
                <a:solidFill>
                  <a:srgbClr val="FFFF00"/>
                </a:solidFill>
                <a:hlinkClick r:id="rId6"/>
              </a:rPr>
              <a:t>http://upload.wikimedia.org/wikipedia/commons/7/7d/Erblucemburksa.gif</a:t>
            </a:r>
            <a:endParaRPr lang="cs-CZ" sz="1400" dirty="0" smtClean="0">
              <a:solidFill>
                <a:srgbClr val="FFFF00"/>
              </a:solidFill>
            </a:endParaRPr>
          </a:p>
          <a:p>
            <a:endParaRPr lang="cs-CZ" sz="14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3">
      <a:dk1>
        <a:sysClr val="windowText" lastClr="000000"/>
      </a:dk1>
      <a:lt1>
        <a:sysClr val="window" lastClr="FFFFFF"/>
      </a:lt1>
      <a:dk2>
        <a:srgbClr val="04617B"/>
      </a:dk2>
      <a:lt2>
        <a:srgbClr val="C9DA91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614</TotalTime>
  <Words>909</Words>
  <Application>Microsoft Office PowerPoint</Application>
  <PresentationFormat>Předvádění na obrazovce (4:3)</PresentationFormat>
  <Paragraphs>174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Snímek 1</vt:lpstr>
      <vt:lpstr>Snímek 2</vt:lpstr>
      <vt:lpstr>   Hádej, hádej, hádači 2</vt:lpstr>
      <vt:lpstr> Pojmenuj panovníky na obrázku.  Přiřaď ke každému panovníku významná díla, která vybudoval. </vt:lpstr>
      <vt:lpstr>Snímek 5</vt:lpstr>
      <vt:lpstr>Snímek 6</vt:lpstr>
      <vt:lpstr>Snímek 7</vt:lpstr>
      <vt:lpstr> Řešení: Pojmenuj panovníky na obrázku. Přiřaď ke každému panovníku významná díla, která vybudoval.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xpSP3</cp:lastModifiedBy>
  <cp:revision>259</cp:revision>
  <dcterms:modified xsi:type="dcterms:W3CDTF">2011-12-12T19:36:16Z</dcterms:modified>
</cp:coreProperties>
</file>