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8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476E15-2630-4C91-96A7-0AB83CA196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CD5FB6-3804-4E7C-81CB-6834E42E8A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462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39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34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667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617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55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884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376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6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42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4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31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80982-7AEA-4000-A83E-61B3EA9ED98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C2E98-EB5A-45DF-B1A8-5E64123EA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70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8082102-the-high-school-pro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aitom/upload/maturita/temata/27_education_uk_usa_cr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8120604-americke-skolni-pojm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6/ICCE_Illinois_School_Bu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ICCE_Illinois_School_Bus.jpg" TargetMode="External"/><Relationship Id="rId2" Type="http://schemas.openxmlformats.org/officeDocument/2006/relationships/hyperlink" Target="http://cs.wikipedia.org/wiki/Slib_v%C4%9Brnost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Phddressatwpigraduation.png" TargetMode="External"/><Relationship Id="rId4" Type="http://schemas.openxmlformats.org/officeDocument/2006/relationships/hyperlink" Target="http://en.wikipedia.org/wiki/File:Modern_Day_Pre-Prom_Seniors,_Apr_2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394955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VY_32_INOVACE_04C_12_US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system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education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3.3.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B1, B2.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připravit žáky na souvislý projev na téma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       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b="1" dirty="0" err="1">
                <a:solidFill>
                  <a:prstClr val="black"/>
                </a:solidFill>
                <a:latin typeface="Calibri" pitchFamily="34" charset="0"/>
              </a:rPr>
              <a:t>System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b="1" dirty="0" err="1">
                <a:solidFill>
                  <a:prstClr val="black"/>
                </a:solidFill>
                <a:latin typeface="Calibri" pitchFamily="34" charset="0"/>
              </a:rPr>
              <a:t>of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b="1" dirty="0" err="1">
                <a:solidFill>
                  <a:prstClr val="black"/>
                </a:solidFill>
                <a:latin typeface="Calibri" pitchFamily="34" charset="0"/>
              </a:rPr>
              <a:t>education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 in </a:t>
            </a:r>
            <a:r>
              <a:rPr lang="cs-CZ" sz="1600" b="1" dirty="0" err="1">
                <a:solidFill>
                  <a:prstClr val="black"/>
                </a:solidFill>
                <a:latin typeface="Calibri" pitchFamily="34" charset="0"/>
              </a:rPr>
              <a:t>the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USA“.</a:t>
            </a:r>
            <a:endParaRPr lang="cs-CZ" sz="1600" b="1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Žáci budou schopni popsat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systém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vzdělávání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v USA za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použití správné slovní zásoby.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Prezentace obsahuje body k výkladu a názorné fotografie. Žáci si dělají poznámky do sešitů.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10,11: Žáci se seznamují se specifiky školního života v USA. Zde pracují i s online 	          prostředím. Po kliknutí na odkaz si přečtou o maturitních plesech v USA. 	          Procvičují čtenářskou dovednost.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12, 13: Žáci pracují s online prostředím. Procvičují čtenářskou dovednost. Vyhledávají v 	          textech požadované informace.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  <a:solidFill>
            <a:srgbClr val="C00000"/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SYSTEM OF EDUCATION </a:t>
            </a:r>
            <a:b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</a:b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(</a:t>
            </a:r>
            <a:r>
              <a:rPr lang="cs-CZ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the</a:t>
            </a: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USA)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2636912"/>
            <a:ext cx="8507288" cy="3600400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err="1" smtClean="0"/>
              <a:t>Nowadays</a:t>
            </a:r>
            <a:r>
              <a:rPr lang="cs-CZ" dirty="0" smtClean="0"/>
              <a:t> - ´Open to </a:t>
            </a:r>
            <a:r>
              <a:rPr lang="cs-CZ" dirty="0" err="1" smtClean="0"/>
              <a:t>all</a:t>
            </a:r>
            <a:r>
              <a:rPr lang="cs-CZ" dirty="0" smtClean="0"/>
              <a:t>´</a:t>
            </a:r>
          </a:p>
          <a:p>
            <a:r>
              <a:rPr lang="cs-CZ" dirty="0" err="1" smtClean="0"/>
              <a:t>Until</a:t>
            </a:r>
            <a:r>
              <a:rPr lang="cs-CZ" dirty="0" smtClean="0"/>
              <a:t> 1960s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 smtClean="0"/>
              <a:t>attend</a:t>
            </a:r>
            <a:r>
              <a:rPr lang="cs-CZ" dirty="0" smtClean="0"/>
              <a:t> many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racial</a:t>
            </a:r>
            <a:r>
              <a:rPr lang="cs-CZ" dirty="0" smtClean="0"/>
              <a:t> prejudice</a:t>
            </a:r>
          </a:p>
          <a:p>
            <a:r>
              <a:rPr lang="cs-CZ" dirty="0" err="1" smtClean="0"/>
              <a:t>Since</a:t>
            </a:r>
            <a:r>
              <a:rPr lang="cs-CZ" dirty="0" smtClean="0"/>
              <a:t> 1960s - </a:t>
            </a:r>
            <a:r>
              <a:rPr lang="cs-CZ" dirty="0" err="1" smtClean="0"/>
              <a:t>relation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blacks</a:t>
            </a:r>
            <a:r>
              <a:rPr lang="cs-CZ" dirty="0" smtClean="0"/>
              <a:t> and </a:t>
            </a:r>
            <a:r>
              <a:rPr lang="cs-CZ" dirty="0" err="1" smtClean="0"/>
              <a:t>whites</a:t>
            </a:r>
            <a:r>
              <a:rPr lang="cs-CZ" dirty="0" smtClean="0"/>
              <a:t> </a:t>
            </a:r>
            <a:r>
              <a:rPr lang="cs-CZ" dirty="0" err="1" smtClean="0"/>
              <a:t>improved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</a:t>
            </a:r>
            <a:r>
              <a:rPr lang="cs-CZ" dirty="0" err="1" smtClean="0">
                <a:sym typeface="Symbol"/>
              </a:rPr>
              <a:t>the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same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schools</a:t>
            </a:r>
            <a:r>
              <a:rPr lang="cs-CZ" dirty="0" smtClean="0">
                <a:sym typeface="Symbol"/>
              </a:rPr>
              <a:t> </a:t>
            </a:r>
          </a:p>
          <a:p>
            <a:r>
              <a:rPr lang="cs-CZ" dirty="0" err="1" smtClean="0">
                <a:sym typeface="Symbol"/>
              </a:rPr>
              <a:t>There</a:t>
            </a:r>
            <a:r>
              <a:rPr lang="cs-CZ" dirty="0" smtClean="0">
                <a:sym typeface="Symbol"/>
              </a:rPr>
              <a:t> are </a:t>
            </a:r>
            <a:r>
              <a:rPr lang="cs-CZ" dirty="0" err="1" smtClean="0">
                <a:sym typeface="Symbol"/>
              </a:rPr>
              <a:t>still</a:t>
            </a:r>
            <a:r>
              <a:rPr lang="cs-CZ" dirty="0" smtClean="0">
                <a:sym typeface="Symbol"/>
              </a:rPr>
              <a:t> a lot </a:t>
            </a:r>
            <a:r>
              <a:rPr lang="cs-CZ" dirty="0" err="1" smtClean="0">
                <a:sym typeface="Symbol"/>
              </a:rPr>
              <a:t>of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problems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esp</a:t>
            </a:r>
            <a:r>
              <a:rPr lang="cs-CZ" dirty="0" smtClean="0">
                <a:sym typeface="Symbol"/>
              </a:rPr>
              <a:t>. in S </a:t>
            </a:r>
            <a:r>
              <a:rPr lang="cs-CZ" dirty="0" err="1" smtClean="0">
                <a:sym typeface="Symbol"/>
              </a:rPr>
              <a:t>states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42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1143000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??????    NATIONAL SYSTEM    ??????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141168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ym typeface="Symbol"/>
              </a:rPr>
              <a:t> </a:t>
            </a:r>
            <a:r>
              <a:rPr lang="cs-CZ" dirty="0" err="1" smtClean="0">
                <a:sym typeface="Symbol"/>
              </a:rPr>
              <a:t>national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system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of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education</a:t>
            </a:r>
            <a:endParaRPr lang="cs-CZ" dirty="0" smtClean="0">
              <a:sym typeface="Symbol"/>
            </a:endParaRPr>
          </a:p>
          <a:p>
            <a:r>
              <a:rPr lang="cs-CZ" dirty="0" err="1" smtClean="0">
                <a:sym typeface="Symbol"/>
              </a:rPr>
              <a:t>Federal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government</a:t>
            </a:r>
            <a:r>
              <a:rPr lang="cs-CZ" dirty="0" smtClean="0">
                <a:sym typeface="Symbol"/>
              </a:rPr>
              <a:t>   -   </a:t>
            </a:r>
            <a:r>
              <a:rPr lang="cs-CZ" dirty="0" err="1" smtClean="0">
                <a:sym typeface="Symbol"/>
              </a:rPr>
              <a:t>responsibility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for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ed</a:t>
            </a:r>
            <a:r>
              <a:rPr lang="cs-CZ" dirty="0" smtClean="0">
                <a:sym typeface="Symbol"/>
              </a:rPr>
              <a:t>.</a:t>
            </a:r>
          </a:p>
          <a:p>
            <a:r>
              <a:rPr lang="cs-CZ" dirty="0" err="1" smtClean="0">
                <a:sym typeface="Symbol"/>
              </a:rPr>
              <a:t>There</a:t>
            </a:r>
            <a:r>
              <a:rPr lang="cs-CZ" dirty="0" smtClean="0">
                <a:sym typeface="Symbol"/>
              </a:rPr>
              <a:t> </a:t>
            </a:r>
            <a:r>
              <a:rPr lang="cs-CZ" b="1" dirty="0" err="1" smtClean="0">
                <a:sym typeface="Symbol"/>
              </a:rPr>
              <a:t>is</a:t>
            </a:r>
            <a:r>
              <a:rPr lang="cs-CZ" dirty="0" smtClean="0">
                <a:sym typeface="Symbol"/>
              </a:rPr>
              <a:t> a </a:t>
            </a:r>
            <a:r>
              <a:rPr lang="cs-CZ" dirty="0" err="1" smtClean="0">
                <a:sym typeface="Symbol"/>
              </a:rPr>
              <a:t>federal</a:t>
            </a:r>
            <a:r>
              <a:rPr lang="cs-CZ" dirty="0" smtClean="0">
                <a:sym typeface="Symbol"/>
              </a:rPr>
              <a:t> Department </a:t>
            </a:r>
            <a:r>
              <a:rPr lang="cs-CZ" dirty="0" err="1" smtClean="0">
                <a:sym typeface="Symbol"/>
              </a:rPr>
              <a:t>of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Education</a:t>
            </a: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(</a:t>
            </a:r>
            <a:r>
              <a:rPr lang="cs-CZ" dirty="0" err="1" smtClean="0">
                <a:sym typeface="Symbol"/>
              </a:rPr>
              <a:t>its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function</a:t>
            </a:r>
            <a:r>
              <a:rPr lang="cs-CZ" dirty="0" smtClean="0">
                <a:sym typeface="Symbol"/>
              </a:rPr>
              <a:t>: </a:t>
            </a:r>
            <a:r>
              <a:rPr lang="cs-CZ" dirty="0" err="1" smtClean="0">
                <a:sym typeface="Symbol"/>
              </a:rPr>
              <a:t>gather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info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advise</a:t>
            </a:r>
            <a:r>
              <a:rPr lang="cs-CZ" dirty="0" smtClean="0">
                <a:sym typeface="Symbol"/>
              </a:rPr>
              <a:t>,</a:t>
            </a:r>
          </a:p>
          <a:p>
            <a:pPr marL="0" indent="0">
              <a:buNone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		 finance </a:t>
            </a:r>
            <a:r>
              <a:rPr lang="cs-CZ" dirty="0" err="1" smtClean="0">
                <a:sym typeface="Symbol"/>
              </a:rPr>
              <a:t>some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projects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programs</a:t>
            </a:r>
            <a:r>
              <a:rPr lang="cs-CZ" dirty="0" smtClean="0">
                <a:sym typeface="Symbol"/>
              </a:rPr>
              <a:t>)</a:t>
            </a:r>
          </a:p>
          <a:p>
            <a:pPr marL="0" indent="0">
              <a:buNone/>
            </a:pP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b="1" dirty="0" err="1" smtClean="0">
                <a:sym typeface="Symbol"/>
              </a:rPr>
              <a:t>School</a:t>
            </a:r>
            <a:r>
              <a:rPr lang="cs-CZ" b="1" dirty="0" smtClean="0">
                <a:sym typeface="Symbol"/>
              </a:rPr>
              <a:t> </a:t>
            </a:r>
            <a:r>
              <a:rPr lang="cs-CZ" b="1" dirty="0" err="1" smtClean="0">
                <a:sym typeface="Symbol"/>
              </a:rPr>
              <a:t>boards</a:t>
            </a:r>
            <a:r>
              <a:rPr lang="cs-CZ" b="1" dirty="0" smtClean="0">
                <a:sym typeface="Symbol"/>
              </a:rPr>
              <a:t> </a:t>
            </a:r>
            <a:r>
              <a:rPr lang="cs-CZ" dirty="0" smtClean="0">
                <a:sym typeface="Symbol"/>
              </a:rPr>
              <a:t>- made up </a:t>
            </a:r>
            <a:r>
              <a:rPr lang="cs-CZ" dirty="0" err="1" smtClean="0">
                <a:sym typeface="Symbol"/>
              </a:rPr>
              <a:t>of</a:t>
            </a:r>
            <a:r>
              <a:rPr lang="cs-CZ" dirty="0" smtClean="0">
                <a:sym typeface="Symbol"/>
              </a:rPr>
              <a:t>  </a:t>
            </a:r>
            <a:r>
              <a:rPr lang="cs-CZ" dirty="0" err="1" smtClean="0">
                <a:sym typeface="Symbol"/>
              </a:rPr>
              <a:t>elected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citizens</a:t>
            </a: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 = </a:t>
            </a:r>
            <a:r>
              <a:rPr lang="cs-CZ" dirty="0" err="1" smtClean="0">
                <a:sym typeface="Symbol"/>
              </a:rPr>
              <a:t>control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the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school</a:t>
            </a:r>
            <a:r>
              <a:rPr lang="cs-CZ" dirty="0" smtClean="0">
                <a:sym typeface="Symbol"/>
              </a:rPr>
              <a:t> (set </a:t>
            </a:r>
            <a:r>
              <a:rPr lang="cs-CZ" dirty="0" err="1" smtClean="0">
                <a:sym typeface="Symbol"/>
              </a:rPr>
              <a:t>school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policy</a:t>
            </a:r>
            <a:r>
              <a:rPr lang="cs-CZ" dirty="0" smtClean="0">
                <a:sym typeface="Symbol"/>
              </a:rPr>
              <a:t>, </a:t>
            </a:r>
            <a:r>
              <a:rPr lang="cs-CZ" dirty="0" err="1" smtClean="0">
                <a:sym typeface="Symbol"/>
              </a:rPr>
              <a:t>decide</a:t>
            </a:r>
            <a:r>
              <a:rPr lang="cs-CZ" dirty="0" smtClean="0">
                <a:sym typeface="Symbol"/>
              </a:rPr>
              <a:t> 						</a:t>
            </a:r>
            <a:r>
              <a:rPr lang="cs-CZ" dirty="0" err="1" smtClean="0">
                <a:sym typeface="Symbol"/>
              </a:rPr>
              <a:t>what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is</a:t>
            </a:r>
            <a:r>
              <a:rPr lang="cs-CZ" dirty="0" smtClean="0">
                <a:sym typeface="Symbol"/>
              </a:rPr>
              <a:t> to </a:t>
            </a:r>
            <a:r>
              <a:rPr lang="cs-CZ" dirty="0" err="1" smtClean="0">
                <a:sym typeface="Symbol"/>
              </a:rPr>
              <a:t>be</a:t>
            </a:r>
            <a:r>
              <a:rPr lang="cs-CZ" dirty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taught</a:t>
            </a:r>
            <a:r>
              <a:rPr lang="cs-CZ" dirty="0" smtClean="0">
                <a:sym typeface="Symbol"/>
              </a:rPr>
              <a:t>)</a:t>
            </a:r>
          </a:p>
          <a:p>
            <a:pPr marL="0" indent="0">
              <a:buNone/>
            </a:pP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</a:t>
            </a:r>
            <a:r>
              <a:rPr lang="cs-CZ" dirty="0" err="1" smtClean="0">
                <a:sym typeface="Symbol"/>
              </a:rPr>
              <a:t>Differences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between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schools</a:t>
            </a:r>
            <a:r>
              <a:rPr lang="cs-CZ" dirty="0" smtClean="0">
                <a:sym typeface="Symbol"/>
              </a:rPr>
              <a:t> in </a:t>
            </a:r>
            <a:r>
              <a:rPr lang="cs-CZ" dirty="0" err="1" smtClean="0">
                <a:sym typeface="Symbol"/>
              </a:rPr>
              <a:t>the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school</a:t>
            </a:r>
            <a:r>
              <a:rPr lang="cs-CZ" dirty="0" smtClean="0">
                <a:sym typeface="Symbol"/>
              </a:rPr>
              <a:t> curriculum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54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92088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TYPES OF SCHOOLS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400600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Private</a:t>
            </a:r>
            <a:r>
              <a:rPr lang="cs-CZ" dirty="0" smtClean="0"/>
              <a:t> 	- </a:t>
            </a:r>
            <a:r>
              <a:rPr lang="cs-CZ" dirty="0" err="1" smtClean="0"/>
              <a:t>self</a:t>
            </a:r>
            <a:r>
              <a:rPr lang="cs-CZ" dirty="0" smtClean="0"/>
              <a:t> </a:t>
            </a:r>
            <a:r>
              <a:rPr lang="cs-CZ" dirty="0" err="1" smtClean="0"/>
              <a:t>funded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- 12%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expensive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often</a:t>
            </a:r>
            <a:r>
              <a:rPr lang="cs-CZ" dirty="0" smtClean="0"/>
              <a:t> run by </a:t>
            </a:r>
            <a:r>
              <a:rPr lang="cs-CZ" dirty="0" err="1" smtClean="0"/>
              <a:t>religious</a:t>
            </a:r>
            <a:r>
              <a:rPr lang="cs-CZ" dirty="0" smtClean="0"/>
              <a:t> </a:t>
            </a:r>
            <a:r>
              <a:rPr lang="cs-CZ" dirty="0" err="1" smtClean="0"/>
              <a:t>org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(</a:t>
            </a:r>
            <a:r>
              <a:rPr lang="cs-CZ" dirty="0" err="1" smtClean="0"/>
              <a:t>selected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ed</a:t>
            </a:r>
            <a:r>
              <a:rPr lang="cs-CZ" dirty="0" smtClean="0"/>
              <a:t>. (</a:t>
            </a:r>
            <a:r>
              <a:rPr lang="cs-CZ" dirty="0" err="1" smtClean="0"/>
              <a:t>fewer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dirty="0" err="1" smtClean="0"/>
              <a:t>individual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endParaRPr lang="cs-CZ" dirty="0" smtClean="0"/>
          </a:p>
          <a:p>
            <a:r>
              <a:rPr lang="cs-CZ" b="1" dirty="0" smtClean="0"/>
              <a:t>Public</a:t>
            </a:r>
            <a:r>
              <a:rPr lang="cs-CZ" dirty="0" smtClean="0"/>
              <a:t>	- </a:t>
            </a:r>
            <a:r>
              <a:rPr lang="cs-CZ" dirty="0" err="1" smtClean="0"/>
              <a:t>funded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budget (tax </a:t>
            </a:r>
            <a:r>
              <a:rPr lang="cs-CZ" dirty="0" err="1" smtClean="0"/>
              <a:t>payers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- 80%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poor</a:t>
            </a:r>
            <a:r>
              <a:rPr lang="cs-CZ" dirty="0" smtClean="0"/>
              <a:t> </a:t>
            </a:r>
            <a:r>
              <a:rPr lang="cs-CZ" dirty="0" err="1" smtClean="0"/>
              <a:t>reputation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err="1" smtClean="0"/>
              <a:t>guns</a:t>
            </a:r>
            <a:r>
              <a:rPr lang="cs-CZ" dirty="0" smtClean="0"/>
              <a:t> to </a:t>
            </a:r>
            <a:r>
              <a:rPr lang="cs-CZ" dirty="0" err="1" smtClean="0"/>
              <a:t>schools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6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116632"/>
            <a:ext cx="3712085" cy="836712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SCHOOL SYSTEM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11025"/>
            <a:ext cx="5040560" cy="5802351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Pre-school</a:t>
            </a:r>
            <a:r>
              <a:rPr lang="cs-CZ" dirty="0" smtClean="0"/>
              <a:t> </a:t>
            </a:r>
            <a:r>
              <a:rPr lang="cs-CZ" dirty="0" err="1" smtClean="0"/>
              <a:t>ed</a:t>
            </a:r>
            <a:r>
              <a:rPr lang="cs-CZ" dirty="0" smtClean="0"/>
              <a:t>.   - </a:t>
            </a:r>
            <a:r>
              <a:rPr lang="cs-CZ" dirty="0" err="1" smtClean="0"/>
              <a:t>nursery</a:t>
            </a:r>
            <a:r>
              <a:rPr lang="cs-CZ" dirty="0" smtClean="0"/>
              <a:t> s. (3-5)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      - </a:t>
            </a:r>
            <a:r>
              <a:rPr lang="cs-CZ" dirty="0" err="1" smtClean="0"/>
              <a:t>Kindergarten</a:t>
            </a:r>
            <a:r>
              <a:rPr lang="cs-CZ" dirty="0" smtClean="0"/>
              <a:t> (5-6)</a:t>
            </a:r>
          </a:p>
          <a:p>
            <a:pPr marL="0" indent="0">
              <a:buNone/>
            </a:pPr>
            <a:r>
              <a:rPr lang="cs-CZ" dirty="0" err="1" smtClean="0"/>
              <a:t>Elementary</a:t>
            </a:r>
            <a:r>
              <a:rPr lang="cs-CZ" dirty="0" smtClean="0"/>
              <a:t> s.		</a:t>
            </a:r>
            <a:r>
              <a:rPr lang="cs-CZ" b="1" dirty="0" smtClean="0"/>
              <a:t>- 1</a:t>
            </a:r>
            <a:r>
              <a:rPr lang="cs-CZ" b="1" baseline="30000" dirty="0" smtClean="0"/>
              <a:t>st</a:t>
            </a:r>
            <a:r>
              <a:rPr lang="cs-CZ" b="1" dirty="0" smtClean="0"/>
              <a:t> grade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- 2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- 3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- 4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- 5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- 6</a:t>
            </a:r>
          </a:p>
          <a:p>
            <a:pPr marL="0" indent="0">
              <a:buNone/>
            </a:pPr>
            <a:r>
              <a:rPr lang="cs-CZ" dirty="0" err="1" smtClean="0"/>
              <a:t>Secondary</a:t>
            </a:r>
            <a:r>
              <a:rPr lang="cs-CZ" dirty="0" smtClean="0"/>
              <a:t> / </a:t>
            </a:r>
            <a:r>
              <a:rPr lang="cs-CZ" dirty="0" err="1" smtClean="0"/>
              <a:t>high</a:t>
            </a:r>
            <a:r>
              <a:rPr lang="cs-CZ" dirty="0"/>
              <a:t>	</a:t>
            </a:r>
            <a:r>
              <a:rPr lang="cs-CZ" b="1" dirty="0" smtClean="0"/>
              <a:t>- 7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- 8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- 9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b="1" dirty="0" smtClean="0"/>
              <a:t>10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- 11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(18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)	- 12 </a:t>
            </a:r>
          </a:p>
          <a:p>
            <a:pPr marL="0" indent="0">
              <a:buNone/>
            </a:pPr>
            <a:r>
              <a:rPr lang="cs-CZ" dirty="0" err="1" smtClean="0"/>
              <a:t>Higher</a:t>
            </a:r>
            <a:r>
              <a:rPr lang="cs-CZ" dirty="0" smtClean="0"/>
              <a:t> </a:t>
            </a:r>
            <a:r>
              <a:rPr lang="cs-CZ" dirty="0" err="1" smtClean="0"/>
              <a:t>ed</a:t>
            </a:r>
            <a:r>
              <a:rPr lang="cs-CZ" dirty="0" smtClean="0"/>
              <a:t>. - </a:t>
            </a:r>
            <a:r>
              <a:rPr lang="cs-CZ" dirty="0" err="1" smtClean="0"/>
              <a:t>colleges</a:t>
            </a:r>
            <a:r>
              <a:rPr lang="cs-CZ" dirty="0" smtClean="0"/>
              <a:t>, </a:t>
            </a:r>
            <a:r>
              <a:rPr lang="cs-CZ" dirty="0" err="1" smtClean="0"/>
              <a:t>universities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07568"/>
            <a:ext cx="3384376" cy="470898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Elementary</a:t>
            </a:r>
            <a:r>
              <a:rPr lang="cs-CZ" sz="2500" dirty="0" smtClean="0"/>
              <a:t> s.	- </a:t>
            </a:r>
            <a:r>
              <a:rPr lang="cs-CZ" sz="2500" b="1" dirty="0" smtClean="0"/>
              <a:t>1</a:t>
            </a:r>
            <a:r>
              <a:rPr lang="cs-CZ" sz="2500" b="1" baseline="30000" dirty="0" smtClean="0"/>
              <a:t>st</a:t>
            </a:r>
            <a:r>
              <a:rPr lang="cs-CZ" sz="2500" b="1" dirty="0" smtClean="0"/>
              <a:t> grade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- 2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- 3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- 4</a:t>
            </a:r>
          </a:p>
          <a:p>
            <a:r>
              <a:rPr lang="cs-CZ" sz="2500" dirty="0" err="1" smtClean="0"/>
              <a:t>Middle</a:t>
            </a:r>
            <a:r>
              <a:rPr lang="cs-CZ" sz="2500" dirty="0" smtClean="0"/>
              <a:t> s.	- </a:t>
            </a:r>
            <a:r>
              <a:rPr lang="cs-CZ" sz="2500" b="1" dirty="0" smtClean="0"/>
              <a:t>5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- 6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- 7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- 8</a:t>
            </a:r>
          </a:p>
          <a:p>
            <a:r>
              <a:rPr lang="cs-CZ" sz="2500" dirty="0" err="1" smtClean="0"/>
              <a:t>High</a:t>
            </a:r>
            <a:r>
              <a:rPr lang="cs-CZ" sz="2500" dirty="0" smtClean="0"/>
              <a:t> s. 	- </a:t>
            </a:r>
            <a:r>
              <a:rPr lang="cs-CZ" sz="2500" b="1" dirty="0" smtClean="0"/>
              <a:t>9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- 10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- 11</a:t>
            </a:r>
          </a:p>
          <a:p>
            <a:r>
              <a:rPr lang="cs-CZ" sz="2500" dirty="0"/>
              <a:t>	</a:t>
            </a:r>
            <a:r>
              <a:rPr lang="cs-CZ" sz="2500" dirty="0" smtClean="0"/>
              <a:t>	- 12</a:t>
            </a:r>
            <a:r>
              <a:rPr lang="cs-CZ" sz="2200" dirty="0"/>
              <a:t>	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43711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junior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544522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senior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556" y="116632"/>
            <a:ext cx="3744416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Attendance</a:t>
            </a:r>
            <a:r>
              <a:rPr lang="cs-CZ" sz="2800" dirty="0" smtClean="0"/>
              <a:t>: 6 - 16</a:t>
            </a:r>
            <a:endParaRPr lang="cs-CZ" sz="2800" dirty="0"/>
          </a:p>
        </p:txBody>
      </p:sp>
      <p:sp>
        <p:nvSpPr>
          <p:cNvPr id="11" name="Pravá složená závorka 10"/>
          <p:cNvSpPr/>
          <p:nvPr/>
        </p:nvSpPr>
        <p:spPr>
          <a:xfrm>
            <a:off x="3419872" y="4224576"/>
            <a:ext cx="216024" cy="788600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>
            <a:off x="3527884" y="5373216"/>
            <a:ext cx="252028" cy="79208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78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MARKING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4392488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Grades</a:t>
            </a:r>
            <a:r>
              <a:rPr lang="cs-CZ" dirty="0" smtClean="0"/>
              <a:t>: A,B,C,D,E,F (</a:t>
            </a:r>
            <a:r>
              <a:rPr lang="cs-CZ" dirty="0" err="1" smtClean="0"/>
              <a:t>failure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tested</a:t>
            </a:r>
            <a:r>
              <a:rPr lang="cs-CZ" dirty="0" smtClean="0"/>
              <a:t>/</a:t>
            </a:r>
            <a:r>
              <a:rPr lang="cs-CZ" dirty="0" err="1" smtClean="0"/>
              <a:t>examined</a:t>
            </a:r>
            <a:r>
              <a:rPr lang="cs-CZ" dirty="0" smtClean="0"/>
              <a:t> </a:t>
            </a:r>
            <a:r>
              <a:rPr lang="cs-CZ" dirty="0" err="1" smtClean="0"/>
              <a:t>daily</a:t>
            </a:r>
            <a:endParaRPr lang="cs-CZ" dirty="0" smtClean="0"/>
          </a:p>
          <a:p>
            <a:r>
              <a:rPr lang="cs-CZ" dirty="0" smtClean="0"/>
              <a:t>st.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tested</a:t>
            </a:r>
            <a:r>
              <a:rPr lang="cs-CZ" dirty="0" smtClean="0"/>
              <a:t> </a:t>
            </a:r>
            <a:r>
              <a:rPr lang="cs-CZ" dirty="0" err="1" smtClean="0"/>
              <a:t>orally</a:t>
            </a:r>
            <a:r>
              <a:rPr lang="cs-CZ" dirty="0" smtClean="0"/>
              <a:t>,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quizzes</a:t>
            </a:r>
            <a:r>
              <a:rPr lang="cs-CZ" dirty="0" smtClean="0"/>
              <a:t>, </a:t>
            </a:r>
            <a:r>
              <a:rPr lang="cs-CZ" dirty="0" err="1" smtClean="0"/>
              <a:t>essays</a:t>
            </a:r>
            <a:r>
              <a:rPr lang="cs-CZ" dirty="0" smtClean="0"/>
              <a:t>, </a:t>
            </a:r>
            <a:r>
              <a:rPr lang="cs-CZ" dirty="0" err="1" smtClean="0"/>
              <a:t>projects</a:t>
            </a:r>
            <a:endParaRPr lang="cs-CZ" dirty="0" smtClean="0"/>
          </a:p>
          <a:p>
            <a:r>
              <a:rPr lang="cs-CZ" dirty="0" err="1" smtClean="0"/>
              <a:t>students</a:t>
            </a:r>
            <a:r>
              <a:rPr lang="cs-CZ" dirty="0" smtClean="0"/>
              <a:t>/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/>
              <a:t>get</a:t>
            </a:r>
            <a:r>
              <a:rPr lang="cs-CZ" dirty="0"/>
              <a:t> a report </a:t>
            </a:r>
            <a:r>
              <a:rPr lang="cs-CZ" dirty="0" err="1"/>
              <a:t>card</a:t>
            </a:r>
            <a:r>
              <a:rPr lang="cs-CZ" dirty="0"/>
              <a:t> </a:t>
            </a:r>
            <a:r>
              <a:rPr lang="cs-CZ" dirty="0" smtClean="0"/>
              <a:t>4 </a:t>
            </a:r>
            <a:r>
              <a:rPr lang="cs-CZ" dirty="0" err="1" smtClean="0"/>
              <a:t>times</a:t>
            </a:r>
            <a:r>
              <a:rPr lang="cs-CZ" dirty="0" smtClean="0"/>
              <a:t> a 						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43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TESTING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997152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not a </a:t>
            </a:r>
            <a:r>
              <a:rPr lang="cs-CZ" dirty="0" err="1"/>
              <a:t>standardized</a:t>
            </a:r>
            <a:r>
              <a:rPr lang="cs-CZ" dirty="0"/>
              <a:t> ´</a:t>
            </a:r>
            <a:r>
              <a:rPr lang="cs-CZ" dirty="0" err="1"/>
              <a:t>leaving</a:t>
            </a:r>
            <a:r>
              <a:rPr lang="cs-CZ" dirty="0"/>
              <a:t> </a:t>
            </a:r>
            <a:r>
              <a:rPr lang="cs-CZ" dirty="0" err="1"/>
              <a:t>exam</a:t>
            </a:r>
            <a:r>
              <a:rPr lang="cs-CZ" dirty="0" smtClean="0"/>
              <a:t>´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/>
              <a:t>Students</a:t>
            </a:r>
            <a:r>
              <a:rPr lang="cs-CZ" dirty="0"/>
              <a:t> </a:t>
            </a:r>
            <a:r>
              <a:rPr lang="cs-CZ" dirty="0" err="1"/>
              <a:t>take</a:t>
            </a:r>
            <a:r>
              <a:rPr lang="cs-CZ" dirty="0"/>
              <a:t> </a:t>
            </a:r>
            <a:r>
              <a:rPr lang="cs-CZ" b="1" dirty="0"/>
              <a:t>SAT</a:t>
            </a:r>
            <a:r>
              <a:rPr lang="cs-CZ" dirty="0"/>
              <a:t> (</a:t>
            </a:r>
            <a:r>
              <a:rPr lang="cs-CZ" dirty="0" err="1"/>
              <a:t>Scholastic</a:t>
            </a:r>
            <a:r>
              <a:rPr lang="cs-CZ" dirty="0"/>
              <a:t> </a:t>
            </a:r>
            <a:r>
              <a:rPr lang="cs-CZ" dirty="0" err="1"/>
              <a:t>Aptitude</a:t>
            </a:r>
            <a:r>
              <a:rPr lang="cs-CZ" dirty="0"/>
              <a:t> Test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= </a:t>
            </a:r>
            <a:r>
              <a:rPr lang="cs-CZ" dirty="0" err="1" smtClean="0"/>
              <a:t>tests</a:t>
            </a:r>
            <a:r>
              <a:rPr lang="cs-CZ" dirty="0" smtClean="0"/>
              <a:t> </a:t>
            </a:r>
            <a:r>
              <a:rPr lang="cs-CZ" dirty="0" err="1" smtClean="0"/>
              <a:t>ability</a:t>
            </a:r>
            <a:r>
              <a:rPr lang="cs-CZ" dirty="0" smtClean="0"/>
              <a:t> in </a:t>
            </a:r>
            <a:r>
              <a:rPr lang="cs-CZ" dirty="0" err="1" smtClean="0"/>
              <a:t>subjects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Universities</a:t>
            </a:r>
            <a:r>
              <a:rPr lang="cs-CZ" dirty="0"/>
              <a:t> </a:t>
            </a:r>
            <a:r>
              <a:rPr lang="cs-CZ" dirty="0" err="1"/>
              <a:t>look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b="1" dirty="0" smtClean="0"/>
              <a:t>SAT</a:t>
            </a:r>
            <a:r>
              <a:rPr lang="cs-CZ" dirty="0" smtClean="0"/>
              <a:t> </a:t>
            </a:r>
            <a:r>
              <a:rPr lang="cs-CZ" dirty="0" err="1" smtClean="0"/>
              <a:t>score</a:t>
            </a:r>
            <a:r>
              <a:rPr lang="cs-CZ" dirty="0" smtClean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transcript</a:t>
            </a:r>
            <a:r>
              <a:rPr lang="cs-CZ" dirty="0" smtClean="0"/>
              <a:t>/</a:t>
            </a:r>
            <a:r>
              <a:rPr lang="cs-CZ" dirty="0" err="1" smtClean="0"/>
              <a:t>record</a:t>
            </a:r>
            <a:r>
              <a:rPr lang="cs-CZ" dirty="0" smtClean="0"/>
              <a:t>, 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/>
              <a:t>application</a:t>
            </a:r>
            <a:r>
              <a:rPr lang="cs-CZ" dirty="0"/>
              <a:t> </a:t>
            </a:r>
            <a:r>
              <a:rPr lang="cs-CZ" dirty="0" err="1"/>
              <a:t>form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essay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type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elective</a:t>
            </a:r>
            <a:r>
              <a:rPr lang="cs-CZ" dirty="0" smtClean="0"/>
              <a:t> </a:t>
            </a:r>
            <a:r>
              <a:rPr lang="cs-CZ" dirty="0" err="1" smtClean="0"/>
              <a:t>courses</a:t>
            </a:r>
            <a:r>
              <a:rPr lang="cs-CZ" dirty="0" smtClean="0"/>
              <a:t>/</a:t>
            </a:r>
            <a:r>
              <a:rPr lang="cs-CZ" dirty="0" err="1" smtClean="0"/>
              <a:t>subjects</a:t>
            </a:r>
            <a:r>
              <a:rPr lang="cs-CZ" dirty="0" smtClean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high</a:t>
            </a:r>
            <a:r>
              <a:rPr lang="cs-CZ" dirty="0"/>
              <a:t>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87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SCHOOL DAY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616624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Begins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8.00 - 9.00</a:t>
            </a:r>
          </a:p>
          <a:p>
            <a:r>
              <a:rPr lang="cs-CZ" dirty="0" err="1" smtClean="0"/>
              <a:t>Lessons</a:t>
            </a:r>
            <a:r>
              <a:rPr lang="cs-CZ" dirty="0" smtClean="0"/>
              <a:t> (</a:t>
            </a:r>
            <a:r>
              <a:rPr lang="cs-CZ" dirty="0" err="1" smtClean="0"/>
              <a:t>periods</a:t>
            </a:r>
            <a:r>
              <a:rPr lang="cs-CZ" dirty="0" smtClean="0"/>
              <a:t>)</a:t>
            </a:r>
          </a:p>
          <a:p>
            <a:r>
              <a:rPr lang="cs-CZ" dirty="0" smtClean="0"/>
              <a:t>Lunch </a:t>
            </a:r>
            <a:r>
              <a:rPr lang="cs-CZ" dirty="0" err="1" smtClean="0"/>
              <a:t>break</a:t>
            </a:r>
            <a:endParaRPr lang="cs-CZ" dirty="0" smtClean="0"/>
          </a:p>
          <a:p>
            <a:r>
              <a:rPr lang="cs-CZ" dirty="0" err="1" smtClean="0"/>
              <a:t>Lessons</a:t>
            </a:r>
            <a:r>
              <a:rPr lang="cs-CZ" dirty="0" smtClean="0"/>
              <a:t> (</a:t>
            </a:r>
            <a:r>
              <a:rPr lang="cs-CZ" dirty="0" err="1" smtClean="0"/>
              <a:t>periods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3.00p.m.</a:t>
            </a:r>
          </a:p>
          <a:p>
            <a:r>
              <a:rPr lang="cs-CZ" dirty="0" err="1" smtClean="0"/>
              <a:t>After-school</a:t>
            </a:r>
            <a:r>
              <a:rPr lang="cs-CZ" dirty="0" smtClean="0"/>
              <a:t> </a:t>
            </a:r>
            <a:r>
              <a:rPr lang="cs-CZ" dirty="0" err="1" smtClean="0"/>
              <a:t>activities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sport (baseball, </a:t>
            </a:r>
            <a:r>
              <a:rPr lang="cs-CZ" dirty="0" err="1" smtClean="0"/>
              <a:t>am.footbal</a:t>
            </a:r>
            <a:r>
              <a:rPr lang="cs-CZ" dirty="0" smtClean="0"/>
              <a:t>, </a:t>
            </a:r>
            <a:r>
              <a:rPr lang="cs-CZ" dirty="0" err="1" smtClean="0"/>
              <a:t>cheerleaders</a:t>
            </a:r>
            <a:r>
              <a:rPr lang="cs-CZ" dirty="0" smtClean="0"/>
              <a:t>…)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drama </a:t>
            </a:r>
            <a:r>
              <a:rPr lang="cs-CZ" dirty="0" err="1" smtClean="0"/>
              <a:t>clubs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bands</a:t>
            </a:r>
            <a:r>
              <a:rPr lang="cs-CZ" dirty="0" smtClean="0"/>
              <a:t>, </a:t>
            </a:r>
            <a:r>
              <a:rPr lang="cs-CZ" dirty="0" err="1" smtClean="0"/>
              <a:t>choir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magazines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yearbooks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74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SPECIALITIES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141168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School</a:t>
            </a:r>
            <a:r>
              <a:rPr lang="cs-CZ" b="1" dirty="0" smtClean="0"/>
              <a:t> </a:t>
            </a:r>
            <a:r>
              <a:rPr lang="cs-CZ" b="1" dirty="0" err="1" smtClean="0"/>
              <a:t>buses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far </a:t>
            </a:r>
            <a:r>
              <a:rPr lang="cs-CZ" dirty="0" err="1" smtClean="0"/>
              <a:t>distances</a:t>
            </a:r>
            <a:r>
              <a:rPr lang="cs-CZ" dirty="0" smtClean="0"/>
              <a:t> are </a:t>
            </a:r>
            <a:r>
              <a:rPr lang="cs-CZ" dirty="0" err="1" smtClean="0"/>
              <a:t>bussed</a:t>
            </a:r>
            <a:r>
              <a:rPr lang="cs-CZ" dirty="0" smtClean="0"/>
              <a:t> to 	</a:t>
            </a:r>
            <a:r>
              <a:rPr lang="cs-CZ" dirty="0" err="1" smtClean="0"/>
              <a:t>school</a:t>
            </a:r>
            <a:endParaRPr lang="cs-CZ" dirty="0" smtClean="0"/>
          </a:p>
          <a:p>
            <a:r>
              <a:rPr lang="cs-CZ" b="1" dirty="0" err="1" smtClean="0">
                <a:hlinkClick r:id="rId2"/>
              </a:rPr>
              <a:t>School</a:t>
            </a:r>
            <a:r>
              <a:rPr lang="cs-CZ" b="1" dirty="0" smtClean="0">
                <a:hlinkClick r:id="rId2"/>
              </a:rPr>
              <a:t> </a:t>
            </a:r>
            <a:r>
              <a:rPr lang="cs-CZ" b="1" dirty="0" err="1" smtClean="0">
                <a:hlinkClick r:id="rId2"/>
              </a:rPr>
              <a:t>proms</a:t>
            </a:r>
            <a:r>
              <a:rPr lang="cs-CZ" b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read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article</a:t>
            </a:r>
            <a:r>
              <a:rPr lang="cs-CZ" sz="2000" dirty="0" smtClean="0"/>
              <a:t>)</a:t>
            </a:r>
          </a:p>
          <a:p>
            <a:r>
              <a:rPr lang="cs-CZ" b="1" dirty="0" err="1" smtClean="0"/>
              <a:t>Tuition</a:t>
            </a:r>
            <a:r>
              <a:rPr lang="cs-CZ" b="1" dirty="0" smtClean="0"/>
              <a:t> </a:t>
            </a:r>
            <a:r>
              <a:rPr lang="cs-CZ" b="1" dirty="0" err="1" smtClean="0"/>
              <a:t>fees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increase</a:t>
            </a:r>
            <a:r>
              <a:rPr lang="cs-CZ" dirty="0" smtClean="0"/>
              <a:t>,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loans</a:t>
            </a:r>
            <a:r>
              <a:rPr lang="cs-CZ" dirty="0" smtClean="0"/>
              <a:t>, 			</a:t>
            </a:r>
            <a:r>
              <a:rPr lang="cs-CZ" dirty="0" err="1" smtClean="0"/>
              <a:t>scholarships</a:t>
            </a:r>
            <a:r>
              <a:rPr lang="cs-CZ" dirty="0" smtClean="0"/>
              <a:t> and </a:t>
            </a:r>
            <a:r>
              <a:rPr lang="cs-CZ" dirty="0" err="1" smtClean="0"/>
              <a:t>grants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serious</a:t>
            </a:r>
            <a:r>
              <a:rPr lang="cs-CZ" dirty="0" smtClean="0"/>
              <a:t> </a:t>
            </a:r>
            <a:r>
              <a:rPr lang="cs-CZ" dirty="0" err="1" smtClean="0"/>
              <a:t>debts</a:t>
            </a:r>
            <a:r>
              <a:rPr lang="cs-CZ" dirty="0" smtClean="0"/>
              <a:t>)</a:t>
            </a:r>
          </a:p>
          <a:p>
            <a:r>
              <a:rPr lang="cs-CZ" b="1" dirty="0" err="1" smtClean="0"/>
              <a:t>Yearbook</a:t>
            </a:r>
            <a:r>
              <a:rPr lang="cs-CZ" dirty="0" smtClean="0"/>
              <a:t> (</a:t>
            </a:r>
            <a:r>
              <a:rPr lang="cs-CZ" dirty="0" err="1" smtClean="0"/>
              <a:t>published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graduating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photos</a:t>
            </a:r>
            <a:r>
              <a:rPr lang="cs-CZ" dirty="0" smtClean="0"/>
              <a:t>, </a:t>
            </a:r>
            <a:r>
              <a:rPr lang="cs-CZ" dirty="0" err="1" smtClean="0"/>
              <a:t>records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classmates</a:t>
            </a:r>
            <a:r>
              <a:rPr lang="cs-CZ" dirty="0" smtClean="0"/>
              <a:t> 	</a:t>
            </a:r>
            <a:r>
              <a:rPr lang="cs-CZ" dirty="0" err="1" smtClean="0"/>
              <a:t>names</a:t>
            </a:r>
            <a:r>
              <a:rPr lang="cs-CZ" dirty="0" smtClean="0"/>
              <a:t> 		and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82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966" y="548680"/>
            <a:ext cx="8229600" cy="2448272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´</a:t>
            </a:r>
            <a:r>
              <a:rPr lang="cs-CZ" b="1" dirty="0" err="1"/>
              <a:t>Pledge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Allegiance</a:t>
            </a:r>
            <a:r>
              <a:rPr lang="cs-CZ" b="1" dirty="0"/>
              <a:t>´ (slib věrnosti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/>
              <a:t>stand</a:t>
            </a:r>
            <a:r>
              <a:rPr lang="cs-CZ" dirty="0"/>
              <a:t> up, </a:t>
            </a:r>
            <a:r>
              <a:rPr lang="cs-CZ" dirty="0" err="1"/>
              <a:t>put</a:t>
            </a:r>
            <a:r>
              <a:rPr lang="cs-CZ" dirty="0"/>
              <a:t>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/>
              <a:t>hand </a:t>
            </a:r>
            <a:r>
              <a:rPr lang="cs-CZ" dirty="0" smtClean="0"/>
              <a:t>	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/>
              <a:t>	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heart</a:t>
            </a:r>
            <a:r>
              <a:rPr lang="cs-CZ" dirty="0"/>
              <a:t> and salute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dirty="0" err="1" smtClean="0"/>
              <a:t>American</a:t>
            </a:r>
            <a:r>
              <a:rPr lang="cs-CZ" dirty="0" smtClean="0"/>
              <a:t> flag and </a:t>
            </a:r>
            <a:r>
              <a:rPr lang="cs-CZ" dirty="0" err="1" smtClean="0"/>
              <a:t>recite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Pledge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dirty="0" err="1" smtClean="0"/>
              <a:t>Allegiance</a:t>
            </a:r>
            <a:endParaRPr lang="cs-CZ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717032"/>
            <a:ext cx="8136904" cy="1200329"/>
          </a:xfrm>
          <a:prstGeom prst="rect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400" b="1" i="1" dirty="0"/>
              <a:t>I pledge allegiance to the flag of the United States of America, and to the Republic for which it stands: one Nation under God, indivisible, with Liberty and Justice for all</a:t>
            </a:r>
            <a:r>
              <a:rPr lang="en-US" sz="2400" i="1" dirty="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508518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i="1" dirty="0"/>
              <a:t>Přísahám věrnost vlajce Spojených států amerických a republice, kterou představuje: jednomu nedělitelnému národu, před Bohem, ve svobodě a spravedlnosti pro všechny.</a:t>
            </a:r>
          </a:p>
        </p:txBody>
      </p:sp>
    </p:spTree>
    <p:extLst>
      <p:ext uri="{BB962C8B-B14F-4D97-AF65-F5344CB8AC3E}">
        <p14:creationId xmlns:p14="http://schemas.microsoft.com/office/powerpoint/2010/main" val="200595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TASK 1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text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systems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education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UK, USA and CR </a:t>
            </a:r>
            <a:r>
              <a:rPr lang="cs-CZ" b="1" i="1" dirty="0" smtClean="0">
                <a:hlinkClick r:id="rId2"/>
              </a:rPr>
              <a:t>(</a:t>
            </a:r>
            <a:r>
              <a:rPr lang="cs-CZ" b="1" i="1" dirty="0" err="1" smtClean="0">
                <a:hlinkClick r:id="rId2"/>
              </a:rPr>
              <a:t>Bridge</a:t>
            </a:r>
            <a:r>
              <a:rPr lang="cs-CZ" b="1" i="1" dirty="0" smtClean="0">
                <a:hlinkClick r:id="rId2"/>
              </a:rPr>
              <a:t>-online 06 2008/2009)</a:t>
            </a:r>
            <a:r>
              <a:rPr lang="cs-CZ" b="1" i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information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:</a:t>
            </a:r>
          </a:p>
          <a:p>
            <a:pPr marL="0" indent="0">
              <a:buNone/>
            </a:pPr>
            <a:endParaRPr lang="cs-CZ" dirty="0" smtClean="0"/>
          </a:p>
          <a:p>
            <a:pPr marL="1082675" indent="-514350">
              <a:buFont typeface="+mj-lt"/>
              <a:buAutoNum type="arabicPeriod"/>
            </a:pP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and 4 </a:t>
            </a:r>
            <a:r>
              <a:rPr lang="cs-CZ" dirty="0" err="1" smtClean="0"/>
              <a:t>grades</a:t>
            </a:r>
            <a:endParaRPr lang="cs-CZ" dirty="0"/>
          </a:p>
          <a:p>
            <a:pPr marL="1082675" indent="-514350">
              <a:buFont typeface="+mj-lt"/>
              <a:buAutoNum type="arabicPeriod"/>
            </a:pPr>
            <a:r>
              <a:rPr lang="cs-CZ" dirty="0" smtClean="0"/>
              <a:t>SAT test and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importance</a:t>
            </a:r>
            <a:endParaRPr lang="cs-CZ" dirty="0" smtClean="0"/>
          </a:p>
          <a:p>
            <a:pPr marL="1082675" indent="-514350">
              <a:buFont typeface="+mj-lt"/>
              <a:buAutoNum type="arabicPeriod"/>
            </a:pPr>
            <a:r>
              <a:rPr lang="cs-CZ" dirty="0" err="1" smtClean="0"/>
              <a:t>Graduation</a:t>
            </a:r>
            <a:r>
              <a:rPr lang="cs-CZ" dirty="0" smtClean="0"/>
              <a:t> </a:t>
            </a:r>
            <a:r>
              <a:rPr lang="cs-CZ" dirty="0" err="1" smtClean="0"/>
              <a:t>ceremony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95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  <a:solidFill>
            <a:srgbClr val="C00000"/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TASK 2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b="1" dirty="0" err="1" smtClean="0"/>
              <a:t>Explain</a:t>
            </a:r>
            <a:r>
              <a:rPr lang="cs-CZ" sz="3300" b="1" dirty="0" smtClean="0"/>
              <a:t> these </a:t>
            </a:r>
            <a:r>
              <a:rPr lang="cs-CZ" sz="3300" b="1" dirty="0" err="1" smtClean="0"/>
              <a:t>school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words</a:t>
            </a:r>
            <a:r>
              <a:rPr lang="cs-CZ" sz="3300" b="1" dirty="0" smtClean="0"/>
              <a:t>:</a:t>
            </a:r>
          </a:p>
          <a:p>
            <a:pPr marL="0" indent="0">
              <a:buNone/>
            </a:pPr>
            <a:r>
              <a:rPr lang="cs-CZ" sz="3300" b="1" dirty="0" smtClean="0"/>
              <a:t>(</a:t>
            </a:r>
            <a:r>
              <a:rPr lang="cs-CZ" sz="3300" b="1" i="1" dirty="0" err="1" smtClean="0">
                <a:hlinkClick r:id="rId2"/>
              </a:rPr>
              <a:t>The</a:t>
            </a:r>
            <a:r>
              <a:rPr lang="cs-CZ" sz="3300" b="1" i="1" dirty="0" smtClean="0">
                <a:hlinkClick r:id="rId2"/>
              </a:rPr>
              <a:t> </a:t>
            </a:r>
            <a:r>
              <a:rPr lang="cs-CZ" sz="3300" b="1" i="1" dirty="0" err="1" smtClean="0">
                <a:hlinkClick r:id="rId2"/>
              </a:rPr>
              <a:t>article</a:t>
            </a:r>
            <a:r>
              <a:rPr lang="cs-CZ" sz="3300" b="1" i="1" dirty="0" smtClean="0">
                <a:hlinkClick r:id="rId2"/>
              </a:rPr>
              <a:t> on ´</a:t>
            </a:r>
            <a:r>
              <a:rPr lang="cs-CZ" sz="3300" b="1" i="1" dirty="0" err="1" smtClean="0">
                <a:hlinkClick r:id="rId2"/>
              </a:rPr>
              <a:t>Helpforenglish´will</a:t>
            </a:r>
            <a:r>
              <a:rPr lang="cs-CZ" sz="3300" b="1" i="1" dirty="0" smtClean="0">
                <a:hlinkClick r:id="rId2"/>
              </a:rPr>
              <a:t> </a:t>
            </a:r>
            <a:r>
              <a:rPr lang="cs-CZ" sz="3300" b="1" i="1" dirty="0" err="1" smtClean="0">
                <a:hlinkClick r:id="rId2"/>
              </a:rPr>
              <a:t>help</a:t>
            </a:r>
            <a:r>
              <a:rPr lang="cs-CZ" sz="3300" b="1" i="1" dirty="0" smtClean="0">
                <a:hlinkClick r:id="rId2"/>
              </a:rPr>
              <a:t> </a:t>
            </a:r>
            <a:r>
              <a:rPr lang="cs-CZ" sz="3300" b="1" i="1" dirty="0" err="1" smtClean="0">
                <a:hlinkClick r:id="rId2"/>
              </a:rPr>
              <a:t>you</a:t>
            </a:r>
            <a:r>
              <a:rPr lang="cs-CZ" sz="3300" b="1" dirty="0" smtClean="0"/>
              <a:t>)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grade					</a:t>
            </a:r>
            <a:r>
              <a:rPr lang="cs-CZ" dirty="0" err="1" smtClean="0"/>
              <a:t>expultion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freshman</a:t>
            </a:r>
            <a:r>
              <a:rPr lang="cs-CZ" dirty="0" smtClean="0"/>
              <a:t>				period</a:t>
            </a:r>
          </a:p>
          <a:p>
            <a:pPr marL="0" indent="0">
              <a:buNone/>
            </a:pPr>
            <a:r>
              <a:rPr lang="cs-CZ" dirty="0" err="1" smtClean="0"/>
              <a:t>sophomore</a:t>
            </a:r>
            <a:r>
              <a:rPr lang="cs-CZ" dirty="0" smtClean="0"/>
              <a:t>				report </a:t>
            </a:r>
            <a:r>
              <a:rPr lang="cs-CZ" dirty="0" err="1" smtClean="0"/>
              <a:t>card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junior					SAT</a:t>
            </a:r>
          </a:p>
          <a:p>
            <a:pPr marL="0" indent="0">
              <a:buNone/>
            </a:pPr>
            <a:r>
              <a:rPr lang="cs-CZ" dirty="0" smtClean="0"/>
              <a:t>senior					</a:t>
            </a:r>
            <a:r>
              <a:rPr lang="cs-CZ" dirty="0" err="1" smtClean="0"/>
              <a:t>prom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college</a:t>
            </a:r>
            <a:r>
              <a:rPr lang="cs-CZ" dirty="0" smtClean="0"/>
              <a:t>				</a:t>
            </a:r>
            <a:r>
              <a:rPr lang="cs-CZ" dirty="0" err="1" smtClean="0"/>
              <a:t>homecoming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pep</a:t>
            </a:r>
            <a:r>
              <a:rPr lang="cs-CZ" dirty="0" smtClean="0"/>
              <a:t> </a:t>
            </a:r>
            <a:r>
              <a:rPr lang="cs-CZ" dirty="0" err="1" smtClean="0"/>
              <a:t>rally</a:t>
            </a:r>
            <a:r>
              <a:rPr lang="cs-CZ" dirty="0" smtClean="0"/>
              <a:t>				</a:t>
            </a:r>
            <a:r>
              <a:rPr lang="cs-CZ" dirty="0" err="1" smtClean="0"/>
              <a:t>cheerleaders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yearbook</a:t>
            </a:r>
            <a:r>
              <a:rPr lang="cs-CZ" dirty="0" smtClean="0"/>
              <a:t>				</a:t>
            </a:r>
            <a:r>
              <a:rPr lang="cs-CZ" dirty="0" err="1" smtClean="0"/>
              <a:t>graduation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detention</a:t>
            </a:r>
            <a:r>
              <a:rPr lang="cs-CZ" dirty="0" smtClean="0"/>
              <a:t>				</a:t>
            </a:r>
            <a:r>
              <a:rPr lang="cs-CZ" dirty="0" err="1" smtClean="0"/>
              <a:t>class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suspension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45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CCE Illinois School Bus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3" r="3692" b="10149"/>
          <a:stretch/>
        </p:blipFill>
        <p:spPr bwMode="auto">
          <a:xfrm>
            <a:off x="2771800" y="3869449"/>
            <a:ext cx="4772679" cy="261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3" y="404664"/>
            <a:ext cx="4818112" cy="3198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15543"/>
            <a:ext cx="396044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684783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prom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40466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graduation</a:t>
            </a:r>
            <a:r>
              <a:rPr lang="cs-CZ" sz="2400" dirty="0" smtClean="0"/>
              <a:t> </a:t>
            </a:r>
            <a:r>
              <a:rPr lang="cs-CZ" sz="2400" dirty="0" err="1" smtClean="0"/>
              <a:t>ceremony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630362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school</a:t>
            </a:r>
            <a:r>
              <a:rPr lang="cs-CZ" sz="2400" dirty="0" smtClean="0"/>
              <a:t> bus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095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435280" cy="4525963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11: AUTOR </a:t>
            </a:r>
            <a:r>
              <a:rPr lang="cs-CZ" sz="1400" dirty="0"/>
              <a:t>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24.2.2013]. Dostupný na WWW: </a:t>
            </a:r>
            <a:r>
              <a:rPr lang="cs-CZ" sz="1400" dirty="0" smtClean="0"/>
              <a:t>	</a:t>
            </a:r>
            <a:r>
              <a:rPr lang="cs-CZ" sz="1400" dirty="0" smtClean="0">
                <a:hlinkClick r:id="rId2"/>
              </a:rPr>
              <a:t>http://cs.wikipedia.org/wiki/Slib_v%C4%9Brnosti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14:  </a:t>
            </a:r>
            <a:r>
              <a:rPr lang="cs-CZ" sz="1400" dirty="0"/>
              <a:t>MILEY, H. Michael.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24.2.2013]. Dostupný na WWW: </a:t>
            </a:r>
            <a:r>
              <a:rPr lang="cs-CZ" sz="1400" dirty="0" smtClean="0"/>
              <a:t>			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en.wikipedia.org/wiki/File:ICCE_Illinois_School_Bus.jpg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</a:t>
            </a:r>
            <a:r>
              <a:rPr lang="cs-CZ" sz="1400" dirty="0" smtClean="0"/>
              <a:t>14: AMOOCOW</a:t>
            </a:r>
            <a:r>
              <a:rPr lang="cs-CZ" sz="1400" dirty="0"/>
              <a:t>, </a:t>
            </a:r>
            <a:r>
              <a:rPr lang="cs-CZ" sz="1400" dirty="0" err="1"/>
              <a:t>Mustbe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24.2.2013]. Dostupný na WWW: </a:t>
            </a:r>
            <a:r>
              <a:rPr lang="cs-CZ" sz="1400" dirty="0" smtClean="0"/>
              <a:t>	    	 	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://en.wikipedia.org/wiki/File:Modern_Day_Pre-Prom_Seniors,_</a:t>
            </a:r>
            <a:r>
              <a:rPr lang="cs-CZ" sz="1400" dirty="0" smtClean="0">
                <a:hlinkClick r:id="rId4"/>
              </a:rPr>
              <a:t>Apr_2012.jpg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14: ALEX </a:t>
            </a:r>
            <a:r>
              <a:rPr lang="cs-CZ" sz="1400" dirty="0"/>
              <a:t>ZOZULYA.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24.2.2013]. Dostupný na WWW: </a:t>
            </a:r>
            <a:r>
              <a:rPr lang="cs-CZ" sz="1400" dirty="0" smtClean="0"/>
              <a:t>	 	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en.wikipedia.org/wiki/File:Phddressatwpigraduation.png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0346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448</Words>
  <Application>Microsoft Office PowerPoint</Application>
  <PresentationFormat>Předvádění na obrazovce (4:3)</PresentationFormat>
  <Paragraphs>150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SYSTEM OF EDUCATION  (the USA)</vt:lpstr>
      <vt:lpstr>??????    NATIONAL SYSTEM    ??????</vt:lpstr>
      <vt:lpstr>TYPES OF SCHOOLS</vt:lpstr>
      <vt:lpstr>SCHOOL SYSTEM</vt:lpstr>
      <vt:lpstr>MARKING</vt:lpstr>
      <vt:lpstr> TESTING</vt:lpstr>
      <vt:lpstr>SCHOOL DAY</vt:lpstr>
      <vt:lpstr>SPECIALITIES</vt:lpstr>
      <vt:lpstr>Prezentace aplikace PowerPoint</vt:lpstr>
      <vt:lpstr>TASK 1</vt:lpstr>
      <vt:lpstr>TASK 2</vt:lpstr>
      <vt:lpstr>Prezentace aplikace PowerPoint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Systém of education  the USA</dc:title>
  <dc:creator>Jitka Jiřišťová</dc:creator>
  <cp:lastModifiedBy>Jitka Jiřišťová</cp:lastModifiedBy>
  <cp:revision>44</cp:revision>
  <dcterms:created xsi:type="dcterms:W3CDTF">2013-02-23T21:05:01Z</dcterms:created>
  <dcterms:modified xsi:type="dcterms:W3CDTF">2013-05-30T21:12:52Z</dcterms:modified>
</cp:coreProperties>
</file>