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83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7" r:id="rId11"/>
    <p:sldId id="298" r:id="rId12"/>
    <p:sldId id="299" r:id="rId13"/>
    <p:sldId id="300" r:id="rId14"/>
    <p:sldId id="28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1619743"/>
              </p:ext>
            </p:extLst>
          </p:nvPr>
        </p:nvGraphicFramePr>
        <p:xfrm>
          <a:off x="1331640" y="3212976"/>
          <a:ext cx="6405925" cy="27276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444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Vohralík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Milan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VY_32_INOVACE_11B_04_Dřevo_Řezání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11B_PČ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_6.roč.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14.11.2012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jak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správně upevnit materiál a kterou pilu k řezání použít.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závěru test na opakování.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340768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ŘEZÁNÍ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17646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oddělování materiálu pomocí pilového listu pilky, při kterém vznikají dřevěné </a:t>
            </a:r>
            <a:r>
              <a:rPr lang="cs-CZ" dirty="0" smtClean="0"/>
              <a:t>třísky</a:t>
            </a:r>
          </a:p>
          <a:p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ůležitou </a:t>
            </a:r>
            <a:r>
              <a:rPr lang="cs-CZ" dirty="0"/>
              <a:t>částí každé pily je kovový pilový list se </a:t>
            </a:r>
            <a:r>
              <a:rPr lang="cs-CZ" dirty="0" smtClean="0"/>
              <a:t>zuby</a:t>
            </a:r>
          </a:p>
          <a:p>
            <a:endParaRPr lang="cs-CZ" dirty="0" smtClean="0"/>
          </a:p>
          <a:p>
            <a:r>
              <a:rPr lang="cs-CZ" dirty="0"/>
              <a:t>b</a:t>
            </a:r>
            <a:r>
              <a:rPr lang="cs-CZ" dirty="0" smtClean="0"/>
              <a:t>řity </a:t>
            </a:r>
            <a:r>
              <a:rPr lang="cs-CZ" dirty="0"/>
              <a:t>zubů při pohybu pilového listu narušují soudržnost a celistvost dřevních vláken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7665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000" b="1" cap="all" dirty="0"/>
              <a:t>Druhy pil podle ozubení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4129" y="1268760"/>
            <a:ext cx="820891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b="1" dirty="0" smtClean="0"/>
              <a:t> nesouměrným ozubením</a:t>
            </a:r>
            <a:r>
              <a:rPr lang="cs-CZ" sz="3200" b="1" dirty="0"/>
              <a:t> </a:t>
            </a:r>
            <a:r>
              <a:rPr lang="cs-CZ" sz="3200" dirty="0"/>
              <a:t>- řežou při pohybu pily od </a:t>
            </a:r>
            <a:r>
              <a:rPr lang="cs-CZ" sz="3200" dirty="0" smtClean="0"/>
              <a:t>těla, </a:t>
            </a:r>
            <a:r>
              <a:rPr lang="cs-CZ" sz="3200" dirty="0"/>
              <a:t>nebo při pohybu pily k </a:t>
            </a:r>
            <a:r>
              <a:rPr lang="cs-CZ" sz="3200" dirty="0" smtClean="0"/>
              <a:t>tělu</a:t>
            </a:r>
            <a:endParaRPr lang="cs-CZ" sz="800" dirty="0" smtClean="0"/>
          </a:p>
          <a:p>
            <a:endParaRPr lang="cs-CZ" sz="800" dirty="0" smtClean="0"/>
          </a:p>
          <a:p>
            <a:r>
              <a:rPr lang="cs-CZ" sz="3200" dirty="0" smtClean="0"/>
              <a:t>se</a:t>
            </a:r>
            <a:r>
              <a:rPr lang="cs-CZ" sz="3200" b="1" dirty="0" smtClean="0"/>
              <a:t> souměrným ozubením</a:t>
            </a:r>
            <a:r>
              <a:rPr lang="cs-CZ" sz="3200" b="1" dirty="0"/>
              <a:t> </a:t>
            </a:r>
            <a:r>
              <a:rPr lang="cs-CZ" sz="3200" dirty="0"/>
              <a:t>- řežou při pohybu pilou od těla i k </a:t>
            </a:r>
            <a:r>
              <a:rPr lang="cs-CZ" sz="3200" dirty="0" smtClean="0"/>
              <a:t>tělu</a:t>
            </a:r>
            <a:endParaRPr lang="cs-CZ" sz="3200" dirty="0"/>
          </a:p>
          <a:p>
            <a:endParaRPr lang="cs-CZ" sz="1000" dirty="0" smtClean="0"/>
          </a:p>
          <a:p>
            <a:r>
              <a:rPr lang="cs-CZ" sz="3200" dirty="0" smtClean="0"/>
              <a:t>s</a:t>
            </a:r>
            <a:r>
              <a:rPr lang="cs-CZ" sz="3200" dirty="0"/>
              <a:t> </a:t>
            </a:r>
            <a:r>
              <a:rPr lang="cs-CZ" sz="3200" b="1" dirty="0"/>
              <a:t>velkými zuby </a:t>
            </a:r>
            <a:r>
              <a:rPr lang="cs-CZ" sz="3200" dirty="0"/>
              <a:t>- </a:t>
            </a:r>
            <a:r>
              <a:rPr lang="cs-CZ" sz="3200" dirty="0" smtClean="0"/>
              <a:t>výhodnější </a:t>
            </a:r>
            <a:r>
              <a:rPr lang="cs-CZ" sz="3200" dirty="0"/>
              <a:t>při řezání měkkého dřeva, </a:t>
            </a:r>
            <a:r>
              <a:rPr lang="cs-CZ" sz="3200" dirty="0" smtClean="0"/>
              <a:t>mají </a:t>
            </a:r>
            <a:r>
              <a:rPr lang="cs-CZ" sz="3200" dirty="0"/>
              <a:t>hrubé ozubení pilového </a:t>
            </a:r>
            <a:r>
              <a:rPr lang="cs-CZ" sz="3200" dirty="0" smtClean="0"/>
              <a:t>listu </a:t>
            </a:r>
            <a:r>
              <a:rPr lang="cs-CZ" sz="2800" dirty="0" smtClean="0"/>
              <a:t>(odebírají </a:t>
            </a:r>
            <a:r>
              <a:rPr lang="cs-CZ" sz="2800" dirty="0"/>
              <a:t>více materiálu a vytvářejí hrubé řezné </a:t>
            </a:r>
            <a:r>
              <a:rPr lang="cs-CZ" sz="2800" dirty="0" smtClean="0"/>
              <a:t>plochy)</a:t>
            </a:r>
            <a:endParaRPr lang="cs-CZ" sz="2800" dirty="0"/>
          </a:p>
          <a:p>
            <a:endParaRPr lang="cs-CZ" sz="1000" dirty="0" smtClean="0"/>
          </a:p>
          <a:p>
            <a:r>
              <a:rPr lang="cs-CZ" sz="3200" dirty="0" smtClean="0"/>
              <a:t>s</a:t>
            </a:r>
            <a:r>
              <a:rPr lang="cs-CZ" sz="3200" dirty="0"/>
              <a:t> </a:t>
            </a:r>
            <a:r>
              <a:rPr lang="cs-CZ" sz="3200" b="1" dirty="0"/>
              <a:t>malými zuby </a:t>
            </a:r>
            <a:r>
              <a:rPr lang="cs-CZ" sz="3200" dirty="0"/>
              <a:t>- </a:t>
            </a:r>
            <a:r>
              <a:rPr lang="cs-CZ" sz="3200" dirty="0" smtClean="0"/>
              <a:t>výhodnější </a:t>
            </a:r>
            <a:r>
              <a:rPr lang="cs-CZ" sz="3200" dirty="0"/>
              <a:t>při řezání tvrdého dřeva a pro dosažení hladkého a přesného </a:t>
            </a:r>
            <a:r>
              <a:rPr lang="cs-CZ" sz="3200" dirty="0" smtClean="0"/>
              <a:t>řezu </a:t>
            </a:r>
            <a:r>
              <a:rPr lang="cs-CZ" sz="2800" dirty="0" smtClean="0"/>
              <a:t>(mají </a:t>
            </a:r>
            <a:r>
              <a:rPr lang="cs-CZ" sz="2800" dirty="0"/>
              <a:t>jemné ozubení pilového </a:t>
            </a:r>
            <a:r>
              <a:rPr lang="cs-CZ" sz="2800" dirty="0" smtClean="0"/>
              <a:t>listu)</a:t>
            </a:r>
            <a:endParaRPr lang="cs-CZ" sz="28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7926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836712"/>
            <a:ext cx="8640959" cy="1080120"/>
          </a:xfrm>
        </p:spPr>
        <p:txBody>
          <a:bodyPr>
            <a:normAutofit fontScale="90000"/>
          </a:bodyPr>
          <a:lstStyle/>
          <a:p>
            <a:r>
              <a:rPr lang="cs-CZ" sz="5400" b="1" cap="all" dirty="0"/>
              <a:t>Druhy pil podle konstrukce</a:t>
            </a:r>
            <a:r>
              <a:rPr lang="cs-CZ" sz="5400" b="1" dirty="0"/>
              <a:t/>
            </a:r>
            <a:br>
              <a:rPr lang="cs-CZ" sz="5400" b="1" dirty="0"/>
            </a:b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1484784"/>
            <a:ext cx="42484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itchFamily="2" charset="2"/>
              <a:buChar char="Ø"/>
            </a:pPr>
            <a:r>
              <a:rPr lang="cs-CZ" sz="4000" b="1" dirty="0"/>
              <a:t>pily s rámem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49035" y="2534473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Pila rámová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3776" y="253447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Pila oblouková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91968" y="5301208"/>
            <a:ext cx="40324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s</a:t>
            </a:r>
            <a:r>
              <a:rPr lang="cs-CZ" sz="3200" dirty="0" smtClean="0"/>
              <a:t>louží pro </a:t>
            </a:r>
            <a:r>
              <a:rPr lang="cs-CZ" sz="3200" dirty="0"/>
              <a:t>dělení materiálu</a:t>
            </a:r>
          </a:p>
        </p:txBody>
      </p:sp>
      <p:pic>
        <p:nvPicPr>
          <p:cNvPr id="8" name="Picture 2" descr="E:\Skola SERVER\DISK E\_verejne\!stanice\Ucitel\Vohralík\2008\diplomka - poslední verze\Diplomka\obrazky\ramova_pila_kov24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53" y="3526713"/>
            <a:ext cx="387883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E:\Skola SERVER\DISK E\_verejne\!stanice\Ucitel\Vohralík\2008\diplomka - poslední verze\Diplomka\obrazky\ramova_pila_drev.2436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630" y="3506952"/>
            <a:ext cx="3309154" cy="1459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192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836712"/>
            <a:ext cx="8640959" cy="1080120"/>
          </a:xfrm>
        </p:spPr>
        <p:txBody>
          <a:bodyPr>
            <a:normAutofit fontScale="90000"/>
          </a:bodyPr>
          <a:lstStyle/>
          <a:p>
            <a:r>
              <a:rPr lang="cs-CZ" sz="5400" b="1" cap="all" dirty="0"/>
              <a:t>Druhy pil podle konstrukce</a:t>
            </a:r>
            <a:r>
              <a:rPr lang="cs-CZ" sz="5400" b="1" dirty="0"/>
              <a:t/>
            </a:r>
            <a:br>
              <a:rPr lang="cs-CZ" sz="5400" b="1" dirty="0"/>
            </a:b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268760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ctr">
              <a:buFont typeface="Wingdings" pitchFamily="2" charset="2"/>
              <a:buChar char="Ø"/>
            </a:pPr>
            <a:r>
              <a:rPr lang="cs-CZ" sz="4000" b="1" dirty="0"/>
              <a:t>pily </a:t>
            </a:r>
            <a:r>
              <a:rPr lang="cs-CZ" sz="4000" b="1" dirty="0" smtClean="0"/>
              <a:t>bez rámu (vsazené)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504" y="4869160"/>
            <a:ext cx="30243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000" dirty="0"/>
              <a:t>v</a:t>
            </a:r>
            <a:r>
              <a:rPr lang="cs-CZ" sz="3000" dirty="0" smtClean="0"/>
              <a:t>yztužený list</a:t>
            </a:r>
            <a:endParaRPr lang="cs-CZ" sz="30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000" dirty="0"/>
              <a:t>p</a:t>
            </a:r>
            <a:r>
              <a:rPr lang="cs-CZ" sz="3000" dirty="0" smtClean="0"/>
              <a:t>řesné, </a:t>
            </a:r>
            <a:r>
              <a:rPr lang="cs-CZ" sz="3000" dirty="0"/>
              <a:t>jemné řezání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497514" y="2204093"/>
            <a:ext cx="24700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ocaska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0423" y="2192670"/>
            <a:ext cx="27573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čep</a:t>
            </a:r>
            <a:r>
              <a:rPr lang="cs-CZ" sz="3600" b="1" dirty="0" smtClean="0"/>
              <a:t>ovka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63738" y="4871925"/>
            <a:ext cx="50405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/>
              <a:t>nevyztužený pilový list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/>
              <a:t>dělení materiálu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000" dirty="0"/>
              <a:t>n</a:t>
            </a:r>
            <a:r>
              <a:rPr lang="cs-CZ" sz="3000" dirty="0" smtClean="0"/>
              <a:t>epřesný řez</a:t>
            </a:r>
            <a:endParaRPr lang="cs-CZ" sz="3000" dirty="0"/>
          </a:p>
        </p:txBody>
      </p:sp>
      <p:pic>
        <p:nvPicPr>
          <p:cNvPr id="14" name="Picture 2" descr="E:\Skola SERVER\DISK E\_verejne\!stanice\Ucitel\Vohralík\2008\diplomka - poslední verze\Diplomka\zeleny\ocaska2629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627" y="2839182"/>
            <a:ext cx="2699870" cy="2029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E:\Skola SERVER\DISK E\_verejne\!stanice\Ucitel\Vohralík\2008\diplomka - poslední verze\Diplomka\zeleny\cepovka2626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4702"/>
            <a:ext cx="2662769" cy="2002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E:\Skola SERVER\DISK E\_verejne\!stanice\Ucitel\Vohralík\2008\diplomka - poslední verze\Diplomka\nastroje doma\IMGP263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839001"/>
            <a:ext cx="2629126" cy="1971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293096" y="2204092"/>
            <a:ext cx="26291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děrovka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01345" y="5733256"/>
            <a:ext cx="26220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000" dirty="0"/>
              <a:t>v</a:t>
            </a:r>
            <a:r>
              <a:rPr lang="cs-CZ" sz="3000" dirty="0" smtClean="0"/>
              <a:t>yřezávání otvorů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854685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all" dirty="0"/>
              <a:t>Rámové </a:t>
            </a:r>
            <a:r>
              <a:rPr lang="cs-CZ" cap="all" dirty="0" smtClean="0"/>
              <a:t>a</a:t>
            </a:r>
            <a:r>
              <a:rPr lang="cs-CZ" cap="all" dirty="0"/>
              <a:t> </a:t>
            </a:r>
            <a:r>
              <a:rPr lang="cs-CZ" b="1" cap="all" dirty="0"/>
              <a:t>obloukové pily</a:t>
            </a:r>
            <a:endParaRPr lang="cs-CZ" cap="all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7129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3200" dirty="0"/>
              <a:t>široké </a:t>
            </a:r>
            <a:r>
              <a:rPr lang="cs-CZ" sz="3200" dirty="0" smtClean="0"/>
              <a:t>využití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3200" dirty="0" smtClean="0"/>
              <a:t>mají </a:t>
            </a:r>
            <a:r>
              <a:rPr lang="cs-CZ" sz="3200" dirty="0"/>
              <a:t>výměnné pilové </a:t>
            </a:r>
            <a:r>
              <a:rPr lang="cs-CZ" sz="3200" dirty="0" smtClean="0"/>
              <a:t>listy (různě široké </a:t>
            </a:r>
            <a:r>
              <a:rPr lang="cs-CZ" sz="3200" dirty="0"/>
              <a:t>a jemnost </a:t>
            </a:r>
            <a:r>
              <a:rPr lang="cs-CZ" sz="3200" dirty="0" smtClean="0"/>
              <a:t>ozubení) 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3200" dirty="0" smtClean="0"/>
              <a:t>pilový </a:t>
            </a:r>
            <a:r>
              <a:rPr lang="cs-CZ" sz="3200" dirty="0"/>
              <a:t>list </a:t>
            </a:r>
            <a:r>
              <a:rPr lang="cs-CZ" sz="3200" dirty="0" smtClean="0"/>
              <a:t>je uchycen </a:t>
            </a:r>
            <a:r>
              <a:rPr lang="cs-CZ" sz="3200" dirty="0"/>
              <a:t>na obou stranách v </a:t>
            </a:r>
            <a:r>
              <a:rPr lang="cs-CZ" sz="3200" dirty="0" smtClean="0"/>
              <a:t>rukojetích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3200" dirty="0"/>
              <a:t>l</a:t>
            </a:r>
            <a:r>
              <a:rPr lang="cs-CZ" sz="3200" dirty="0" smtClean="0"/>
              <a:t>ist </a:t>
            </a:r>
            <a:r>
              <a:rPr lang="cs-CZ" sz="3200" dirty="0"/>
              <a:t>pily by měl být pootočen asi o 20° abychom při řezání viděli dobře na rysku a </a:t>
            </a:r>
            <a:r>
              <a:rPr lang="cs-CZ" sz="3200" dirty="0" smtClean="0"/>
              <a:t>řez 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3200" dirty="0"/>
              <a:t>z</a:t>
            </a:r>
            <a:r>
              <a:rPr lang="cs-CZ" sz="3200" dirty="0" smtClean="0"/>
              <a:t>uby </a:t>
            </a:r>
            <a:r>
              <a:rPr lang="cs-CZ" sz="3200" dirty="0"/>
              <a:t>pilového listu směřují vždy směrem od </a:t>
            </a:r>
            <a:r>
              <a:rPr lang="cs-CZ" sz="3200" dirty="0" smtClean="0"/>
              <a:t>těla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3200" dirty="0"/>
              <a:t>n</a:t>
            </a:r>
            <a:r>
              <a:rPr lang="cs-CZ" sz="3200" dirty="0" smtClean="0"/>
              <a:t>a </a:t>
            </a:r>
            <a:r>
              <a:rPr lang="cs-CZ" sz="3200" dirty="0"/>
              <a:t>pilu </a:t>
            </a:r>
            <a:r>
              <a:rPr lang="cs-CZ" sz="3200" b="1" dirty="0"/>
              <a:t>netlačíme, pouze </a:t>
            </a:r>
            <a:r>
              <a:rPr lang="cs-CZ" sz="3200" b="1" dirty="0" smtClean="0"/>
              <a:t>taháme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209325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70051" y="5454152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správně </a:t>
            </a:r>
            <a:r>
              <a:rPr lang="cs-CZ" sz="2400" dirty="0"/>
              <a:t>nastavený pilový list rámové pily</a:t>
            </a:r>
            <a:endParaRPr lang="cs-CZ" sz="2400" dirty="0"/>
          </a:p>
        </p:txBody>
      </p:sp>
      <p:pic>
        <p:nvPicPr>
          <p:cNvPr id="1026" name="Picture 2" descr="E:\Skola SERVER\DISK E\_verejne\!stanice\Ucitel\Vohralík\2008\diplomka - poslední verze\Diplomka\obrazky\IMGP2494reza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307" y="1846399"/>
            <a:ext cx="4626088" cy="3465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4007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UPÍNÁNÍ MATERIÁLU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ú</a:t>
            </a:r>
            <a:r>
              <a:rPr lang="cs-CZ" sz="3200" dirty="0" smtClean="0"/>
              <a:t>zká </a:t>
            </a:r>
            <a:r>
              <a:rPr lang="cs-CZ" sz="3200" dirty="0"/>
              <a:t>prkna, lišty nebo latě </a:t>
            </a:r>
            <a:r>
              <a:rPr lang="cs-CZ" sz="3200" dirty="0" smtClean="0"/>
              <a:t>upínáme </a:t>
            </a:r>
            <a:r>
              <a:rPr lang="cs-CZ" sz="3200" dirty="0"/>
              <a:t>do svěráku mezi </a:t>
            </a:r>
            <a:r>
              <a:rPr lang="cs-CZ" sz="3200" dirty="0" smtClean="0"/>
              <a:t>ochranné </a:t>
            </a:r>
            <a:r>
              <a:rPr lang="cs-CZ" sz="3200" dirty="0"/>
              <a:t>čelisti, aby nedošlo k deformaci </a:t>
            </a:r>
            <a:r>
              <a:rPr lang="cs-CZ" sz="3200" dirty="0" smtClean="0"/>
              <a:t>materiálu</a:t>
            </a:r>
            <a:endParaRPr lang="cs-CZ" sz="3200" dirty="0"/>
          </a:p>
        </p:txBody>
      </p:sp>
      <p:pic>
        <p:nvPicPr>
          <p:cNvPr id="2050" name="Picture 2" descr="E:\Skola SERVER\DISK E\_verejne\!stanice\Ucitel\Vohralík\2008\diplomka - poslední verze\Diplomka\obrazky\rezani_upnut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17891"/>
            <a:ext cx="3960440" cy="280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3717032"/>
            <a:ext cx="38884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/>
              <a:t>širší prkna a desky upínáme k hoblici jedním nebo dvěma ztužidly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648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POKYNY PRO ŘEZÁNÍ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842493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vybereme </a:t>
            </a:r>
            <a:r>
              <a:rPr lang="cs-CZ" sz="2800" dirty="0"/>
              <a:t>správnou </a:t>
            </a:r>
            <a:r>
              <a:rPr lang="cs-CZ" sz="2800" dirty="0" smtClean="0"/>
              <a:t>pilu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/>
              <a:t>ř</a:t>
            </a:r>
            <a:r>
              <a:rPr lang="cs-CZ" sz="2800" dirty="0" smtClean="0"/>
              <a:t>ezaný </a:t>
            </a:r>
            <a:r>
              <a:rPr lang="cs-CZ" sz="2800" dirty="0"/>
              <a:t>materiál upneme tak, aby nemohl pružit nebo se </a:t>
            </a:r>
            <a:r>
              <a:rPr lang="cs-CZ" sz="2800" dirty="0" smtClean="0"/>
              <a:t>hýbat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zaujmeme </a:t>
            </a:r>
            <a:r>
              <a:rPr lang="cs-CZ" sz="2800" dirty="0"/>
              <a:t>s</a:t>
            </a:r>
            <a:r>
              <a:rPr lang="cs-CZ" sz="2800" dirty="0" smtClean="0"/>
              <a:t>právný postoj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/>
              <a:t>p</a:t>
            </a:r>
            <a:r>
              <a:rPr lang="cs-CZ" sz="2800" dirty="0" smtClean="0"/>
              <a:t>o </a:t>
            </a:r>
            <a:r>
              <a:rPr lang="cs-CZ" sz="2800" dirty="0"/>
              <a:t>naříznutí zářezu </a:t>
            </a:r>
            <a:r>
              <a:rPr lang="cs-CZ" sz="2800" dirty="0" smtClean="0"/>
              <a:t>řežeme </a:t>
            </a:r>
            <a:r>
              <a:rPr lang="cs-CZ" sz="2800" dirty="0"/>
              <a:t>dlouhými plynulými pohyby pily směrem tam a zpět, aby byla při řezání využita podstatná část pilového </a:t>
            </a:r>
            <a:r>
              <a:rPr lang="cs-CZ" sz="2800" dirty="0" smtClean="0"/>
              <a:t>listu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/>
              <a:t>b</a:t>
            </a:r>
            <a:r>
              <a:rPr lang="cs-CZ" sz="2800" dirty="0" smtClean="0"/>
              <a:t>ěhem </a:t>
            </a:r>
            <a:r>
              <a:rPr lang="cs-CZ" sz="2800" dirty="0"/>
              <a:t>řezání stále </a:t>
            </a:r>
            <a:r>
              <a:rPr lang="cs-CZ" sz="2800" dirty="0" smtClean="0"/>
              <a:t>sledujeme </a:t>
            </a:r>
            <a:r>
              <a:rPr lang="cs-CZ" sz="2800" dirty="0"/>
              <a:t>rysku a průběh </a:t>
            </a:r>
            <a:r>
              <a:rPr lang="cs-CZ" sz="2800" dirty="0" smtClean="0"/>
              <a:t>řezu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/>
              <a:t>n</a:t>
            </a:r>
            <a:r>
              <a:rPr lang="cs-CZ" sz="2800" dirty="0" smtClean="0"/>
              <a:t>a </a:t>
            </a:r>
            <a:r>
              <a:rPr lang="cs-CZ" sz="2800" dirty="0"/>
              <a:t>pilu </a:t>
            </a:r>
            <a:r>
              <a:rPr lang="cs-CZ" sz="2800" dirty="0" smtClean="0"/>
              <a:t>netlačíme</a:t>
            </a:r>
            <a:endParaRPr lang="cs-CZ" sz="2800" dirty="0"/>
          </a:p>
          <a:p>
            <a:pPr marL="342900" indent="-342900">
              <a:buFont typeface="+mj-lt"/>
              <a:buAutoNum type="arabicPeriod"/>
            </a:pPr>
            <a:r>
              <a:rPr lang="cs-CZ" sz="2800" dirty="0"/>
              <a:t>p</a:t>
            </a:r>
            <a:r>
              <a:rPr lang="cs-CZ" sz="2800" dirty="0" smtClean="0"/>
              <a:t>ři </a:t>
            </a:r>
            <a:r>
              <a:rPr lang="cs-CZ" sz="2800" dirty="0"/>
              <a:t>dořezávání </a:t>
            </a:r>
            <a:r>
              <a:rPr lang="cs-CZ" sz="2800" dirty="0" smtClean="0"/>
              <a:t>přidržujeme </a:t>
            </a:r>
            <a:r>
              <a:rPr lang="cs-CZ" sz="2800" dirty="0"/>
              <a:t>odřezávaný materiál, pohyby pilou </a:t>
            </a:r>
            <a:r>
              <a:rPr lang="cs-CZ" sz="2800" dirty="0" smtClean="0"/>
              <a:t>zpomalíme </a:t>
            </a:r>
            <a:r>
              <a:rPr lang="cs-CZ" sz="2800" dirty="0"/>
              <a:t>a </a:t>
            </a:r>
            <a:r>
              <a:rPr lang="cs-CZ" sz="2800" dirty="0" smtClean="0"/>
              <a:t>zkrátíme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23331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2436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1. </a:t>
            </a:r>
            <a:r>
              <a:rPr lang="pl-PL" sz="3200" b="1" dirty="0" smtClean="0"/>
              <a:t>Mezi vsazené pily nepatří</a:t>
            </a:r>
            <a:r>
              <a:rPr lang="pl-PL" sz="3200" b="1" dirty="0" smtClean="0"/>
              <a:t>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4382" y="4369459"/>
            <a:ext cx="8174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/>
              <a:t>2.</a:t>
            </a:r>
            <a:r>
              <a:rPr lang="pl-PL" sz="3200" b="1" dirty="0"/>
              <a:t> </a:t>
            </a:r>
            <a:r>
              <a:rPr lang="cs-CZ" sz="3200" b="1" dirty="0"/>
              <a:t> </a:t>
            </a:r>
            <a:r>
              <a:rPr lang="cs-CZ" sz="3200" b="1" dirty="0" smtClean="0"/>
              <a:t>Kterou z pil použiješ pro vyřezávání otvorů: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4382" y="2280899"/>
            <a:ext cx="37990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/>
              <a:t>l</a:t>
            </a:r>
            <a:r>
              <a:rPr lang="cs-CZ" sz="3200" dirty="0" smtClean="0"/>
              <a:t>upenková pila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178126"/>
            <a:ext cx="2919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</a:t>
            </a:r>
            <a:r>
              <a:rPr lang="cs-CZ" sz="3200" dirty="0" smtClean="0"/>
              <a:t>svlakovka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42158" y="3178127"/>
            <a:ext cx="21221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</a:t>
            </a:r>
            <a:r>
              <a:rPr lang="cs-CZ" sz="3200" dirty="0" smtClean="0"/>
              <a:t>děrovka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42158" y="2296674"/>
            <a:ext cx="24821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</a:t>
            </a:r>
            <a:r>
              <a:rPr lang="cs-CZ" sz="3200" dirty="0" smtClean="0"/>
              <a:t>ocaska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153591"/>
            <a:ext cx="2701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 smtClean="0"/>
              <a:t>čepovka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6050818"/>
            <a:ext cx="2701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</a:t>
            </a:r>
            <a:r>
              <a:rPr lang="cs-CZ" sz="3200" dirty="0" smtClean="0"/>
              <a:t>ocaska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84915" y="6050819"/>
            <a:ext cx="2339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</a:t>
            </a:r>
            <a:r>
              <a:rPr lang="cs-CZ" sz="3200" dirty="0" smtClean="0"/>
              <a:t>svlakovka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914" y="5169366"/>
            <a:ext cx="2555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</a:t>
            </a:r>
            <a:r>
              <a:rPr lang="cs-CZ" sz="3200" dirty="0" smtClean="0"/>
              <a:t>zlodějka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35965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2436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3</a:t>
            </a:r>
            <a:r>
              <a:rPr lang="pl-PL" sz="3200" b="1" dirty="0" smtClean="0"/>
              <a:t>.</a:t>
            </a:r>
            <a:r>
              <a:rPr lang="pl-PL" sz="3200" b="1" dirty="0"/>
              <a:t> </a:t>
            </a:r>
            <a:r>
              <a:rPr lang="pl-PL" sz="3200" b="1" dirty="0" smtClean="0"/>
              <a:t>Jakým směrem směřují zuby pilového listu při řezání rámovou pilou</a:t>
            </a:r>
            <a:r>
              <a:rPr lang="pl-PL" sz="3200" b="1" dirty="0" smtClean="0"/>
              <a:t>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4382" y="4369459"/>
            <a:ext cx="8174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4</a:t>
            </a:r>
            <a:r>
              <a:rPr lang="pl-PL" sz="3200" b="1" dirty="0" smtClean="0"/>
              <a:t>.</a:t>
            </a:r>
            <a:r>
              <a:rPr lang="pl-PL" sz="3200" b="1" dirty="0"/>
              <a:t> </a:t>
            </a:r>
            <a:r>
              <a:rPr lang="cs-CZ" sz="3200" b="1" dirty="0"/>
              <a:t> </a:t>
            </a:r>
            <a:r>
              <a:rPr lang="cs-CZ" sz="3200" b="1" dirty="0" smtClean="0"/>
              <a:t>Kterou z pil použiješ pro přesné řezání: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6388" y="2687615"/>
            <a:ext cx="37990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/>
              <a:t>k</a:t>
            </a:r>
            <a:r>
              <a:rPr lang="cs-CZ" sz="3200" dirty="0" smtClean="0"/>
              <a:t> tělu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1558" y="3470513"/>
            <a:ext cx="2919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</a:t>
            </a:r>
            <a:r>
              <a:rPr lang="cs-CZ" sz="3200" dirty="0"/>
              <a:t>o</a:t>
            </a:r>
            <a:r>
              <a:rPr lang="cs-CZ" sz="3200" dirty="0" smtClean="0"/>
              <a:t>d těla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42158" y="2714055"/>
            <a:ext cx="32022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</a:t>
            </a:r>
            <a:r>
              <a:rPr lang="cs-CZ" sz="3200" dirty="0"/>
              <a:t>n</a:t>
            </a:r>
            <a:r>
              <a:rPr lang="cs-CZ" sz="3200" dirty="0" smtClean="0"/>
              <a:t>ezáleží na tom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153591"/>
            <a:ext cx="2701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 smtClean="0"/>
              <a:t>čepovka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6050818"/>
            <a:ext cx="2701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</a:t>
            </a:r>
            <a:r>
              <a:rPr lang="cs-CZ" sz="3200" dirty="0" smtClean="0"/>
              <a:t>ocaska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84914" y="6050819"/>
            <a:ext cx="30594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</a:t>
            </a:r>
            <a:r>
              <a:rPr lang="cs-CZ" sz="3200" dirty="0"/>
              <a:t>r</a:t>
            </a:r>
            <a:r>
              <a:rPr lang="cs-CZ" sz="3200" dirty="0" smtClean="0"/>
              <a:t>ámová pila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914" y="5169366"/>
            <a:ext cx="2555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</a:t>
            </a:r>
            <a:r>
              <a:rPr lang="cs-CZ" sz="3200" dirty="0" smtClean="0"/>
              <a:t>zlodějka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921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</a:t>
            </a:r>
            <a:r>
              <a:rPr lang="cs-CZ" dirty="0" smtClean="0"/>
              <a:t>OPAKOVÁNÍ - 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2436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1. </a:t>
            </a:r>
            <a:r>
              <a:rPr lang="pl-PL" sz="3200" b="1" dirty="0" smtClean="0"/>
              <a:t>Mezi vsazené pily nepatří</a:t>
            </a:r>
            <a:r>
              <a:rPr lang="pl-PL" sz="3200" b="1" dirty="0" smtClean="0"/>
              <a:t>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4382" y="4369459"/>
            <a:ext cx="8174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/>
              <a:t>2.</a:t>
            </a:r>
            <a:r>
              <a:rPr lang="pl-PL" sz="3200" b="1" dirty="0"/>
              <a:t> </a:t>
            </a:r>
            <a:r>
              <a:rPr lang="cs-CZ" sz="3200" b="1" dirty="0"/>
              <a:t> </a:t>
            </a:r>
            <a:r>
              <a:rPr lang="cs-CZ" sz="3200" b="1" dirty="0" smtClean="0"/>
              <a:t>Kterou z pil použiješ pro vyřezávání otvorů: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4382" y="2280899"/>
            <a:ext cx="37990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a) </a:t>
            </a:r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upenková pila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178126"/>
            <a:ext cx="2919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</a:t>
            </a:r>
            <a:r>
              <a:rPr lang="cs-CZ" sz="3200" dirty="0" smtClean="0"/>
              <a:t>svlakovka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42158" y="3178127"/>
            <a:ext cx="21221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</a:t>
            </a:r>
            <a:r>
              <a:rPr lang="cs-CZ" sz="3200" dirty="0" smtClean="0"/>
              <a:t>děrovka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42158" y="2296674"/>
            <a:ext cx="24821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</a:t>
            </a:r>
            <a:r>
              <a:rPr lang="cs-CZ" sz="3200" dirty="0" smtClean="0"/>
              <a:t>ocaska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153591"/>
            <a:ext cx="2701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 smtClean="0"/>
              <a:t>čepovka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6050818"/>
            <a:ext cx="2701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</a:t>
            </a:r>
            <a:r>
              <a:rPr lang="cs-CZ" sz="3200" dirty="0" smtClean="0"/>
              <a:t>ocaska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84915" y="6050819"/>
            <a:ext cx="2339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</a:t>
            </a:r>
            <a:r>
              <a:rPr lang="cs-CZ" sz="3200" dirty="0" smtClean="0"/>
              <a:t>svlakovka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914" y="5169366"/>
            <a:ext cx="2555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c</a:t>
            </a:r>
            <a:r>
              <a:rPr lang="cs-CZ" sz="3200" b="1" dirty="0" smtClean="0">
                <a:solidFill>
                  <a:srgbClr val="FF0000"/>
                </a:solidFill>
              </a:rPr>
              <a:t>) </a:t>
            </a:r>
            <a:r>
              <a:rPr lang="cs-CZ" sz="3200" b="1" dirty="0" smtClean="0">
                <a:solidFill>
                  <a:srgbClr val="FF0000"/>
                </a:solidFill>
              </a:rPr>
              <a:t>zlodějka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630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</a:t>
            </a:r>
            <a:r>
              <a:rPr lang="cs-CZ" dirty="0" smtClean="0"/>
              <a:t>OPAKOVÁNÍ - 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2436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3</a:t>
            </a:r>
            <a:r>
              <a:rPr lang="pl-PL" sz="3200" b="1" dirty="0" smtClean="0"/>
              <a:t>.</a:t>
            </a:r>
            <a:r>
              <a:rPr lang="pl-PL" sz="3200" b="1" dirty="0"/>
              <a:t> </a:t>
            </a:r>
            <a:r>
              <a:rPr lang="pl-PL" sz="3200" b="1" dirty="0" smtClean="0"/>
              <a:t>Jakým směrem směřují zuby pilového listu při řezání rámovou pilou</a:t>
            </a:r>
            <a:r>
              <a:rPr lang="pl-PL" sz="3200" b="1" dirty="0" smtClean="0"/>
              <a:t>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4382" y="4369459"/>
            <a:ext cx="8174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4</a:t>
            </a:r>
            <a:r>
              <a:rPr lang="pl-PL" sz="3200" b="1" dirty="0" smtClean="0"/>
              <a:t>.</a:t>
            </a:r>
            <a:r>
              <a:rPr lang="pl-PL" sz="3200" b="1" dirty="0"/>
              <a:t> </a:t>
            </a:r>
            <a:r>
              <a:rPr lang="cs-CZ" sz="3200" b="1" dirty="0"/>
              <a:t> </a:t>
            </a:r>
            <a:r>
              <a:rPr lang="cs-CZ" sz="3200" b="1" dirty="0" smtClean="0"/>
              <a:t>Kterou z pil použiješ pro přesné řezání: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6388" y="2687615"/>
            <a:ext cx="37990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/>
              <a:t>k</a:t>
            </a:r>
            <a:r>
              <a:rPr lang="cs-CZ" sz="3200" dirty="0" smtClean="0"/>
              <a:t> tělu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1558" y="3470513"/>
            <a:ext cx="29190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b</a:t>
            </a:r>
            <a:r>
              <a:rPr lang="cs-CZ" sz="3200" b="1" dirty="0" smtClean="0">
                <a:solidFill>
                  <a:srgbClr val="FF0000"/>
                </a:solidFill>
              </a:rPr>
              <a:t>) </a:t>
            </a:r>
            <a:r>
              <a:rPr lang="cs-CZ" sz="3200" b="1" dirty="0">
                <a:solidFill>
                  <a:srgbClr val="FF0000"/>
                </a:solidFill>
              </a:rPr>
              <a:t>o</a:t>
            </a:r>
            <a:r>
              <a:rPr lang="cs-CZ" sz="3200" b="1" dirty="0" smtClean="0">
                <a:solidFill>
                  <a:srgbClr val="FF0000"/>
                </a:solidFill>
              </a:rPr>
              <a:t>d těla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42158" y="2714055"/>
            <a:ext cx="32022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</a:t>
            </a:r>
            <a:r>
              <a:rPr lang="cs-CZ" sz="3200" dirty="0"/>
              <a:t>n</a:t>
            </a:r>
            <a:r>
              <a:rPr lang="cs-CZ" sz="3200" dirty="0" smtClean="0"/>
              <a:t>ezáleží na tom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153591"/>
            <a:ext cx="2701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a) </a:t>
            </a:r>
            <a:r>
              <a:rPr lang="cs-CZ" sz="3200" b="1" dirty="0" smtClean="0">
                <a:solidFill>
                  <a:srgbClr val="FF0000"/>
                </a:solidFill>
              </a:rPr>
              <a:t>čepovka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6050818"/>
            <a:ext cx="2701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</a:t>
            </a:r>
            <a:r>
              <a:rPr lang="cs-CZ" sz="3200" dirty="0" smtClean="0"/>
              <a:t>ocaska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84914" y="6050819"/>
            <a:ext cx="30594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</a:t>
            </a:r>
            <a:r>
              <a:rPr lang="cs-CZ" sz="3200" dirty="0"/>
              <a:t>r</a:t>
            </a:r>
            <a:r>
              <a:rPr lang="cs-CZ" sz="3200" dirty="0" smtClean="0"/>
              <a:t>ámová pila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914" y="5169366"/>
            <a:ext cx="25554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</a:t>
            </a:r>
            <a:r>
              <a:rPr lang="cs-CZ" sz="3200" dirty="0" smtClean="0"/>
              <a:t>zlodějka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8871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9554782"/>
              </p:ext>
            </p:extLst>
          </p:nvPr>
        </p:nvGraphicFramePr>
        <p:xfrm>
          <a:off x="323528" y="2996952"/>
          <a:ext cx="8496944" cy="736092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6689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Obrázky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jsou vlastní práce autora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60" y="1228690"/>
            <a:ext cx="7992888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37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2085</TotalTime>
  <Words>464</Words>
  <Application>Microsoft Office PowerPoint</Application>
  <PresentationFormat>Předvádění na obrazovce (4:3)</PresentationFormat>
  <Paragraphs>123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ŘEZÁNÍ</vt:lpstr>
      <vt:lpstr>Druhy pil podle ozubení </vt:lpstr>
      <vt:lpstr>Druhy pil podle konstrukce  </vt:lpstr>
      <vt:lpstr>Druhy pil podle konstrukce  </vt:lpstr>
      <vt:lpstr>Rámové a obloukové pily</vt:lpstr>
      <vt:lpstr>ŘEZÁNÍ</vt:lpstr>
      <vt:lpstr>UPÍNÁNÍ MATERIÁLU</vt:lpstr>
      <vt:lpstr>ZÁKLADNÍ POKYNY PRO ŘEZÁNÍ</vt:lpstr>
      <vt:lpstr>OTÁZKY K OPAKOVÁNÍ</vt:lpstr>
      <vt:lpstr>OTÁZKY K OPAKOVÁNÍ</vt:lpstr>
      <vt:lpstr>OTÁZKY K OPAKOVÁNÍ - ŘEŠENÍ</vt:lpstr>
      <vt:lpstr>OTÁZKY K OPAKOVÁNÍ -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ntb</cp:lastModifiedBy>
  <cp:revision>132</cp:revision>
  <dcterms:created xsi:type="dcterms:W3CDTF">2013-05-21T20:38:13Z</dcterms:created>
  <dcterms:modified xsi:type="dcterms:W3CDTF">2013-06-01T21:24:55Z</dcterms:modified>
</cp:coreProperties>
</file>