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74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EA8EB7-8C9A-492F-A5BC-AC161957A9B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D6BD61D-4D4D-4B75-92DD-34C4CFC11F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15616" y="1124744"/>
            <a:ext cx="6858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v</a:t>
            </a:r>
            <a:r>
              <a:rPr lang="cs-CZ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dirty="0" smtClean="0" bmk="OLE_LINK4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dirty="0" smtClean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 smtClean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403648" y="3284984"/>
          <a:ext cx="6405925" cy="256678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844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6364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Václav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Kuřík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VY_32_INOVACE_11B_20_PRACOVNÍ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ČINNOSTI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PLASTY- STAVBA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PLASTIKOVÉHO MODELU LETADLA  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15.4.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ve 3.B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univerzální návod ke  stavbě plastikového modelu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Obsahuje pracovní postup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0995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Krok 5 - lepení vodorovné ocasní </a:t>
            </a:r>
            <a:br>
              <a:rPr lang="cs-CZ" dirty="0" smtClean="0"/>
            </a:br>
            <a:r>
              <a:rPr lang="cs-CZ" dirty="0" smtClean="0"/>
              <a:t>	       PLOCHY (VOP)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>
            <a:normAutofit/>
          </a:bodyPr>
          <a:lstStyle/>
          <a:p>
            <a:r>
              <a:rPr lang="cs-CZ" dirty="0" smtClean="0"/>
              <a:t>Kontrolujte tzv. geometrii modelu (postavení ploch) pohledem zepředu nebo zezadu               s technickým výkresem skutečného letadla (součástí některých stavebních návodů – viz foto)</a:t>
            </a:r>
          </a:p>
          <a:p>
            <a:r>
              <a:rPr lang="cs-CZ" dirty="0" smtClean="0"/>
              <a:t>Zatím přilepte jen základní pylony – nosníky raket a nádrží, samotné rakety a nádrže přilepíme později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1030401.JPG"/>
          <p:cNvPicPr>
            <a:picLocks noChangeAspect="1"/>
          </p:cNvPicPr>
          <p:nvPr/>
        </p:nvPicPr>
        <p:blipFill>
          <a:blip r:embed="rId2" cstate="print"/>
          <a:srcRect t="19550" r="6911" b="9311"/>
          <a:stretch>
            <a:fillRect/>
          </a:stretch>
        </p:blipFill>
        <p:spPr>
          <a:xfrm>
            <a:off x="0" y="1196752"/>
            <a:ext cx="3995936" cy="4248472"/>
          </a:xfrm>
          <a:prstGeom prst="rect">
            <a:avLst/>
          </a:prstGeom>
        </p:spPr>
      </p:pic>
      <p:pic>
        <p:nvPicPr>
          <p:cNvPr id="5" name="Obrázek 4" descr="P103039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0"/>
            <a:ext cx="522007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KROK 6 - BARVENÍ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/>
          <a:lstStyle/>
          <a:p>
            <a:r>
              <a:rPr lang="cs-CZ" sz="3000" dirty="0" smtClean="0"/>
              <a:t>Barvíme raději akrylátovými barvami – </a:t>
            </a:r>
            <a:r>
              <a:rPr lang="cs-CZ" sz="3000" dirty="0" err="1" smtClean="0"/>
              <a:t>neza</a:t>
            </a:r>
            <a:r>
              <a:rPr lang="cs-CZ" sz="3000" dirty="0" smtClean="0"/>
              <a:t>-páchají jako syntetické a dají se ředit vodou</a:t>
            </a:r>
          </a:p>
          <a:p>
            <a:r>
              <a:rPr lang="cs-CZ" sz="3000" dirty="0" smtClean="0"/>
              <a:t>Barvu přeneseme špejlí do nápojového víčka a dobře rozmícháme, barva nesmí mít žmolky</a:t>
            </a:r>
          </a:p>
          <a:p>
            <a:r>
              <a:rPr lang="cs-CZ" sz="3000" dirty="0" smtClean="0"/>
              <a:t>Model můžeme před barvením odmastit saponátem</a:t>
            </a:r>
          </a:p>
          <a:p>
            <a:r>
              <a:rPr lang="cs-CZ" sz="3000" dirty="0" smtClean="0"/>
              <a:t>Barvu nanášíme stejnoměrnými tahy štětcem</a:t>
            </a:r>
          </a:p>
          <a:p>
            <a:r>
              <a:rPr lang="cs-CZ" sz="3000" dirty="0" smtClean="0"/>
              <a:t>Pozor na bezprašnost prostředí, každá nečistota bude na modelu vidět</a:t>
            </a:r>
          </a:p>
          <a:p>
            <a:endParaRPr lang="cs-CZ" sz="3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444.JPG"/>
          <p:cNvPicPr>
            <a:picLocks noChangeAspect="1"/>
          </p:cNvPicPr>
          <p:nvPr/>
        </p:nvPicPr>
        <p:blipFill>
          <a:blip r:embed="rId2" cstate="print"/>
          <a:srcRect r="-89" b="3801"/>
          <a:stretch>
            <a:fillRect/>
          </a:stretch>
        </p:blipFill>
        <p:spPr>
          <a:xfrm>
            <a:off x="0" y="0"/>
            <a:ext cx="4860032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 descr="P1030445.JPG"/>
          <p:cNvPicPr>
            <a:picLocks noChangeAspect="1"/>
          </p:cNvPicPr>
          <p:nvPr/>
        </p:nvPicPr>
        <p:blipFill>
          <a:blip r:embed="rId3" cstate="print"/>
          <a:srcRect l="19511"/>
          <a:stretch>
            <a:fillRect/>
          </a:stretch>
        </p:blipFill>
        <p:spPr>
          <a:xfrm>
            <a:off x="4932040" y="0"/>
            <a:ext cx="421196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BARVENÍ  menších  součástí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Menší díly barvíme rovnou v rámečku staveb-nice</a:t>
            </a:r>
          </a:p>
          <a:p>
            <a:r>
              <a:rPr lang="cs-CZ" dirty="0" smtClean="0"/>
              <a:t>Po zaschnutí je opatrně oddělíme kleštěmi nebo skalpelem a dobarvíme místa oddělení  od rámečku</a:t>
            </a:r>
          </a:p>
          <a:p>
            <a:r>
              <a:rPr lang="cs-CZ" dirty="0" smtClean="0"/>
              <a:t>Pokud na modelu potřebujeme rovný předěl mezi barvami, můžeme ho vytvořit pomocí lepící pásky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448.JPG"/>
          <p:cNvPicPr>
            <a:picLocks noChangeAspect="1"/>
          </p:cNvPicPr>
          <p:nvPr/>
        </p:nvPicPr>
        <p:blipFill>
          <a:blip r:embed="rId2" cstate="print"/>
          <a:srcRect l="6290"/>
          <a:stretch>
            <a:fillRect/>
          </a:stretch>
        </p:blipFill>
        <p:spPr>
          <a:xfrm>
            <a:off x="0" y="0"/>
            <a:ext cx="4427984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 descr="P103045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0"/>
            <a:ext cx="4644008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Krok 7 - obtisky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Naprostá většina obtisků je tzv. „mokrých“ – před umístěním na model je musíme na cca 30 sekund ponořit do vlažné vody</a:t>
            </a:r>
          </a:p>
          <a:p>
            <a:r>
              <a:rPr lang="cs-CZ" dirty="0" smtClean="0"/>
              <a:t>Obtisk se po ponoření zkroutí a pak opět narovná</a:t>
            </a:r>
          </a:p>
          <a:p>
            <a:r>
              <a:rPr lang="cs-CZ" dirty="0" smtClean="0"/>
              <a:t>Prsty jemně zkusíme, zda se obtisk pohybuje po </a:t>
            </a:r>
            <a:r>
              <a:rPr lang="cs-CZ" dirty="0" err="1" smtClean="0"/>
              <a:t>podklado</a:t>
            </a:r>
            <a:r>
              <a:rPr lang="cs-CZ" dirty="0" smtClean="0"/>
              <a:t>-</a:t>
            </a:r>
            <a:r>
              <a:rPr lang="cs-CZ" dirty="0" err="1" smtClean="0"/>
              <a:t>vém</a:t>
            </a:r>
            <a:r>
              <a:rPr lang="cs-CZ" dirty="0" smtClean="0"/>
              <a:t> papíru</a:t>
            </a:r>
          </a:p>
          <a:p>
            <a:r>
              <a:rPr lang="cs-CZ" dirty="0" smtClean="0"/>
              <a:t>Pomocí pinzety a štětce stáhneme obtisk na správné místo</a:t>
            </a:r>
          </a:p>
          <a:p>
            <a:r>
              <a:rPr lang="cs-CZ" dirty="0" smtClean="0"/>
              <a:t>Pokud se obtisk trhá, je voda příliš studená</a:t>
            </a:r>
          </a:p>
          <a:p>
            <a:r>
              <a:rPr lang="cs-CZ" dirty="0" smtClean="0"/>
              <a:t>Pokud se obtisk odlupuje, podmázneme místo disperzním lepidlem</a:t>
            </a:r>
          </a:p>
          <a:p>
            <a:r>
              <a:rPr lang="cs-CZ" dirty="0" smtClean="0"/>
              <a:t>Přebytečnou vodu odsajeme – vysušíme místo materiálem nepouštějícím vlas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56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57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 descr="P1030564.JPG"/>
          <p:cNvPicPr>
            <a:picLocks noChangeAspect="1"/>
          </p:cNvPicPr>
          <p:nvPr/>
        </p:nvPicPr>
        <p:blipFill>
          <a:blip r:embed="rId3" cstate="print"/>
          <a:srcRect r="6290"/>
          <a:stretch>
            <a:fillRect/>
          </a:stretch>
        </p:blipFill>
        <p:spPr>
          <a:xfrm>
            <a:off x="4572000" y="0"/>
            <a:ext cx="457200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Krok 7 - detaily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Zbroušenou tuhou 0,5 mm můžeme zvýraznit hlavní spáry pohyblivých ploch</a:t>
            </a:r>
          </a:p>
          <a:p>
            <a:r>
              <a:rPr lang="cs-CZ" dirty="0" smtClean="0"/>
              <a:t>POZOR – na levém snímku je častá </a:t>
            </a:r>
            <a:r>
              <a:rPr lang="cs-CZ" dirty="0" err="1" smtClean="0"/>
              <a:t>začáteč</a:t>
            </a:r>
            <a:r>
              <a:rPr lang="cs-CZ" dirty="0" smtClean="0"/>
              <a:t>-</a:t>
            </a:r>
            <a:r>
              <a:rPr lang="cs-CZ" dirty="0" err="1" smtClean="0"/>
              <a:t>nická</a:t>
            </a:r>
            <a:r>
              <a:rPr lang="cs-CZ" dirty="0" smtClean="0"/>
              <a:t> chyba </a:t>
            </a:r>
            <a:r>
              <a:rPr lang="cs-CZ" dirty="0" smtClean="0"/>
              <a:t>v označení českých letounů – </a:t>
            </a:r>
            <a:r>
              <a:rPr lang="cs-CZ" dirty="0" err="1" smtClean="0"/>
              <a:t>čer</a:t>
            </a:r>
            <a:r>
              <a:rPr lang="cs-CZ" dirty="0" smtClean="0"/>
              <a:t>-</a:t>
            </a:r>
            <a:r>
              <a:rPr lang="cs-CZ" dirty="0" err="1" smtClean="0"/>
              <a:t>vená</a:t>
            </a:r>
            <a:r>
              <a:rPr lang="cs-CZ" dirty="0" smtClean="0"/>
              <a:t> </a:t>
            </a:r>
            <a:r>
              <a:rPr lang="cs-CZ" dirty="0" smtClean="0"/>
              <a:t>barva   na výsostných znacích musí směřovat k trupu ! (viz předchozí snímek)</a:t>
            </a:r>
          </a:p>
          <a:p>
            <a:r>
              <a:rPr lang="cs-CZ" dirty="0" smtClean="0"/>
              <a:t>Detaily (nádrže, rakety, kryty, podvozek, atd.) lepíme pomocí pinzety </a:t>
            </a:r>
            <a:r>
              <a:rPr lang="cs-CZ" dirty="0" err="1" smtClean="0"/>
              <a:t>kyanoakrylátovým</a:t>
            </a:r>
            <a:r>
              <a:rPr lang="cs-CZ" dirty="0" smtClean="0"/>
              <a:t> (tzv. vteřinovým) lepidlem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567.JPG"/>
          <p:cNvPicPr>
            <a:picLocks noChangeAspect="1"/>
          </p:cNvPicPr>
          <p:nvPr/>
        </p:nvPicPr>
        <p:blipFill>
          <a:blip r:embed="rId2" cstate="print"/>
          <a:srcRect r="4111"/>
          <a:stretch>
            <a:fillRect/>
          </a:stretch>
        </p:blipFill>
        <p:spPr>
          <a:xfrm>
            <a:off x="0" y="0"/>
            <a:ext cx="4644008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 descr="P103057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0"/>
            <a:ext cx="4499992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Krok 8 – kabina a další čiré díly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Kabina a další čiré díly přijdou na řadu úplně poslední – snižujeme riziko poškození a zamazání barvou</a:t>
            </a:r>
          </a:p>
          <a:p>
            <a:r>
              <a:rPr lang="cs-CZ" dirty="0" smtClean="0"/>
              <a:t>Čiré díly lepíme disperzním lepidlem</a:t>
            </a:r>
          </a:p>
          <a:p>
            <a:r>
              <a:rPr lang="cs-CZ" dirty="0" smtClean="0"/>
              <a:t>Pokročilí mohou zkusit nabarvit rámy kabiny, chyby v barvení jdou lehce opravit „gumováním“ dřevěnou špejlí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5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5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Nenechte se odradit obtížností stavby, první model nebude rozhodně vypadat skvěle</a:t>
            </a:r>
          </a:p>
          <a:p>
            <a:r>
              <a:rPr lang="cs-CZ" dirty="0" smtClean="0"/>
              <a:t>Pokud vytrváte, u každého dalšího modelu získáte zručnost a zkušenosti, takže rozdíl   mezi prvním a např. pátým modelem už bude markantní</a:t>
            </a:r>
          </a:p>
          <a:p>
            <a:r>
              <a:rPr lang="cs-CZ" dirty="0" smtClean="0"/>
              <a:t>Nakonec zvolte téma sbírky modelů            (např. čs. letectvo nebo stíhačky 2. </a:t>
            </a:r>
            <a:r>
              <a:rPr lang="cs-CZ" dirty="0" err="1" smtClean="0"/>
              <a:t>sv.války</a:t>
            </a:r>
            <a:r>
              <a:rPr lang="cs-CZ" dirty="0" smtClean="0"/>
              <a:t>),     ve vitríně není neomezený prostor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58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16832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1124744"/>
            <a:ext cx="70385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materiál byl vytvořen  v rámci projektu EU peníze školám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Operačního programu Vzdělávání pro konkurenceschopnost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3528" y="3140968"/>
          <a:ext cx="8496944" cy="2632797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5700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Pracovní postup.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8565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Obrázky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vlastní fotografie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049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jako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univerzální návod ke stavbě plastikového modelu letadla z běžně prodávaných stavebnic. Obsahuje pracovní postup.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94</TotalTime>
  <Words>505</Words>
  <Application>Microsoft Office PowerPoint</Application>
  <PresentationFormat>Předvádění na obrazovce (4:3)</PresentationFormat>
  <Paragraphs>73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Snímek 1</vt:lpstr>
      <vt:lpstr>Krok 5 - lepení vodorovné ocasní          PLOCHY (VOP)</vt:lpstr>
      <vt:lpstr>Snímek 3</vt:lpstr>
      <vt:lpstr>KROK 6 - BARVENÍ</vt:lpstr>
      <vt:lpstr>Snímek 5</vt:lpstr>
      <vt:lpstr>BARVENÍ  menších  součástí</vt:lpstr>
      <vt:lpstr>Snímek 7</vt:lpstr>
      <vt:lpstr>Krok 7 - obtisky</vt:lpstr>
      <vt:lpstr>Snímek 9</vt:lpstr>
      <vt:lpstr>Snímek 10</vt:lpstr>
      <vt:lpstr>Krok 7 - detaily</vt:lpstr>
      <vt:lpstr>Snímek 12</vt:lpstr>
      <vt:lpstr>Krok 8 – kabina a další čiré díly</vt:lpstr>
      <vt:lpstr>Snímek 14</vt:lpstr>
      <vt:lpstr>Snímek 15</vt:lpstr>
      <vt:lpstr>závěr</vt:lpstr>
      <vt:lpstr>Snímek 17</vt:lpstr>
      <vt:lpstr>Snímek 18</vt:lpstr>
    </vt:vector>
  </TitlesOfParts>
  <Company>ZS UPRKOVA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ZS UPRKOVA</dc:creator>
  <cp:lastModifiedBy>ZS UPRKOVA</cp:lastModifiedBy>
  <cp:revision>12</cp:revision>
  <dcterms:created xsi:type="dcterms:W3CDTF">2013-06-02T05:03:56Z</dcterms:created>
  <dcterms:modified xsi:type="dcterms:W3CDTF">2013-06-02T06:42:28Z</dcterms:modified>
</cp:coreProperties>
</file>