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61" r:id="rId6"/>
    <p:sldId id="260" r:id="rId7"/>
    <p:sldId id="259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FF0000"/>
              </a:solidFill>
            </a:rPr>
            <a:t>52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FF0000"/>
              </a:solidFill>
            </a:rPr>
            <a:t>04_VLA+PŘI_28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Jitka </a:t>
          </a:r>
          <a:r>
            <a:rPr lang="cs-CZ" sz="2000" dirty="0" err="1" smtClean="0">
              <a:solidFill>
                <a:srgbClr val="FF0000"/>
              </a:solidFill>
            </a:rPr>
            <a:t>Plaširybová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PŘÍ</a:t>
          </a:r>
          <a:r>
            <a:rPr lang="cs-CZ" sz="2000" dirty="0" smtClean="0">
              <a:solidFill>
                <a:srgbClr val="FF0000"/>
              </a:solidFill>
            </a:rPr>
            <a:t> – 5.A – Různé podmínky života na Zemi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A01B5D-EDF1-4E39-B806-60DEB9A575E7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58E10BD-E905-48AA-84D3-A0338A951D14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D2F0EAA-E5B2-4DD1-A333-91F42E539AAD}" type="presOf" srcId="{D8197B8C-B260-4A16-BDF4-0947B075E274}" destId="{25B08C86-7E15-44DC-BE7F-FFB55DD49D12}" srcOrd="0" destOrd="0" presId="urn:microsoft.com/office/officeart/2005/8/layout/target3"/>
    <dgm:cxn modelId="{9BB0E697-89F8-4C9C-810D-142CBA9664C3}" type="presOf" srcId="{757F3AB3-0718-4624-B441-E567A8F0AB56}" destId="{333A1088-737F-45CB-B68E-254E46348037}" srcOrd="0" destOrd="0" presId="urn:microsoft.com/office/officeart/2005/8/layout/target3"/>
    <dgm:cxn modelId="{ECDAE64B-E433-479E-A9D9-0C950523A5B6}" type="presOf" srcId="{B651F6E3-6281-48DB-9319-2AEAFDAE7572}" destId="{619D679B-A015-4ECF-8348-D1034C574F40}" srcOrd="0" destOrd="0" presId="urn:microsoft.com/office/officeart/2005/8/layout/target3"/>
    <dgm:cxn modelId="{70B0B998-6A9B-4415-9CE3-5C7D430F3A3E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6607ADD-2F25-4545-A3F0-3B0622C0F4C0}" type="presOf" srcId="{D8197B8C-B260-4A16-BDF4-0947B075E274}" destId="{5A5FFA88-C948-4069-8E93-59FA12366E83}" srcOrd="1" destOrd="0" presId="urn:microsoft.com/office/officeart/2005/8/layout/target3"/>
    <dgm:cxn modelId="{F0ED970C-196E-45DD-9B93-C80020761EBB}" type="presOf" srcId="{4C35D32F-0EAB-4CD7-82EE-45574DC2A586}" destId="{8BEBB6EC-1DAA-4CAC-8A25-BC0FCBD5DBD5}" srcOrd="0" destOrd="0" presId="urn:microsoft.com/office/officeart/2005/8/layout/target3"/>
    <dgm:cxn modelId="{065CBA25-81FF-4BF3-B9B5-7BD4722BF82E}" type="presOf" srcId="{D1D4F407-5343-4D3F-B5B9-D407B03CAEB4}" destId="{D005CE8C-CC26-4C3E-AC11-E15060ECD759}" srcOrd="0" destOrd="0" presId="urn:microsoft.com/office/officeart/2005/8/layout/target3"/>
    <dgm:cxn modelId="{28CBDAE9-9325-4648-BAC4-EBCE8E16545F}" type="presOf" srcId="{D1D4F407-5343-4D3F-B5B9-D407B03CAEB4}" destId="{AED2198E-93D5-4001-81B4-73124B309672}" srcOrd="1" destOrd="0" presId="urn:microsoft.com/office/officeart/2005/8/layout/target3"/>
    <dgm:cxn modelId="{C66F889E-64A0-4599-8EB6-DDB66A05EEA6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7774A17-6E47-40F1-9FF4-D71FF5FC3B6C}" type="presParOf" srcId="{333A1088-737F-45CB-B68E-254E46348037}" destId="{F5ABB229-8D3B-4694-996A-96F23CF14429}" srcOrd="0" destOrd="0" presId="urn:microsoft.com/office/officeart/2005/8/layout/target3"/>
    <dgm:cxn modelId="{A7F11CB0-B2BB-4881-AD0A-11A770E58397}" type="presParOf" srcId="{333A1088-737F-45CB-B68E-254E46348037}" destId="{F41139FD-01EE-4571-8B17-4FB00FC51163}" srcOrd="1" destOrd="0" presId="urn:microsoft.com/office/officeart/2005/8/layout/target3"/>
    <dgm:cxn modelId="{FB09FD75-86C2-4D3A-828B-EF71205F44C1}" type="presParOf" srcId="{333A1088-737F-45CB-B68E-254E46348037}" destId="{D005CE8C-CC26-4C3E-AC11-E15060ECD759}" srcOrd="2" destOrd="0" presId="urn:microsoft.com/office/officeart/2005/8/layout/target3"/>
    <dgm:cxn modelId="{FEF970CE-24F7-458C-AAF3-96FB44B9A6D2}" type="presParOf" srcId="{333A1088-737F-45CB-B68E-254E46348037}" destId="{2C702D82-9B77-49B7-9568-BB8EB47C3372}" srcOrd="3" destOrd="0" presId="urn:microsoft.com/office/officeart/2005/8/layout/target3"/>
    <dgm:cxn modelId="{77C93D17-ECC5-4F75-945D-314DAC0FEF18}" type="presParOf" srcId="{333A1088-737F-45CB-B68E-254E46348037}" destId="{A52A0455-90FF-4808-ABD0-F02540D31D5A}" srcOrd="4" destOrd="0" presId="urn:microsoft.com/office/officeart/2005/8/layout/target3"/>
    <dgm:cxn modelId="{171D615F-2945-467D-B3B9-44CA3F056188}" type="presParOf" srcId="{333A1088-737F-45CB-B68E-254E46348037}" destId="{6140AFEC-043D-4C43-A2F9-D0F5331DF3A3}" srcOrd="5" destOrd="0" presId="urn:microsoft.com/office/officeart/2005/8/layout/target3"/>
    <dgm:cxn modelId="{08897356-1F9F-4B6F-8931-EFA4C99AB383}" type="presParOf" srcId="{333A1088-737F-45CB-B68E-254E46348037}" destId="{9358AC05-5D7D-4327-9F80-1AD486AEA664}" srcOrd="6" destOrd="0" presId="urn:microsoft.com/office/officeart/2005/8/layout/target3"/>
    <dgm:cxn modelId="{C421700A-BCFA-4823-8820-311371FB7CC4}" type="presParOf" srcId="{333A1088-737F-45CB-B68E-254E46348037}" destId="{313FC574-E1CD-4FB4-B054-0B805CE0447D}" srcOrd="7" destOrd="0" presId="urn:microsoft.com/office/officeart/2005/8/layout/target3"/>
    <dgm:cxn modelId="{63F2E311-E694-43F0-A1B3-54628DF00A1F}" type="presParOf" srcId="{333A1088-737F-45CB-B68E-254E46348037}" destId="{619D679B-A015-4ECF-8348-D1034C574F40}" srcOrd="8" destOrd="0" presId="urn:microsoft.com/office/officeart/2005/8/layout/target3"/>
    <dgm:cxn modelId="{B42CFC7C-4F23-4CB5-A8B1-E3DF8804FB04}" type="presParOf" srcId="{333A1088-737F-45CB-B68E-254E46348037}" destId="{322283A8-4A27-4CDA-BAE3-F381106A9174}" srcOrd="9" destOrd="0" presId="urn:microsoft.com/office/officeart/2005/8/layout/target3"/>
    <dgm:cxn modelId="{D0E4C709-6171-4ED3-916B-B5B5F588A7F2}" type="presParOf" srcId="{333A1088-737F-45CB-B68E-254E46348037}" destId="{FFC9F71D-1B4F-4AD9-A4A6-86ADEFC8AF5C}" srcOrd="10" destOrd="0" presId="urn:microsoft.com/office/officeart/2005/8/layout/target3"/>
    <dgm:cxn modelId="{61519953-B0CC-40C5-9C54-F7301D50B194}" type="presParOf" srcId="{333A1088-737F-45CB-B68E-254E46348037}" destId="{25B08C86-7E15-44DC-BE7F-FFB55DD49D12}" srcOrd="11" destOrd="0" presId="urn:microsoft.com/office/officeart/2005/8/layout/target3"/>
    <dgm:cxn modelId="{0A6A9535-3668-42D9-9A2D-D780F690E1E1}" type="presParOf" srcId="{333A1088-737F-45CB-B68E-254E46348037}" destId="{76644BE8-9D7C-4C09-B250-3D10AF48CBB7}" srcOrd="12" destOrd="0" presId="urn:microsoft.com/office/officeart/2005/8/layout/target3"/>
    <dgm:cxn modelId="{F5144CBF-5883-478F-93A4-A66061B5E1BB}" type="presParOf" srcId="{333A1088-737F-45CB-B68E-254E46348037}" destId="{EE85B701-7295-41C0-BA7A-34D3756A2AE6}" srcOrd="13" destOrd="0" presId="urn:microsoft.com/office/officeart/2005/8/layout/target3"/>
    <dgm:cxn modelId="{B1E8EA03-B8E3-4304-A467-37F4E29BE194}" type="presParOf" srcId="{333A1088-737F-45CB-B68E-254E46348037}" destId="{8BEBB6EC-1DAA-4CAC-8A25-BC0FCBD5DBD5}" srcOrd="14" destOrd="0" presId="urn:microsoft.com/office/officeart/2005/8/layout/target3"/>
    <dgm:cxn modelId="{FE6BDBB7-7D93-457F-90B4-03AD731C079A}" type="presParOf" srcId="{333A1088-737F-45CB-B68E-254E46348037}" destId="{AED2198E-93D5-4001-81B4-73124B309672}" srcOrd="15" destOrd="0" presId="urn:microsoft.com/office/officeart/2005/8/layout/target3"/>
    <dgm:cxn modelId="{8B1676E7-B15C-485B-A187-661268F7619E}" type="presParOf" srcId="{333A1088-737F-45CB-B68E-254E46348037}" destId="{2BE915AB-18AA-4053-B92C-3BFC9ED204BB}" srcOrd="16" destOrd="0" presId="urn:microsoft.com/office/officeart/2005/8/layout/target3"/>
    <dgm:cxn modelId="{379BD480-F056-4D03-9C01-C3777F1F5DA8}" type="presParOf" srcId="{333A1088-737F-45CB-B68E-254E46348037}" destId="{6BB5E863-4638-4E1D-BFDE-399D028AC4ED}" srcOrd="17" destOrd="0" presId="urn:microsoft.com/office/officeart/2005/8/layout/target3"/>
    <dgm:cxn modelId="{6165EDB5-91F9-4A0F-8618-0FA996737490}" type="presParOf" srcId="{333A1088-737F-45CB-B68E-254E46348037}" destId="{5A5FFA88-C948-4069-8E93-59FA12366E83}" srcOrd="18" destOrd="0" presId="urn:microsoft.com/office/officeart/2005/8/layout/target3"/>
    <dgm:cxn modelId="{45A2B369-96A0-4270-A639-BAF581CA563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Jitka </a:t>
          </a:r>
          <a:r>
            <a:rPr lang="cs-CZ" sz="2000" kern="1200" dirty="0" err="1" smtClean="0">
              <a:solidFill>
                <a:srgbClr val="FF0000"/>
              </a:solidFill>
            </a:rPr>
            <a:t>Plaširybová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52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FF0000"/>
              </a:solidFill>
            </a:rPr>
            <a:t>04_VLA+PŘI_28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PŘÍ</a:t>
          </a:r>
          <a:r>
            <a:rPr lang="cs-CZ" sz="2000" kern="1200" dirty="0" smtClean="0">
              <a:solidFill>
                <a:srgbClr val="FF0000"/>
              </a:solidFill>
            </a:rPr>
            <a:t> – 5.A – Různé podmínky života na Zemi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897094-C7DD-4B95-A1AC-B7FF01CAF20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4B6511-92B0-4556-B902-03CAA88584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823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111C-60C9-4DDE-B89C-31D3ED1E37A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3787-09B3-468E-8CE4-61D471C8F4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111C-60C9-4DDE-B89C-31D3ED1E37A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3787-09B3-468E-8CE4-61D471C8F4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111C-60C9-4DDE-B89C-31D3ED1E37A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3787-09B3-468E-8CE4-61D471C8F4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111C-60C9-4DDE-B89C-31D3ED1E37A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3787-09B3-468E-8CE4-61D471C8F4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111C-60C9-4DDE-B89C-31D3ED1E37A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3787-09B3-468E-8CE4-61D471C8F4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111C-60C9-4DDE-B89C-31D3ED1E37A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3787-09B3-468E-8CE4-61D471C8F4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111C-60C9-4DDE-B89C-31D3ED1E37A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3787-09B3-468E-8CE4-61D471C8F4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111C-60C9-4DDE-B89C-31D3ED1E37A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3787-09B3-468E-8CE4-61D471C8F4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111C-60C9-4DDE-B89C-31D3ED1E37A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3787-09B3-468E-8CE4-61D471C8F4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111C-60C9-4DDE-B89C-31D3ED1E37A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3787-09B3-468E-8CE4-61D471C8F4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111C-60C9-4DDE-B89C-31D3ED1E37A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3787-09B3-468E-8CE4-61D471C8F4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82111C-60C9-4DDE-B89C-31D3ED1E37A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EA3787-09B3-468E-8CE4-61D471C8F4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467544" y="476672"/>
            <a:ext cx="7270576" cy="1035546"/>
          </a:xfrm>
        </p:spPr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539552" y="1556792"/>
            <a:ext cx="7232848" cy="408200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Metodický list je určen pro žáky 5.ročníku v hodině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přírodovědy. 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Je určen k procvičování nebo opakování učiva na interaktivní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tabuli. 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Je použit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PowerPoint.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Žáci aktivně pracovali.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786210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Různé podmínky života na Zemi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348880"/>
            <a:ext cx="8003232" cy="3777283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Základní podmínky života na Zemi</a:t>
            </a:r>
          </a:p>
          <a:p>
            <a:pPr algn="just"/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just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Podnebné pásy</a:t>
            </a:r>
          </a:p>
          <a:p>
            <a:pPr algn="just"/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just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Počasí a podnebí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Doplň základní</a:t>
            </a:r>
            <a:b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podmínky života na Zemi: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……………..</a:t>
            </a:r>
          </a:p>
          <a:p>
            <a:endParaRPr lang="cs-CZ" dirty="0" smtClean="0"/>
          </a:p>
          <a:p>
            <a:r>
              <a:rPr lang="cs-CZ" dirty="0" smtClean="0"/>
              <a:t>……………..</a:t>
            </a:r>
          </a:p>
          <a:p>
            <a:endParaRPr lang="cs-CZ" dirty="0" smtClean="0"/>
          </a:p>
          <a:p>
            <a:r>
              <a:rPr lang="cs-CZ" dirty="0" smtClean="0"/>
              <a:t>……………..</a:t>
            </a:r>
          </a:p>
          <a:p>
            <a:endParaRPr lang="cs-CZ" dirty="0" smtClean="0"/>
          </a:p>
          <a:p>
            <a:r>
              <a:rPr lang="cs-CZ" dirty="0" smtClean="0"/>
              <a:t>…………….</a:t>
            </a:r>
          </a:p>
          <a:p>
            <a:endParaRPr lang="cs-CZ" dirty="0" smtClean="0"/>
          </a:p>
          <a:p>
            <a:r>
              <a:rPr lang="cs-CZ" dirty="0" smtClean="0"/>
              <a:t>…………….</a:t>
            </a:r>
            <a:endParaRPr lang="cs-CZ" dirty="0"/>
          </a:p>
        </p:txBody>
      </p:sp>
      <p:pic>
        <p:nvPicPr>
          <p:cNvPr id="1026" name="Picture 2" descr="C:\Users\Radek\AppData\Local\Microsoft\Windows\Temporary Internet Files\Content.IE5\MU8YTLUJ\MP90038606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484784"/>
            <a:ext cx="1512168" cy="1080120"/>
          </a:xfrm>
          <a:prstGeom prst="rect">
            <a:avLst/>
          </a:prstGeom>
          <a:noFill/>
        </p:spPr>
      </p:pic>
      <p:pic>
        <p:nvPicPr>
          <p:cNvPr id="1028" name="Picture 4" descr="C:\Users\Radek\AppData\Local\Microsoft\Windows\Temporary Internet Files\Content.IE5\2LL3T3H9\MP90040108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844824"/>
            <a:ext cx="1453168" cy="1080120"/>
          </a:xfrm>
          <a:prstGeom prst="rect">
            <a:avLst/>
          </a:prstGeom>
          <a:noFill/>
        </p:spPr>
      </p:pic>
      <p:pic>
        <p:nvPicPr>
          <p:cNvPr id="1029" name="Picture 5" descr="C:\Users\Radek\AppData\Local\Microsoft\Windows\Temporary Internet Files\Content.IE5\2683EM40\MP90043401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2924944"/>
            <a:ext cx="1910979" cy="1080120"/>
          </a:xfrm>
          <a:prstGeom prst="rect">
            <a:avLst/>
          </a:prstGeom>
          <a:noFill/>
        </p:spPr>
      </p:pic>
      <p:pic>
        <p:nvPicPr>
          <p:cNvPr id="1030" name="Picture 6" descr="C:\Users\Radek\AppData\Local\Microsoft\Windows\Temporary Internet Files\Content.IE5\B05O2413\MP90040001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4149080"/>
            <a:ext cx="1656184" cy="1080120"/>
          </a:xfrm>
          <a:prstGeom prst="rect">
            <a:avLst/>
          </a:prstGeom>
          <a:noFill/>
        </p:spPr>
      </p:pic>
      <p:pic>
        <p:nvPicPr>
          <p:cNvPr id="1031" name="Picture 7" descr="C:\Users\Radek\AppData\Local\Microsoft\Windows\Temporary Internet Files\Content.IE5\2LL3T3H9\MP90014441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800" y="4725144"/>
            <a:ext cx="1728192" cy="11967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FF0000"/>
                </a:solidFill>
              </a:rPr>
              <a:t>Řešení: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Světlo</a:t>
            </a:r>
          </a:p>
          <a:p>
            <a:r>
              <a:rPr lang="cs-CZ" dirty="0" smtClean="0"/>
              <a:t>Teplo</a:t>
            </a:r>
          </a:p>
          <a:p>
            <a:r>
              <a:rPr lang="cs-CZ" dirty="0" smtClean="0"/>
              <a:t>Vzduch</a:t>
            </a:r>
          </a:p>
          <a:p>
            <a:r>
              <a:rPr lang="cs-CZ" dirty="0" smtClean="0"/>
              <a:t>Voda</a:t>
            </a:r>
          </a:p>
          <a:p>
            <a:r>
              <a:rPr lang="cs-CZ" dirty="0" smtClean="0"/>
              <a:t>Živiny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619672" y="1340768"/>
            <a:ext cx="6984776" cy="551723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210146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Doplň podnebné pásy: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688632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dirty="0" smtClean="0"/>
              <a:t>					</a:t>
            </a:r>
          </a:p>
          <a:p>
            <a:pPr algn="just">
              <a:buNone/>
            </a:pPr>
            <a:r>
              <a:rPr lang="cs-CZ" dirty="0" smtClean="0"/>
              <a:t>                               	 </a:t>
            </a:r>
            <a:r>
              <a:rPr lang="cs-CZ" sz="3600" dirty="0" smtClean="0"/>
              <a:t>  </a:t>
            </a:r>
          </a:p>
          <a:p>
            <a:pPr algn="just">
              <a:buNone/>
            </a:pPr>
            <a:r>
              <a:rPr lang="cs-CZ" dirty="0" smtClean="0"/>
              <a:t>                            	                                </a:t>
            </a:r>
          </a:p>
          <a:p>
            <a:pPr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	</a:t>
            </a:r>
          </a:p>
          <a:p>
            <a:pPr algn="just">
              <a:buNone/>
            </a:pPr>
            <a:r>
              <a:rPr lang="cs-CZ" dirty="0" smtClean="0"/>
              <a:t>			</a:t>
            </a:r>
            <a:endParaRPr lang="cs-CZ" sz="3000" dirty="0" smtClean="0"/>
          </a:p>
          <a:p>
            <a:pPr algn="just">
              <a:buNone/>
            </a:pPr>
            <a:r>
              <a:rPr lang="cs-CZ" dirty="0" smtClean="0"/>
              <a:t>                            </a:t>
            </a:r>
          </a:p>
          <a:p>
            <a:pPr lvl="7" algn="just">
              <a:buNone/>
            </a:pPr>
            <a:r>
              <a:rPr lang="cs-CZ" dirty="0" smtClean="0"/>
              <a:t>	</a:t>
            </a:r>
            <a:r>
              <a:rPr lang="cs-CZ" sz="2800" dirty="0" smtClean="0"/>
              <a:t> </a:t>
            </a:r>
          </a:p>
          <a:p>
            <a:pPr algn="just">
              <a:buNone/>
            </a:pPr>
            <a:r>
              <a:rPr lang="cs-CZ" dirty="0" smtClean="0"/>
              <a:t>                                  	 </a:t>
            </a:r>
            <a:endParaRPr lang="cs-CZ" sz="3600" dirty="0" smtClean="0"/>
          </a:p>
          <a:p>
            <a:pPr algn="just">
              <a:buNone/>
            </a:pPr>
            <a:r>
              <a:rPr lang="cs-CZ" dirty="0" smtClean="0"/>
              <a:t>                              	  </a:t>
            </a:r>
          </a:p>
          <a:p>
            <a:endParaRPr lang="cs-CZ" dirty="0"/>
          </a:p>
          <a:p>
            <a:pPr>
              <a:buNone/>
            </a:pPr>
            <a:endParaRPr lang="cs-CZ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059832" y="1916832"/>
            <a:ext cx="41764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2195736" y="2564904"/>
            <a:ext cx="583264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1691680" y="3429000"/>
            <a:ext cx="684076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619672" y="4509120"/>
            <a:ext cx="69847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2051720" y="5373216"/>
            <a:ext cx="626469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endCxn id="4" idx="5"/>
          </p:cNvCxnSpPr>
          <p:nvPr/>
        </p:nvCxnSpPr>
        <p:spPr>
          <a:xfrm flipV="1">
            <a:off x="2699792" y="6050021"/>
            <a:ext cx="4881759" cy="432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i="1" dirty="0" smtClean="0">
                <a:solidFill>
                  <a:srgbClr val="FF0000"/>
                </a:solidFill>
              </a:rPr>
              <a:t>Řešení: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619672" y="1340768"/>
            <a:ext cx="6984776" cy="551723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74638"/>
            <a:ext cx="8291264" cy="12101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67544" y="1340768"/>
            <a:ext cx="8229600" cy="56886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			Polární pás 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 	 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Mírný pás  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	      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Subtropický pás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 	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			 </a:t>
            </a: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Tropický pás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</a:t>
            </a:r>
          </a:p>
          <a:p>
            <a:pPr marL="3429000" marR="0" lvl="7" indent="-2286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Subtropický pás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    	  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Mírný pás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	  Polární pás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059832" y="1916832"/>
            <a:ext cx="41764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2195736" y="2564904"/>
            <a:ext cx="583264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1691680" y="3429000"/>
            <a:ext cx="684076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619672" y="4509120"/>
            <a:ext cx="69847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2051720" y="5373216"/>
            <a:ext cx="626469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>
            <a:endCxn id="4" idx="5"/>
          </p:cNvCxnSpPr>
          <p:nvPr/>
        </p:nvCxnSpPr>
        <p:spPr>
          <a:xfrm flipV="1">
            <a:off x="2699792" y="6050021"/>
            <a:ext cx="4881759" cy="432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pojmy: </a:t>
            </a:r>
            <a:r>
              <a:rPr lang="cs-CZ" i="1" dirty="0" smtClean="0">
                <a:solidFill>
                  <a:srgbClr val="FFC000"/>
                </a:solidFill>
              </a:rPr>
              <a:t>počasí a podnebí</a:t>
            </a:r>
            <a:endParaRPr lang="cs-CZ" i="1" dirty="0">
              <a:solidFill>
                <a:srgbClr val="FFC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…………………………………………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Stále se opakující průběh </a:t>
            </a:r>
          </a:p>
          <a:p>
            <a:r>
              <a:rPr lang="cs-CZ" dirty="0" smtClean="0"/>
              <a:t>počasí v určité oblasti, </a:t>
            </a:r>
          </a:p>
          <a:p>
            <a:r>
              <a:rPr lang="cs-CZ" dirty="0" smtClean="0"/>
              <a:t>závisí na mnoha činitelích:</a:t>
            </a:r>
          </a:p>
          <a:p>
            <a:r>
              <a:rPr lang="cs-CZ" dirty="0" smtClean="0"/>
              <a:t>např. vzdálenost krajiny od rovníku, vzdálenost od moře, nadmořská výška.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……………………………………………..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Okamžitý stav ovzduší.</a:t>
            </a:r>
          </a:p>
          <a:p>
            <a:r>
              <a:rPr lang="cs-CZ" dirty="0" smtClean="0"/>
              <a:t>Určuje ho teplota, vlhkost vzduchu, směr a síla větru,</a:t>
            </a:r>
          </a:p>
          <a:p>
            <a:r>
              <a:rPr lang="cs-CZ" dirty="0" smtClean="0"/>
              <a:t>sluneční  svit.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4000" i="1" dirty="0" smtClean="0">
                <a:solidFill>
                  <a:srgbClr val="FFC000"/>
                </a:solidFill>
              </a:rPr>
              <a:t>Počasí je:</a:t>
            </a:r>
            <a:endParaRPr lang="cs-CZ" sz="4000" i="1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Okamžitý stav ovzduší.</a:t>
            </a:r>
          </a:p>
          <a:p>
            <a:r>
              <a:rPr lang="cs-CZ" dirty="0" smtClean="0"/>
              <a:t>Určuje ho teplota, vlhkost vzduchu, směr a síla větru,</a:t>
            </a:r>
          </a:p>
          <a:p>
            <a:r>
              <a:rPr lang="cs-CZ" dirty="0" smtClean="0"/>
              <a:t>sluneční  svit.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4000" i="1" dirty="0" smtClean="0">
                <a:solidFill>
                  <a:srgbClr val="FFC000"/>
                </a:solidFill>
              </a:rPr>
              <a:t>Podnebí je:</a:t>
            </a:r>
            <a:endParaRPr lang="cs-CZ" sz="4000" i="1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Stále se opakující průběh </a:t>
            </a:r>
          </a:p>
          <a:p>
            <a:r>
              <a:rPr lang="cs-CZ" dirty="0" smtClean="0"/>
              <a:t>počasí v určité oblasti, </a:t>
            </a:r>
          </a:p>
          <a:p>
            <a:r>
              <a:rPr lang="cs-CZ" dirty="0" smtClean="0"/>
              <a:t>závisí na mnoha činitelích:</a:t>
            </a:r>
          </a:p>
          <a:p>
            <a:r>
              <a:rPr lang="cs-CZ" dirty="0" smtClean="0"/>
              <a:t>např. vzdálenost krajiny od rovníku, vzdálenost od moře, nadmořská výška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Ilustrace: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646</TotalTime>
  <Words>220</Words>
  <Application>Microsoft Office PowerPoint</Application>
  <PresentationFormat>Předvádění na obrazovce (4:3)</PresentationFormat>
  <Paragraphs>76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Různé podmínky života na Zemi</vt:lpstr>
      <vt:lpstr>Doplň základní podmínky života na Zemi:</vt:lpstr>
      <vt:lpstr>Řešení:</vt:lpstr>
      <vt:lpstr>Doplň podnebné pásy:</vt:lpstr>
      <vt:lpstr>Řešení:</vt:lpstr>
      <vt:lpstr>Přiřaď pojmy: počasí a podnebí</vt:lpstr>
      <vt:lpstr>Řešení: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 Plaširyba</dc:creator>
  <cp:lastModifiedBy>Učitel</cp:lastModifiedBy>
  <cp:revision>67</cp:revision>
  <dcterms:created xsi:type="dcterms:W3CDTF">2011-11-05T22:13:06Z</dcterms:created>
  <dcterms:modified xsi:type="dcterms:W3CDTF">2012-03-14T14:45:22Z</dcterms:modified>
</cp:coreProperties>
</file>