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3" r:id="rId3"/>
    <p:sldId id="274" r:id="rId4"/>
    <p:sldId id="258" r:id="rId5"/>
    <p:sldId id="292" r:id="rId6"/>
    <p:sldId id="282" r:id="rId7"/>
    <p:sldId id="283" r:id="rId8"/>
    <p:sldId id="284" r:id="rId9"/>
    <p:sldId id="291" r:id="rId10"/>
    <p:sldId id="285" r:id="rId11"/>
    <p:sldId id="290" r:id="rId12"/>
    <p:sldId id="26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33"/>
    <a:srgbClr val="0066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noveudoli.eu/kontakty/telefon.jpg" TargetMode="External"/><Relationship Id="rId3" Type="http://schemas.openxmlformats.org/officeDocument/2006/relationships/hyperlink" Target="http://www.globalni-cteni.cz/project/images/verejne/skola_hracky/skola_text.jpg" TargetMode="External"/><Relationship Id="rId7" Type="http://schemas.openxmlformats.org/officeDocument/2006/relationships/hyperlink" Target="http://www.stomici.cz/cache/detail/d579f4cb1f98ec8f93b3a847f1ef2ecc35dc08a7.jpg" TargetMode="External"/><Relationship Id="rId12" Type="http://schemas.openxmlformats.org/officeDocument/2006/relationships/hyperlink" Target="http://www.web-mmcomp.cz/klouzovice/obr/list.jpg" TargetMode="External"/><Relationship Id="rId2" Type="http://schemas.openxmlformats.org/officeDocument/2006/relationships/hyperlink" Target="http://www.zszajeci.cz/oskol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skoleni-prvni-pomoc.cz/imgs/prvni_pomoc.png" TargetMode="External"/><Relationship Id="rId11" Type="http://schemas.openxmlformats.org/officeDocument/2006/relationships/hyperlink" Target="http://wiki.rvp.cz/@api/deki/files/12865/=list.jpg" TargetMode="External"/><Relationship Id="rId5" Type="http://schemas.openxmlformats.org/officeDocument/2006/relationships/hyperlink" Target="http://stavebniny-koupelny.cz/uploads/SIdeal_EUROVIT_W911901_WC_combi_sed%C3%A1tko.jpg" TargetMode="External"/><Relationship Id="rId10" Type="http://schemas.openxmlformats.org/officeDocument/2006/relationships/hyperlink" Target="http://zakladniskola.chrudim.cz/sites/default/files/imce/dva%20%C5%A1kol%C3%A1ci.jpg" TargetMode="External"/><Relationship Id="rId4" Type="http://schemas.openxmlformats.org/officeDocument/2006/relationships/hyperlink" Target="http://www.dako.cz/data/reference/skolni-jidelna.800.800.jpg" TargetMode="External"/><Relationship Id="rId9" Type="http://schemas.openxmlformats.org/officeDocument/2006/relationships/hyperlink" Target="http://www.detskestranky.cz/clanek/718-bludiste_skolak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48680"/>
            <a:ext cx="7772400" cy="3051771"/>
          </a:xfrm>
        </p:spPr>
        <p:txBody>
          <a:bodyPr/>
          <a:lstStyle/>
          <a:p>
            <a:r>
              <a:rPr lang="cs-CZ" b="1" u="sng" dirty="0" smtClean="0">
                <a:latin typeface="Courier New" pitchFamily="49" charset="0"/>
                <a:cs typeface="Courier New" pitchFamily="49" charset="0"/>
              </a:rPr>
              <a:t/>
            </a:r>
            <a:br>
              <a:rPr lang="cs-CZ" b="1" u="sng" dirty="0" smtClean="0">
                <a:latin typeface="Courier New" pitchFamily="49" charset="0"/>
                <a:cs typeface="Courier New" pitchFamily="49" charset="0"/>
              </a:rPr>
            </a:br>
            <a:r>
              <a:rPr lang="cs-CZ" b="1" u="sng" dirty="0" smtClean="0">
                <a:latin typeface="Courier New" pitchFamily="49" charset="0"/>
                <a:cs typeface="Courier New" pitchFamily="49" charset="0"/>
              </a:rPr>
              <a:t/>
            </a:r>
            <a:br>
              <a:rPr lang="cs-CZ" b="1" u="sng" dirty="0" smtClean="0">
                <a:latin typeface="Courier New" pitchFamily="49" charset="0"/>
                <a:cs typeface="Courier New" pitchFamily="49" charset="0"/>
              </a:rPr>
            </a:br>
            <a:r>
              <a:rPr lang="cs-CZ" b="1" u="sng" dirty="0" smtClean="0">
                <a:latin typeface="Courier New" pitchFamily="49" charset="0"/>
                <a:cs typeface="Courier New" pitchFamily="49" charset="0"/>
              </a:rPr>
              <a:t>Jsem ŠKOLÁK II</a:t>
            </a:r>
            <a:endParaRPr lang="cs-CZ" b="1" u="sng" dirty="0">
              <a:latin typeface="Courier New" pitchFamily="49" charset="0"/>
              <a:cs typeface="Courier New" pitchFamily="49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marL="514350" indent="-514350"/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8600" y="134877"/>
            <a:ext cx="8820302" cy="1957591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pic>
        <p:nvPicPr>
          <p:cNvPr id="3" name="Obrázek 2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8600" y="2211057"/>
            <a:ext cx="8820302" cy="3907296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4" name="TextovéPole 3"/>
          <p:cNvSpPr txBox="1"/>
          <p:nvPr/>
        </p:nvSpPr>
        <p:spPr>
          <a:xfrm>
            <a:off x="971550" y="4201951"/>
            <a:ext cx="118872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Šablona</a:t>
            </a:r>
            <a:r>
              <a:rPr lang="cs-CZ" sz="1100" dirty="0" smtClean="0">
                <a:latin typeface="Arial - 18"/>
              </a:rPr>
              <a:t>: </a:t>
            </a:r>
            <a:r>
              <a:rPr lang="cs-CZ" sz="1400" dirty="0" smtClean="0">
                <a:latin typeface="Arial - 18"/>
              </a:rPr>
              <a:t>V/2  </a:t>
            </a:r>
            <a:endParaRPr lang="cs-CZ" sz="1400" dirty="0">
              <a:latin typeface="Arial - 18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40630" y="4150075"/>
            <a:ext cx="1619602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Sada: 3 </a:t>
            </a:r>
            <a:endParaRPr lang="cs-CZ" sz="1400" dirty="0">
              <a:latin typeface="Arial - 18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82980" y="4679210"/>
            <a:ext cx="2508900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Ověření ve výuce: 7. 9. 2012</a:t>
            </a:r>
            <a:endParaRPr lang="cs-CZ" sz="1400" dirty="0">
              <a:latin typeface="Arial - 18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86350" y="4689585"/>
            <a:ext cx="86868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Třída: 1</a:t>
            </a:r>
            <a:endParaRPr lang="cs-CZ" sz="1400" dirty="0">
              <a:latin typeface="Arial - 18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560820" y="4710336"/>
            <a:ext cx="168358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Datum: 4. 9. 2012 </a:t>
            </a:r>
            <a:endParaRPr lang="cs-CZ" sz="1400" dirty="0">
              <a:latin typeface="Arial - 18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291590" y="546502"/>
            <a:ext cx="6697980" cy="94140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ctr"/>
            <a:r>
              <a:rPr lang="cs-CZ" sz="4000" dirty="0" smtClean="0">
                <a:solidFill>
                  <a:srgbClr val="FFFFFF"/>
                </a:solidFill>
                <a:latin typeface="Arial - 62"/>
              </a:rPr>
              <a:t>Výukový materiál  </a:t>
            </a:r>
            <a:endParaRPr lang="cs-CZ" sz="4000" dirty="0">
              <a:solidFill>
                <a:srgbClr val="FFFFFF"/>
              </a:solidFill>
              <a:latin typeface="Arial - 62"/>
            </a:endParaRPr>
          </a:p>
          <a:p>
            <a:pPr algn="ctr"/>
            <a:r>
              <a:rPr lang="cs-CZ" sz="1600" dirty="0" smtClean="0">
                <a:solidFill>
                  <a:srgbClr val="FFFFFF"/>
                </a:solidFill>
                <a:latin typeface="Arial - 25"/>
              </a:rPr>
              <a:t>zpracovaný v rámci projektu</a:t>
            </a:r>
            <a:endParaRPr lang="cs-CZ" sz="1600" dirty="0">
              <a:solidFill>
                <a:srgbClr val="FFFFFF"/>
              </a:solidFill>
              <a:latin typeface="Arial - 25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984580" y="3641691"/>
            <a:ext cx="463738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b="1" dirty="0" smtClean="0">
                <a:latin typeface="Arial - 17"/>
              </a:rPr>
              <a:t>Pořadové číslo projektu: CZ.1.07/1.4.00/21.1131</a:t>
            </a:r>
            <a:endParaRPr lang="cs-CZ" sz="1400" b="1" dirty="0">
              <a:latin typeface="Arial - 17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982980" y="5197970"/>
            <a:ext cx="96012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Online:</a:t>
            </a:r>
            <a:endParaRPr lang="cs-CZ" sz="1400" dirty="0">
              <a:latin typeface="Arial - 18"/>
            </a:endParaRPr>
          </a:p>
        </p:txBody>
      </p:sp>
      <p:pic>
        <p:nvPicPr>
          <p:cNvPr id="13" name="Picture 2" descr="C:\Users\LK\Desktop\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420888"/>
            <a:ext cx="5256584" cy="114866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 xmlns:lc="http://schemas.openxmlformats.org/drawingml/2006/lockedCanvas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34010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7170" y="176378"/>
            <a:ext cx="8820302" cy="1957591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3" name="TextovéPole 2"/>
          <p:cNvSpPr txBox="1"/>
          <p:nvPr/>
        </p:nvSpPr>
        <p:spPr>
          <a:xfrm>
            <a:off x="388620" y="695138"/>
            <a:ext cx="8343900" cy="895236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ctr"/>
            <a:r>
              <a:rPr lang="cs-CZ" sz="3300" dirty="0" smtClean="0">
                <a:solidFill>
                  <a:srgbClr val="FFFFFF"/>
                </a:solidFill>
                <a:latin typeface="Arial - 51"/>
              </a:rPr>
              <a:t>Jsem školák II</a:t>
            </a:r>
          </a:p>
          <a:p>
            <a:pPr algn="ctr"/>
            <a:endParaRPr lang="cs-CZ" sz="2000" dirty="0">
              <a:solidFill>
                <a:srgbClr val="FF0000"/>
              </a:solidFill>
              <a:latin typeface="Arial - 51"/>
            </a:endParaRPr>
          </a:p>
        </p:txBody>
      </p:sp>
      <p:pic>
        <p:nvPicPr>
          <p:cNvPr id="4" name="Obrázek 3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8600" y="2175913"/>
            <a:ext cx="8820302" cy="3907296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5" name="TextovéPole 4"/>
          <p:cNvSpPr txBox="1"/>
          <p:nvPr/>
        </p:nvSpPr>
        <p:spPr>
          <a:xfrm>
            <a:off x="502920" y="4440581"/>
            <a:ext cx="6085304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Jméno autora: </a:t>
            </a:r>
            <a:r>
              <a:rPr lang="cs-CZ" sz="1400" dirty="0" smtClean="0">
                <a:latin typeface="Arial - 18"/>
              </a:rPr>
              <a:t>Mgr. Martina Kosová</a:t>
            </a:r>
            <a:r>
              <a:rPr lang="cs-CZ" sz="1400" dirty="0" smtClean="0">
                <a:latin typeface="Arial - 18"/>
              </a:rPr>
              <a:t> </a:t>
            </a:r>
            <a:endParaRPr lang="cs-CZ" sz="1400" dirty="0">
              <a:latin typeface="Arial - 18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8640" y="4876340"/>
            <a:ext cx="5623560" cy="510515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Škola: Základní škola Zaječí, okres Břeclav</a:t>
            </a:r>
          </a:p>
          <a:p>
            <a:r>
              <a:rPr lang="cs-CZ" sz="1400" dirty="0" smtClean="0">
                <a:latin typeface="Arial - 18"/>
              </a:rPr>
              <a:t>           Školní 402, 691 05 Zaječí, příspěvková organizace </a:t>
            </a:r>
            <a:endParaRPr lang="cs-CZ" sz="1400" dirty="0">
              <a:latin typeface="Arial - 18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2920" y="3361561"/>
            <a:ext cx="102870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Ročník: 1.</a:t>
            </a:r>
            <a:endParaRPr lang="cs-CZ" sz="1400" dirty="0">
              <a:latin typeface="Arial - 18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2920" y="2977679"/>
            <a:ext cx="306096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7"/>
              </a:rPr>
              <a:t>Předmět:</a:t>
            </a:r>
            <a:r>
              <a:rPr lang="cs-CZ" sz="1400" b="1" dirty="0" smtClean="0">
                <a:solidFill>
                  <a:srgbClr val="66FF33"/>
                </a:solidFill>
                <a:latin typeface="Arial - 17"/>
              </a:rPr>
              <a:t> Prvouka</a:t>
            </a:r>
            <a:r>
              <a:rPr lang="cs-CZ" sz="1100" dirty="0" smtClean="0">
                <a:solidFill>
                  <a:srgbClr val="00008B"/>
                </a:solidFill>
                <a:latin typeface="Arial - 17"/>
              </a:rPr>
              <a:t> </a:t>
            </a:r>
            <a:endParaRPr lang="cs-CZ" sz="1100" dirty="0">
              <a:solidFill>
                <a:srgbClr val="00008B"/>
              </a:solidFill>
              <a:latin typeface="Arial - 17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2920" y="3890696"/>
            <a:ext cx="810152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Klíčová slova:</a:t>
            </a:r>
            <a:r>
              <a:rPr lang="cs-CZ" sz="1400" dirty="0" smtClean="0">
                <a:solidFill>
                  <a:srgbClr val="006600"/>
                </a:solidFill>
              </a:rPr>
              <a:t> </a:t>
            </a:r>
            <a:r>
              <a:rPr lang="cs-CZ" sz="1400" dirty="0" smtClean="0"/>
              <a:t>ředitelna, šatna, jídelna, tělocvična, WC, družina</a:t>
            </a:r>
            <a:r>
              <a:rPr lang="cs-CZ" sz="1400" dirty="0" smtClean="0">
                <a:latin typeface="Arial - 18"/>
              </a:rPr>
              <a:t> </a:t>
            </a:r>
            <a:endParaRPr lang="cs-CZ" sz="1400" dirty="0">
              <a:latin typeface="Arial - 18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2920" y="2531546"/>
            <a:ext cx="7885504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b="1" dirty="0" smtClean="0">
                <a:latin typeface="Arial - 18"/>
              </a:rPr>
              <a:t>Název: VY_52_INOVACE_3/29_JSEM ŠKOLÁK II</a:t>
            </a:r>
            <a:endParaRPr lang="cs-CZ" sz="1400" dirty="0">
              <a:solidFill>
                <a:srgbClr val="00008B"/>
              </a:solidFill>
              <a:latin typeface="Arial - 18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52502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Výukový materiál je určen žákům 1. třídy základní školy k předmětu Prvouka.</a:t>
            </a:r>
          </a:p>
          <a:p>
            <a:r>
              <a:rPr lang="cs-CZ" sz="2800" dirty="0" smtClean="0"/>
              <a:t>Cílem učebního materiálu je seznámit žáky s novými pojmy a pomoci jim si je osvojit. </a:t>
            </a:r>
          </a:p>
          <a:p>
            <a:r>
              <a:rPr lang="cs-CZ" sz="2800" dirty="0" smtClean="0"/>
              <a:t>Usnadnit jim si zapamatovat a poznat prostory školy a orientaci ve škole.</a:t>
            </a:r>
          </a:p>
          <a:p>
            <a:r>
              <a:rPr lang="cs-CZ" sz="2800" dirty="0" smtClean="0"/>
              <a:t>Následující stránky jsou věnovány vstupu do školy a prvotnímu seznámení se se školním během.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vislý svitek 3"/>
          <p:cNvSpPr/>
          <p:nvPr/>
        </p:nvSpPr>
        <p:spPr>
          <a:xfrm>
            <a:off x="1187624" y="188640"/>
            <a:ext cx="6768752" cy="6048672"/>
          </a:xfrm>
          <a:prstGeom prst="verticalScroll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2617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/>
            </a:r>
            <a:br>
              <a:rPr lang="cs-CZ" b="1" dirty="0" smtClean="0">
                <a:solidFill>
                  <a:srgbClr val="C00000"/>
                </a:solidFill>
              </a:rPr>
            </a:br>
            <a:r>
              <a:rPr lang="cs-CZ" b="1" dirty="0" smtClean="0">
                <a:solidFill>
                  <a:srgbClr val="C00000"/>
                </a:solidFill>
              </a:rPr>
              <a:t>V září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425355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1800" dirty="0" smtClean="0"/>
              <a:t>Eva </a:t>
            </a:r>
            <a:r>
              <a:rPr lang="cs-CZ" sz="1800" dirty="0" err="1" smtClean="0"/>
              <a:t>Bešťáková</a:t>
            </a:r>
            <a:endParaRPr lang="cs-CZ" sz="1800" dirty="0" smtClean="0"/>
          </a:p>
          <a:p>
            <a:pPr algn="ctr">
              <a:buNone/>
            </a:pPr>
            <a:endParaRPr lang="cs-CZ" sz="2800" dirty="0" smtClean="0"/>
          </a:p>
          <a:p>
            <a:pPr algn="ctr">
              <a:buNone/>
            </a:pPr>
            <a:r>
              <a:rPr lang="cs-CZ" sz="2800" dirty="0" smtClean="0"/>
              <a:t>Září se často podobá létu.</a:t>
            </a:r>
          </a:p>
          <a:p>
            <a:pPr algn="ctr">
              <a:buNone/>
            </a:pPr>
            <a:r>
              <a:rPr lang="cs-CZ" sz="2800" dirty="0" smtClean="0"/>
              <a:t>Umí si krásně hrát s barvami květů.</a:t>
            </a:r>
          </a:p>
          <a:p>
            <a:pPr algn="ctr">
              <a:buNone/>
            </a:pPr>
            <a:r>
              <a:rPr lang="cs-CZ" sz="2800" dirty="0" smtClean="0"/>
              <a:t>Děti se učí číst a kreslit mraky.</a:t>
            </a:r>
          </a:p>
          <a:p>
            <a:pPr algn="ctr">
              <a:buNone/>
            </a:pPr>
            <a:r>
              <a:rPr lang="cs-CZ" sz="2800" dirty="0" smtClean="0"/>
              <a:t>Sluníčko barví list školák taky.</a:t>
            </a:r>
          </a:p>
        </p:txBody>
      </p:sp>
      <p:pic>
        <p:nvPicPr>
          <p:cNvPr id="1026" name="Picture 2" descr="http://wiki.rvp.cz/@api/deki/files/12865/=lis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4725144"/>
            <a:ext cx="2627784" cy="1850398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8676456" y="6453336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pic>
        <p:nvPicPr>
          <p:cNvPr id="1028" name="Picture 4" descr="http://www.web-mmcomp.cz/klouzovice/obr/list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1124744"/>
            <a:ext cx="1907704" cy="1907704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539552" y="263691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ŠKOLA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4100" name="Picture 4" descr="http://www.zszajeci.cz/images/stories/skola/skola_zim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197893"/>
            <a:ext cx="7546809" cy="5660107"/>
          </a:xfrm>
          <a:prstGeom prst="rect">
            <a:avLst/>
          </a:prstGeom>
          <a:noFill/>
        </p:spPr>
      </p:pic>
      <p:cxnSp>
        <p:nvCxnSpPr>
          <p:cNvPr id="8" name="Přímá spojovací šipka 7"/>
          <p:cNvCxnSpPr/>
          <p:nvPr/>
        </p:nvCxnSpPr>
        <p:spPr>
          <a:xfrm>
            <a:off x="5652120" y="836712"/>
            <a:ext cx="72008" cy="295232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8676456" y="648866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www.globalni-cteni.cz/project/images/verejne/skola_hracky/skola_tex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260648"/>
            <a:ext cx="4824536" cy="624786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956376" y="638132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ŠKOLA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Pamatuješ si, </a:t>
            </a:r>
            <a:r>
              <a:rPr lang="cs-CZ" b="1" dirty="0" smtClean="0"/>
              <a:t>co všechno ve škole máme</a:t>
            </a:r>
            <a:r>
              <a:rPr lang="cs-CZ" dirty="0" smtClean="0"/>
              <a:t>?</a:t>
            </a:r>
          </a:p>
          <a:p>
            <a:endParaRPr lang="cs-CZ" dirty="0" smtClean="0"/>
          </a:p>
          <a:p>
            <a:r>
              <a:rPr lang="cs-CZ" dirty="0" smtClean="0"/>
              <a:t>Víš kde je </a:t>
            </a:r>
            <a:r>
              <a:rPr lang="cs-CZ" dirty="0" smtClean="0">
                <a:solidFill>
                  <a:srgbClr val="006600"/>
                </a:solidFill>
              </a:rPr>
              <a:t>ředitelna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006600"/>
                </a:solidFill>
              </a:rPr>
              <a:t>šatna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006600"/>
                </a:solidFill>
              </a:rPr>
              <a:t>jídelna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006600"/>
                </a:solidFill>
              </a:rPr>
              <a:t>tělocvična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006600"/>
                </a:solidFill>
              </a:rPr>
              <a:t>WC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006600"/>
                </a:solidFill>
              </a:rPr>
              <a:t>družina</a:t>
            </a:r>
            <a:r>
              <a:rPr lang="cs-CZ" dirty="0" smtClean="0"/>
              <a:t>, …? 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8194" name="Picture 2" descr="http://www.dako.cz/data/reference/skolni-jidelna.800.80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95936" y="3429000"/>
            <a:ext cx="4176464" cy="313234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8388424" y="630932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pic>
        <p:nvPicPr>
          <p:cNvPr id="8196" name="Picture 4" descr="http://stavebniny-koupelny.cz/uploads/SIdeal_EUROVIT_W911901_WC_combi_sed%C3%A1tko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3861048"/>
            <a:ext cx="2267744" cy="2768302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187624" y="609329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ŠKOLA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se děje v jednotlivých</a:t>
            </a:r>
          </a:p>
          <a:p>
            <a:pPr>
              <a:buNone/>
            </a:pPr>
            <a:r>
              <a:rPr lang="cs-CZ" dirty="0" smtClean="0"/>
              <a:t>	 částech školy?</a:t>
            </a:r>
          </a:p>
          <a:p>
            <a:pPr>
              <a:buNone/>
            </a:pPr>
            <a:endParaRPr lang="cs-CZ" dirty="0" smtClean="0"/>
          </a:p>
          <a:p>
            <a:r>
              <a:rPr lang="cs-CZ" sz="4000" b="1" dirty="0" smtClean="0">
                <a:solidFill>
                  <a:srgbClr val="C00000"/>
                </a:solidFill>
              </a:rPr>
              <a:t>Škola je bludiště </a:t>
            </a:r>
            <a:r>
              <a:rPr lang="cs-CZ" sz="4000" b="1" dirty="0" smtClean="0">
                <a:solidFill>
                  <a:srgbClr val="C00000"/>
                </a:solidFill>
                <a:sym typeface="Wingdings" pitchFamily="2" charset="2"/>
              </a:rPr>
              <a:t> </a:t>
            </a:r>
            <a:endParaRPr lang="cs-CZ" sz="4000" b="1" dirty="0" smtClean="0">
              <a:solidFill>
                <a:srgbClr val="C00000"/>
              </a:solidFill>
            </a:endParaRP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276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1340768"/>
            <a:ext cx="3833694" cy="48925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/>
          <p:nvPr/>
        </p:nvSpPr>
        <p:spPr>
          <a:xfrm>
            <a:off x="8604448" y="594928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5536" y="6309320"/>
            <a:ext cx="2181944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Práce s učebnicí str. 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Kde vyhledat pomoc?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7170" name="Picture 2" descr="http://www.skoleni-prvni-pomoc.cz/imgs/prvni_pomoc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412776"/>
            <a:ext cx="3618480" cy="2514973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899592" y="342900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pic>
        <p:nvPicPr>
          <p:cNvPr id="7172" name="Picture 4" descr="http://www.stomici.cz/cache/detail/d579f4cb1f98ec8f93b3a847f1ef2ecc35dc08a7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2924944"/>
            <a:ext cx="4995079" cy="3552057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8388424" y="602128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pic>
        <p:nvPicPr>
          <p:cNvPr id="7174" name="Picture 6" descr="http://www.noveudoli.eu/kontakty/telefon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31640" y="3789040"/>
            <a:ext cx="2281436" cy="2867005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1043608" y="645333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http://zakladniskola.chrudim.cz/sites/default/files/imce/dva%20%C5%A1kol%C3%A1c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764704"/>
            <a:ext cx="6336705" cy="5213641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452320" y="566124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548680"/>
            <a:ext cx="1368152" cy="369332"/>
          </a:xfrm>
          <a:prstGeom prst="rect">
            <a:avLst/>
          </a:prstGeom>
          <a:solidFill>
            <a:srgbClr val="66FF33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UČITEL (KA)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516216" y="980728"/>
            <a:ext cx="559769" cy="369332"/>
          </a:xfrm>
          <a:prstGeom prst="rect">
            <a:avLst/>
          </a:prstGeom>
          <a:solidFill>
            <a:srgbClr val="66FF33"/>
          </a:solidFill>
        </p:spPr>
        <p:txBody>
          <a:bodyPr wrap="none" rtlCol="0">
            <a:spAutoFit/>
          </a:bodyPr>
          <a:lstStyle/>
          <a:p>
            <a:r>
              <a:rPr lang="cs-CZ" b="1" dirty="0" smtClean="0"/>
              <a:t>ŽÁK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7380312" y="4005064"/>
            <a:ext cx="957313" cy="369332"/>
          </a:xfrm>
          <a:prstGeom prst="rect">
            <a:avLst/>
          </a:prstGeom>
          <a:solidFill>
            <a:srgbClr val="66FF33"/>
          </a:solidFill>
        </p:spPr>
        <p:txBody>
          <a:bodyPr wrap="none" rtlCol="0">
            <a:spAutoFit/>
          </a:bodyPr>
          <a:lstStyle/>
          <a:p>
            <a:r>
              <a:rPr lang="cs-CZ" b="1" dirty="0" smtClean="0"/>
              <a:t>ŘEDITEL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3528" y="2564904"/>
            <a:ext cx="1296144" cy="369332"/>
          </a:xfrm>
          <a:prstGeom prst="rect">
            <a:avLst/>
          </a:prstGeom>
          <a:solidFill>
            <a:srgbClr val="66FF33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ŠKOLNÍK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5536" y="4365104"/>
            <a:ext cx="1686616" cy="369332"/>
          </a:xfrm>
          <a:prstGeom prst="rect">
            <a:avLst/>
          </a:prstGeom>
          <a:solidFill>
            <a:srgbClr val="66FF33"/>
          </a:solidFill>
        </p:spPr>
        <p:txBody>
          <a:bodyPr wrap="none" rtlCol="0">
            <a:spAutoFit/>
          </a:bodyPr>
          <a:lstStyle/>
          <a:p>
            <a:r>
              <a:rPr lang="cs-CZ" b="1" dirty="0" smtClean="0"/>
              <a:t>VYCHOVATELKA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987824" y="980728"/>
            <a:ext cx="1228028" cy="369332"/>
          </a:xfrm>
          <a:prstGeom prst="rect">
            <a:avLst/>
          </a:prstGeom>
          <a:solidFill>
            <a:srgbClr val="66FF33"/>
          </a:solidFill>
        </p:spPr>
        <p:txBody>
          <a:bodyPr wrap="none" rtlCol="0">
            <a:spAutoFit/>
          </a:bodyPr>
          <a:lstStyle/>
          <a:p>
            <a:r>
              <a:rPr lang="cs-CZ" b="1" dirty="0" smtClean="0"/>
              <a:t>UKLÍZEČKA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860032" y="5733256"/>
            <a:ext cx="1262140" cy="369332"/>
          </a:xfrm>
          <a:prstGeom prst="rect">
            <a:avLst/>
          </a:prstGeom>
          <a:solidFill>
            <a:srgbClr val="66FF33"/>
          </a:solidFill>
        </p:spPr>
        <p:txBody>
          <a:bodyPr wrap="none" rtlCol="0">
            <a:spAutoFit/>
          </a:bodyPr>
          <a:lstStyle/>
          <a:p>
            <a:r>
              <a:rPr lang="cs-CZ" b="1" dirty="0" smtClean="0"/>
              <a:t>KUCHAŘKA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11560" y="6237312"/>
            <a:ext cx="1152128" cy="369332"/>
          </a:xfrm>
          <a:prstGeom prst="rect">
            <a:avLst/>
          </a:prstGeom>
          <a:solidFill>
            <a:srgbClr val="66FF33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TŘÍDA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948264" y="548680"/>
            <a:ext cx="1249060" cy="369332"/>
          </a:xfrm>
          <a:prstGeom prst="rect">
            <a:avLst/>
          </a:prstGeom>
          <a:solidFill>
            <a:srgbClr val="66FF33"/>
          </a:solidFill>
        </p:spPr>
        <p:txBody>
          <a:bodyPr wrap="none" rtlCol="0">
            <a:spAutoFit/>
          </a:bodyPr>
          <a:lstStyle/>
          <a:p>
            <a:r>
              <a:rPr lang="cs-CZ" b="1" dirty="0" smtClean="0"/>
              <a:t>ŘEDITELNA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851920" y="260648"/>
            <a:ext cx="1368152" cy="369332"/>
          </a:xfrm>
          <a:prstGeom prst="rect">
            <a:avLst/>
          </a:prstGeom>
          <a:solidFill>
            <a:srgbClr val="66FF33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SBOROVNA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99592" y="1484784"/>
            <a:ext cx="817853" cy="369332"/>
          </a:xfrm>
          <a:prstGeom prst="rect">
            <a:avLst/>
          </a:prstGeom>
          <a:solidFill>
            <a:srgbClr val="66FF33"/>
          </a:solidFill>
        </p:spPr>
        <p:txBody>
          <a:bodyPr wrap="none" rtlCol="0">
            <a:spAutoFit/>
          </a:bodyPr>
          <a:lstStyle/>
          <a:p>
            <a:r>
              <a:rPr lang="cs-CZ" b="1" dirty="0" smtClean="0"/>
              <a:t>ŠATNA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699792" y="6309320"/>
            <a:ext cx="1819216" cy="369332"/>
          </a:xfrm>
          <a:prstGeom prst="rect">
            <a:avLst/>
          </a:prstGeom>
          <a:solidFill>
            <a:srgbClr val="66FF33"/>
          </a:solidFill>
        </p:spPr>
        <p:txBody>
          <a:bodyPr wrap="none" rtlCol="0">
            <a:spAutoFit/>
          </a:bodyPr>
          <a:lstStyle/>
          <a:p>
            <a:r>
              <a:rPr lang="cs-CZ" b="1" dirty="0" smtClean="0"/>
              <a:t>ŠKOLNÍ DRUŽINA</a:t>
            </a:r>
            <a:endParaRPr lang="cs-CZ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092280" y="6309320"/>
            <a:ext cx="970137" cy="369332"/>
          </a:xfrm>
          <a:prstGeom prst="rect">
            <a:avLst/>
          </a:prstGeom>
          <a:solidFill>
            <a:srgbClr val="66FF33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JÍDELNA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51520" y="5373216"/>
            <a:ext cx="510781" cy="369332"/>
          </a:xfrm>
          <a:prstGeom prst="rect">
            <a:avLst/>
          </a:prstGeom>
          <a:solidFill>
            <a:srgbClr val="66FF33"/>
          </a:solidFill>
        </p:spPr>
        <p:txBody>
          <a:bodyPr wrap="none" rtlCol="0">
            <a:spAutoFit/>
          </a:bodyPr>
          <a:lstStyle/>
          <a:p>
            <a:r>
              <a:rPr lang="cs-CZ" b="1" dirty="0" smtClean="0"/>
              <a:t>WC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524328" y="1988840"/>
            <a:ext cx="1392497" cy="369332"/>
          </a:xfrm>
          <a:prstGeom prst="rect">
            <a:avLst/>
          </a:prstGeom>
          <a:solidFill>
            <a:srgbClr val="66FF33"/>
          </a:solidFill>
        </p:spPr>
        <p:txBody>
          <a:bodyPr wrap="none" rtlCol="0">
            <a:spAutoFit/>
          </a:bodyPr>
          <a:lstStyle/>
          <a:p>
            <a:r>
              <a:rPr lang="cs-CZ" b="1" dirty="0" smtClean="0"/>
              <a:t>TĚLOCVIČNA</a:t>
            </a:r>
            <a:endParaRPr lang="cs-CZ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596336" y="5157192"/>
            <a:ext cx="984565" cy="369332"/>
          </a:xfrm>
          <a:prstGeom prst="rect">
            <a:avLst/>
          </a:prstGeom>
          <a:solidFill>
            <a:srgbClr val="66FF33"/>
          </a:solidFill>
        </p:spPr>
        <p:txBody>
          <a:bodyPr wrap="none" rtlCol="0">
            <a:spAutoFit/>
          </a:bodyPr>
          <a:lstStyle/>
          <a:p>
            <a:r>
              <a:rPr lang="cs-CZ" b="1" dirty="0" smtClean="0"/>
              <a:t>PŘÍZEMÍ</a:t>
            </a:r>
            <a:endParaRPr lang="cs-CZ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763688" y="5373216"/>
            <a:ext cx="1855380" cy="369332"/>
          </a:xfrm>
          <a:prstGeom prst="rect">
            <a:avLst/>
          </a:prstGeom>
          <a:solidFill>
            <a:srgbClr val="66FF33"/>
          </a:solidFill>
        </p:spPr>
        <p:txBody>
          <a:bodyPr wrap="none" rtlCol="0">
            <a:spAutoFit/>
          </a:bodyPr>
          <a:lstStyle/>
          <a:p>
            <a:r>
              <a:rPr lang="cs-CZ" b="1" dirty="0" smtClean="0"/>
              <a:t>PRVNÍ POSCHODÍ</a:t>
            </a:r>
            <a:endParaRPr lang="cs-CZ" b="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184576"/>
          </a:xfrm>
        </p:spPr>
        <p:txBody>
          <a:bodyPr>
            <a:normAutofit/>
          </a:bodyPr>
          <a:lstStyle/>
          <a:p>
            <a:r>
              <a:rPr lang="cs-CZ" sz="1600" dirty="0" err="1" smtClean="0">
                <a:solidFill>
                  <a:srgbClr val="000000"/>
                </a:solidFill>
                <a:latin typeface="Arial - 15"/>
              </a:rPr>
              <a:t>M</a:t>
            </a:r>
            <a:r>
              <a:rPr lang="cs-CZ" sz="1600" dirty="0" err="1" smtClean="0">
                <a:solidFill>
                  <a:srgbClr val="000000"/>
                </a:solidFill>
                <a:latin typeface="Calibri"/>
              </a:rPr>
              <a:t>ühlhauserová</a:t>
            </a:r>
            <a:r>
              <a:rPr lang="cs-CZ" sz="1600" dirty="0" smtClean="0">
                <a:solidFill>
                  <a:srgbClr val="000000"/>
                </a:solidFill>
                <a:latin typeface="Calibri"/>
              </a:rPr>
              <a:t> Hana</a:t>
            </a:r>
            <a:r>
              <a:rPr lang="cs-CZ" sz="1600" dirty="0" smtClean="0">
                <a:solidFill>
                  <a:srgbClr val="000000"/>
                </a:solidFill>
                <a:latin typeface="Arial - 15"/>
              </a:rPr>
              <a:t>, Svobodová Jaromíra. </a:t>
            </a:r>
            <a:r>
              <a:rPr lang="cs-CZ" sz="1600" i="1" dirty="0" smtClean="0">
                <a:solidFill>
                  <a:srgbClr val="000000"/>
                </a:solidFill>
                <a:latin typeface="Arial - 15"/>
              </a:rPr>
              <a:t>Prvouka 1 pro 1. ročník základní školy.</a:t>
            </a:r>
            <a:r>
              <a:rPr lang="cs-CZ" sz="1600" dirty="0" smtClean="0">
                <a:solidFill>
                  <a:srgbClr val="000000"/>
                </a:solidFill>
                <a:latin typeface="Arial - 15"/>
              </a:rPr>
              <a:t> 1. vydání. Brno: Nová škola, s.r.o., 2006. ISBN 80-7289-013-1 </a:t>
            </a:r>
            <a:endParaRPr lang="cs-CZ" sz="1600" b="1" u="sng" dirty="0" smtClean="0"/>
          </a:p>
          <a:p>
            <a:r>
              <a:rPr lang="cs-CZ" sz="1600" b="1" u="sng" dirty="0" smtClean="0"/>
              <a:t>OBRÁZKY</a:t>
            </a:r>
            <a:r>
              <a:rPr lang="cs-CZ" sz="1600" dirty="0" smtClean="0"/>
              <a:t>(staženy 4. 9. 2012 od 10.00 – 23. 00):</a:t>
            </a:r>
            <a:endParaRPr lang="cs-CZ" sz="1600" b="1" u="sng" dirty="0" smtClean="0"/>
          </a:p>
          <a:p>
            <a:r>
              <a:rPr lang="cs-CZ" sz="1600" dirty="0" smtClean="0"/>
              <a:t>1) </a:t>
            </a:r>
            <a:r>
              <a:rPr lang="cs-CZ" sz="1600" dirty="0" smtClean="0">
                <a:hlinkClick r:id="rId2"/>
              </a:rPr>
              <a:t>http://www.</a:t>
            </a:r>
            <a:r>
              <a:rPr lang="cs-CZ" sz="1600" dirty="0" err="1" smtClean="0">
                <a:hlinkClick r:id="rId2"/>
              </a:rPr>
              <a:t>zszajeci.cz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oskole</a:t>
            </a:r>
            <a:r>
              <a:rPr lang="cs-CZ" sz="1600" dirty="0" smtClean="0"/>
              <a:t> </a:t>
            </a:r>
          </a:p>
          <a:p>
            <a:r>
              <a:rPr lang="cs-CZ" sz="1600" dirty="0" smtClean="0"/>
              <a:t>2) </a:t>
            </a:r>
            <a:r>
              <a:rPr lang="cs-CZ" sz="1600" dirty="0" smtClean="0">
                <a:hlinkClick r:id="rId3"/>
              </a:rPr>
              <a:t>http://www.</a:t>
            </a:r>
            <a:r>
              <a:rPr lang="cs-CZ" sz="1600" dirty="0" err="1" smtClean="0">
                <a:hlinkClick r:id="rId3"/>
              </a:rPr>
              <a:t>globalni</a:t>
            </a:r>
            <a:r>
              <a:rPr lang="cs-CZ" sz="1600" dirty="0" smtClean="0">
                <a:hlinkClick r:id="rId3"/>
              </a:rPr>
              <a:t>-</a:t>
            </a:r>
            <a:r>
              <a:rPr lang="cs-CZ" sz="1600" dirty="0" err="1" smtClean="0">
                <a:hlinkClick r:id="rId3"/>
              </a:rPr>
              <a:t>cteni.cz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project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images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verejne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skola</a:t>
            </a:r>
            <a:r>
              <a:rPr lang="cs-CZ" sz="1600" dirty="0" smtClean="0">
                <a:hlinkClick r:id="rId3"/>
              </a:rPr>
              <a:t>_</a:t>
            </a:r>
            <a:r>
              <a:rPr lang="cs-CZ" sz="1600" dirty="0" err="1" smtClean="0">
                <a:hlinkClick r:id="rId3"/>
              </a:rPr>
              <a:t>hracky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skola</a:t>
            </a:r>
            <a:r>
              <a:rPr lang="cs-CZ" sz="1600" dirty="0" smtClean="0">
                <a:hlinkClick r:id="rId3"/>
              </a:rPr>
              <a:t>_text.</a:t>
            </a:r>
            <a:r>
              <a:rPr lang="cs-CZ" sz="1600" dirty="0" err="1" smtClean="0">
                <a:hlinkClick r:id="rId3"/>
              </a:rPr>
              <a:t>jpg</a:t>
            </a:r>
            <a:endParaRPr lang="cs-CZ" sz="1600" dirty="0" smtClean="0"/>
          </a:p>
          <a:p>
            <a:r>
              <a:rPr lang="cs-CZ" sz="1600" dirty="0" smtClean="0"/>
              <a:t>3) </a:t>
            </a:r>
            <a:r>
              <a:rPr lang="cs-CZ" sz="1600" dirty="0" smtClean="0">
                <a:hlinkClick r:id="rId4"/>
              </a:rPr>
              <a:t>http://www.</a:t>
            </a:r>
            <a:r>
              <a:rPr lang="cs-CZ" sz="1600" dirty="0" err="1" smtClean="0">
                <a:hlinkClick r:id="rId4"/>
              </a:rPr>
              <a:t>dako.cz</a:t>
            </a:r>
            <a:r>
              <a:rPr lang="cs-CZ" sz="1600" dirty="0" smtClean="0">
                <a:hlinkClick r:id="rId4"/>
              </a:rPr>
              <a:t>/data/reference/</a:t>
            </a:r>
            <a:r>
              <a:rPr lang="cs-CZ" sz="1600" dirty="0" err="1" smtClean="0">
                <a:hlinkClick r:id="rId4"/>
              </a:rPr>
              <a:t>skolni</a:t>
            </a:r>
            <a:r>
              <a:rPr lang="cs-CZ" sz="1600" dirty="0" smtClean="0">
                <a:hlinkClick r:id="rId4"/>
              </a:rPr>
              <a:t>-jidelna.800.800.jpg</a:t>
            </a:r>
            <a:r>
              <a:rPr lang="cs-CZ" sz="1600" dirty="0" smtClean="0"/>
              <a:t> </a:t>
            </a:r>
          </a:p>
          <a:p>
            <a:r>
              <a:rPr lang="cs-CZ" sz="1600" dirty="0" smtClean="0"/>
              <a:t>4) </a:t>
            </a:r>
            <a:r>
              <a:rPr lang="cs-CZ" sz="1600" dirty="0" smtClean="0">
                <a:hlinkClick r:id="rId5"/>
              </a:rPr>
              <a:t>http://stavebniny-koupelny.</a:t>
            </a:r>
            <a:r>
              <a:rPr lang="cs-CZ" sz="1600" dirty="0" err="1" smtClean="0">
                <a:hlinkClick r:id="rId5"/>
              </a:rPr>
              <a:t>cz</a:t>
            </a:r>
            <a:r>
              <a:rPr lang="cs-CZ" sz="1600" dirty="0" smtClean="0">
                <a:hlinkClick r:id="rId5"/>
              </a:rPr>
              <a:t>/</a:t>
            </a:r>
            <a:r>
              <a:rPr lang="cs-CZ" sz="1600" dirty="0" err="1" smtClean="0">
                <a:hlinkClick r:id="rId5"/>
              </a:rPr>
              <a:t>uploads</a:t>
            </a:r>
            <a:r>
              <a:rPr lang="cs-CZ" sz="1600" dirty="0" smtClean="0">
                <a:hlinkClick r:id="rId5"/>
              </a:rPr>
              <a:t>/</a:t>
            </a:r>
            <a:r>
              <a:rPr lang="cs-CZ" sz="1600" dirty="0" err="1" smtClean="0">
                <a:hlinkClick r:id="rId5"/>
              </a:rPr>
              <a:t>SIdeal</a:t>
            </a:r>
            <a:r>
              <a:rPr lang="cs-CZ" sz="1600" dirty="0" smtClean="0">
                <a:hlinkClick r:id="rId5"/>
              </a:rPr>
              <a:t>_EUROVIT_W911901_WC_</a:t>
            </a:r>
            <a:r>
              <a:rPr lang="cs-CZ" sz="1600" dirty="0" err="1" smtClean="0">
                <a:hlinkClick r:id="rId5"/>
              </a:rPr>
              <a:t>combi</a:t>
            </a:r>
            <a:r>
              <a:rPr lang="cs-CZ" sz="1600" dirty="0" smtClean="0">
                <a:hlinkClick r:id="rId5"/>
              </a:rPr>
              <a:t>_sed%C3%A1tko.jpg</a:t>
            </a:r>
            <a:r>
              <a:rPr lang="cs-CZ" sz="1600" dirty="0" smtClean="0"/>
              <a:t> </a:t>
            </a:r>
          </a:p>
          <a:p>
            <a:r>
              <a:rPr lang="cs-CZ" sz="1600" dirty="0" smtClean="0"/>
              <a:t>5) </a:t>
            </a:r>
            <a:r>
              <a:rPr lang="cs-CZ" sz="1600" dirty="0" smtClean="0">
                <a:hlinkClick r:id="rId6"/>
              </a:rPr>
              <a:t>http://www.skoleni-</a:t>
            </a:r>
            <a:r>
              <a:rPr lang="cs-CZ" sz="1600" dirty="0" err="1" smtClean="0">
                <a:hlinkClick r:id="rId6"/>
              </a:rPr>
              <a:t>prvni</a:t>
            </a:r>
            <a:r>
              <a:rPr lang="cs-CZ" sz="1600" dirty="0" smtClean="0">
                <a:hlinkClick r:id="rId6"/>
              </a:rPr>
              <a:t>-pomoc.</a:t>
            </a:r>
            <a:r>
              <a:rPr lang="cs-CZ" sz="1600" dirty="0" err="1" smtClean="0">
                <a:hlinkClick r:id="rId6"/>
              </a:rPr>
              <a:t>cz</a:t>
            </a:r>
            <a:r>
              <a:rPr lang="cs-CZ" sz="1600" dirty="0" smtClean="0">
                <a:hlinkClick r:id="rId6"/>
              </a:rPr>
              <a:t>/</a:t>
            </a:r>
            <a:r>
              <a:rPr lang="cs-CZ" sz="1600" dirty="0" err="1" smtClean="0">
                <a:hlinkClick r:id="rId6"/>
              </a:rPr>
              <a:t>imgs</a:t>
            </a:r>
            <a:r>
              <a:rPr lang="cs-CZ" sz="1600" dirty="0" smtClean="0">
                <a:hlinkClick r:id="rId6"/>
              </a:rPr>
              <a:t>/</a:t>
            </a:r>
            <a:r>
              <a:rPr lang="cs-CZ" sz="1600" dirty="0" err="1" smtClean="0">
                <a:hlinkClick r:id="rId6"/>
              </a:rPr>
              <a:t>prvni</a:t>
            </a:r>
            <a:r>
              <a:rPr lang="cs-CZ" sz="1600" dirty="0" smtClean="0">
                <a:hlinkClick r:id="rId6"/>
              </a:rPr>
              <a:t>_pomoc.</a:t>
            </a:r>
            <a:r>
              <a:rPr lang="cs-CZ" sz="1600" dirty="0" err="1" smtClean="0">
                <a:hlinkClick r:id="rId6"/>
              </a:rPr>
              <a:t>png</a:t>
            </a:r>
            <a:endParaRPr lang="cs-CZ" sz="1600" dirty="0" smtClean="0"/>
          </a:p>
          <a:p>
            <a:r>
              <a:rPr lang="cs-CZ" sz="1600" dirty="0" smtClean="0"/>
              <a:t>6) </a:t>
            </a:r>
            <a:r>
              <a:rPr lang="cs-CZ" sz="1600" dirty="0" smtClean="0">
                <a:hlinkClick r:id="rId7"/>
              </a:rPr>
              <a:t>http://www.</a:t>
            </a:r>
            <a:r>
              <a:rPr lang="cs-CZ" sz="1600" dirty="0" err="1" smtClean="0">
                <a:hlinkClick r:id="rId7"/>
              </a:rPr>
              <a:t>stomici.cz</a:t>
            </a:r>
            <a:r>
              <a:rPr lang="cs-CZ" sz="1600" dirty="0" smtClean="0">
                <a:hlinkClick r:id="rId7"/>
              </a:rPr>
              <a:t>/</a:t>
            </a:r>
            <a:r>
              <a:rPr lang="cs-CZ" sz="1600" dirty="0" err="1" smtClean="0">
                <a:hlinkClick r:id="rId7"/>
              </a:rPr>
              <a:t>cache</a:t>
            </a:r>
            <a:r>
              <a:rPr lang="cs-CZ" sz="1600" dirty="0" smtClean="0">
                <a:hlinkClick r:id="rId7"/>
              </a:rPr>
              <a:t>/detail/d579f4cb1f98ec8f93b3a847f1ef2ecc35dc08a7.jpg</a:t>
            </a:r>
            <a:endParaRPr lang="cs-CZ" sz="1600" dirty="0" smtClean="0"/>
          </a:p>
          <a:p>
            <a:r>
              <a:rPr lang="cs-CZ" sz="1600" dirty="0" smtClean="0"/>
              <a:t>7) </a:t>
            </a:r>
            <a:r>
              <a:rPr lang="cs-CZ" sz="1600" dirty="0" smtClean="0">
                <a:hlinkClick r:id="rId8"/>
              </a:rPr>
              <a:t>http://www.</a:t>
            </a:r>
            <a:r>
              <a:rPr lang="cs-CZ" sz="1600" dirty="0" err="1" smtClean="0">
                <a:hlinkClick r:id="rId8"/>
              </a:rPr>
              <a:t>noveudoli.eu</a:t>
            </a:r>
            <a:r>
              <a:rPr lang="cs-CZ" sz="1600" dirty="0" smtClean="0">
                <a:hlinkClick r:id="rId8"/>
              </a:rPr>
              <a:t>/kontakty/telefon.</a:t>
            </a:r>
            <a:r>
              <a:rPr lang="cs-CZ" sz="1600" dirty="0" err="1" smtClean="0">
                <a:hlinkClick r:id="rId8"/>
              </a:rPr>
              <a:t>jpg</a:t>
            </a:r>
            <a:r>
              <a:rPr lang="cs-CZ" sz="1600" dirty="0" smtClean="0"/>
              <a:t> </a:t>
            </a:r>
          </a:p>
          <a:p>
            <a:r>
              <a:rPr lang="cs-CZ" sz="1600" dirty="0" smtClean="0"/>
              <a:t>8) </a:t>
            </a:r>
            <a:r>
              <a:rPr lang="cs-CZ" sz="1600" dirty="0" smtClean="0">
                <a:hlinkClick r:id="rId9"/>
              </a:rPr>
              <a:t>http://www.</a:t>
            </a:r>
            <a:r>
              <a:rPr lang="cs-CZ" sz="1600" dirty="0" err="1" smtClean="0">
                <a:hlinkClick r:id="rId9"/>
              </a:rPr>
              <a:t>detskestranky.cz</a:t>
            </a:r>
            <a:r>
              <a:rPr lang="cs-CZ" sz="1600" dirty="0" smtClean="0">
                <a:hlinkClick r:id="rId9"/>
              </a:rPr>
              <a:t>/</a:t>
            </a:r>
            <a:r>
              <a:rPr lang="cs-CZ" sz="1600" dirty="0" err="1" smtClean="0">
                <a:hlinkClick r:id="rId9"/>
              </a:rPr>
              <a:t>clanek</a:t>
            </a:r>
            <a:r>
              <a:rPr lang="cs-CZ" sz="1600" dirty="0" smtClean="0">
                <a:hlinkClick r:id="rId9"/>
              </a:rPr>
              <a:t>/718-</a:t>
            </a:r>
            <a:r>
              <a:rPr lang="cs-CZ" sz="1600" dirty="0" err="1" smtClean="0">
                <a:hlinkClick r:id="rId9"/>
              </a:rPr>
              <a:t>bludiste</a:t>
            </a:r>
            <a:r>
              <a:rPr lang="cs-CZ" sz="1600" dirty="0" smtClean="0">
                <a:hlinkClick r:id="rId9"/>
              </a:rPr>
              <a:t>_</a:t>
            </a:r>
            <a:r>
              <a:rPr lang="cs-CZ" sz="1600" dirty="0" err="1" smtClean="0">
                <a:hlinkClick r:id="rId9"/>
              </a:rPr>
              <a:t>skolak.htm</a:t>
            </a:r>
            <a:r>
              <a:rPr lang="cs-CZ" sz="1600" dirty="0" smtClean="0"/>
              <a:t> </a:t>
            </a:r>
          </a:p>
          <a:p>
            <a:r>
              <a:rPr lang="cs-CZ" sz="1600" dirty="0" smtClean="0"/>
              <a:t>9) </a:t>
            </a:r>
            <a:r>
              <a:rPr lang="cs-CZ" sz="1600" dirty="0" smtClean="0">
                <a:hlinkClick r:id="rId10"/>
              </a:rPr>
              <a:t>http://zakladniskola.chrudim.cz/sites/default/files/imce/dva%20%C5%A1kol%C3%A1ci.jpg</a:t>
            </a:r>
            <a:endParaRPr lang="cs-CZ" sz="1600" dirty="0" smtClean="0"/>
          </a:p>
          <a:p>
            <a:r>
              <a:rPr lang="cs-CZ" sz="1600" dirty="0" smtClean="0"/>
              <a:t>10) </a:t>
            </a:r>
            <a:r>
              <a:rPr lang="cs-CZ" sz="1600" dirty="0" smtClean="0">
                <a:hlinkClick r:id="rId11"/>
              </a:rPr>
              <a:t>http://wiki.rvp.cz/@api/deki/files/12865/=list.jpg</a:t>
            </a:r>
            <a:r>
              <a:rPr lang="cs-CZ" sz="1600" dirty="0" smtClean="0"/>
              <a:t> </a:t>
            </a:r>
          </a:p>
          <a:p>
            <a:r>
              <a:rPr lang="cs-CZ" sz="1600" dirty="0" smtClean="0"/>
              <a:t>11) </a:t>
            </a:r>
            <a:r>
              <a:rPr lang="cs-CZ" sz="1600" dirty="0" smtClean="0">
                <a:hlinkClick r:id="rId12"/>
              </a:rPr>
              <a:t>http://www.web-</a:t>
            </a:r>
            <a:r>
              <a:rPr lang="cs-CZ" sz="1600" dirty="0" err="1" smtClean="0">
                <a:hlinkClick r:id="rId12"/>
              </a:rPr>
              <a:t>mmcomp.cz</a:t>
            </a:r>
            <a:r>
              <a:rPr lang="cs-CZ" sz="1600" dirty="0" smtClean="0">
                <a:hlinkClick r:id="rId12"/>
              </a:rPr>
              <a:t>/</a:t>
            </a:r>
            <a:r>
              <a:rPr lang="cs-CZ" sz="1600" dirty="0" err="1" smtClean="0">
                <a:hlinkClick r:id="rId12"/>
              </a:rPr>
              <a:t>klouzovice</a:t>
            </a:r>
            <a:r>
              <a:rPr lang="cs-CZ" sz="1600" dirty="0" smtClean="0">
                <a:hlinkClick r:id="rId12"/>
              </a:rPr>
              <a:t>/obr/list.</a:t>
            </a:r>
            <a:r>
              <a:rPr lang="cs-CZ" sz="1600" dirty="0" err="1" smtClean="0">
                <a:hlinkClick r:id="rId12"/>
              </a:rPr>
              <a:t>jpg</a:t>
            </a:r>
            <a:r>
              <a:rPr lang="cs-CZ" sz="1600" dirty="0" smtClean="0"/>
              <a:t> </a:t>
            </a:r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364</TotalTime>
  <Words>358</Words>
  <Application>Microsoft Office PowerPoint</Application>
  <PresentationFormat>Předvádění na obrazovce (4:3)</PresentationFormat>
  <Paragraphs>102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  Jsem ŠKOLÁK II</vt:lpstr>
      <vt:lpstr>Snímek 2</vt:lpstr>
      <vt:lpstr>Snímek 3</vt:lpstr>
      <vt:lpstr>ANOTACE</vt:lpstr>
      <vt:lpstr> V září</vt:lpstr>
      <vt:lpstr>ŠKOLA</vt:lpstr>
      <vt:lpstr>Snímek 7</vt:lpstr>
      <vt:lpstr>ŠKOLA</vt:lpstr>
      <vt:lpstr>ŠKOLA</vt:lpstr>
      <vt:lpstr>Kde vyhledat pomoc?</vt:lpstr>
      <vt:lpstr>Snímek 11</vt:lpstr>
      <vt:lpstr>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ROSTLINY A JEJICH ORGÁNY</dc:title>
  <dc:creator>Marťánek</dc:creator>
  <cp:lastModifiedBy>Marťánek</cp:lastModifiedBy>
  <cp:revision>54</cp:revision>
  <dcterms:created xsi:type="dcterms:W3CDTF">2012-12-29T09:34:39Z</dcterms:created>
  <dcterms:modified xsi:type="dcterms:W3CDTF">2013-05-30T15:58:29Z</dcterms:modified>
</cp:coreProperties>
</file>