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4"/>
  </p:notesMasterIdLst>
  <p:sldIdLst>
    <p:sldId id="276" r:id="rId2"/>
    <p:sldId id="283" r:id="rId3"/>
    <p:sldId id="301" r:id="rId4"/>
    <p:sldId id="302" r:id="rId5"/>
    <p:sldId id="303" r:id="rId6"/>
    <p:sldId id="304" r:id="rId7"/>
    <p:sldId id="305" r:id="rId8"/>
    <p:sldId id="306" r:id="rId9"/>
    <p:sldId id="307" r:id="rId10"/>
    <p:sldId id="308" r:id="rId11"/>
    <p:sldId id="309" r:id="rId12"/>
    <p:sldId id="28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164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758D35-13A6-4AC8-B8C3-F96FFBB5824E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9E72F5-4CCB-4226-880A-1731C44E6E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60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9E72F5-4CCB-4226-880A-1731C44E6E12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9653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325E3-01C3-4504-9452-E86524CC82C6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BF15D-9BE0-4E7A-9115-29F262A9CC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325E3-01C3-4504-9452-E86524CC82C6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BF15D-9BE0-4E7A-9115-29F262A9CC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325E3-01C3-4504-9452-E86524CC82C6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BF15D-9BE0-4E7A-9115-29F262A9CC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325E3-01C3-4504-9452-E86524CC82C6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BF15D-9BE0-4E7A-9115-29F262A9CC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325E3-01C3-4504-9452-E86524CC82C6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BF15D-9BE0-4E7A-9115-29F262A9CC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325E3-01C3-4504-9452-E86524CC82C6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BF15D-9BE0-4E7A-9115-29F262A9CC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325E3-01C3-4504-9452-E86524CC82C6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BF15D-9BE0-4E7A-9115-29F262A9CC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325E3-01C3-4504-9452-E86524CC82C6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BF15D-9BE0-4E7A-9115-29F262A9CC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325E3-01C3-4504-9452-E86524CC82C6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BF15D-9BE0-4E7A-9115-29F262A9CC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325E3-01C3-4504-9452-E86524CC82C6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BF15D-9BE0-4E7A-9115-29F262A9CC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325E3-01C3-4504-9452-E86524CC82C6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BF15D-9BE0-4E7A-9115-29F262A9CC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A325E3-01C3-4504-9452-E86524CC82C6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6BF15D-9BE0-4E7A-9115-29F262A9CCE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1016669"/>
              </p:ext>
            </p:extLst>
          </p:nvPr>
        </p:nvGraphicFramePr>
        <p:xfrm>
          <a:off x="1331640" y="3212976"/>
          <a:ext cx="6405925" cy="2727656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2444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306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Vohralík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Milan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306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VY_32_INOVACE_11B_05_Dřevo_Rašplování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a pilování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306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11B_PČ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_6.roč.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51943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28.11.2012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 6.A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306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51943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je určen k výkladu učiva. Žáci se seznamují jak správně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pilovat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 rašplovat.</a:t>
                      </a: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4664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988840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83568" y="1340768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60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RAŠPLOVÁNÍ A PILOVÁNÍ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656" y="1700808"/>
            <a:ext cx="8928992" cy="4752528"/>
          </a:xfrm>
        </p:spPr>
        <p:txBody>
          <a:bodyPr>
            <a:normAutofit/>
          </a:bodyPr>
          <a:lstStyle/>
          <a:p>
            <a:r>
              <a:rPr lang="cs-CZ" dirty="0" smtClean="0"/>
              <a:t>podstatou je </a:t>
            </a:r>
            <a:r>
              <a:rPr lang="cs-CZ" dirty="0"/>
              <a:t>třískové obrábění, při kterém zuby (seky) </a:t>
            </a:r>
            <a:r>
              <a:rPr lang="cs-CZ" dirty="0" smtClean="0"/>
              <a:t>vnikají </a:t>
            </a:r>
            <a:r>
              <a:rPr lang="cs-CZ" dirty="0"/>
              <a:t>do obráběného materiálu a odebírají z </a:t>
            </a:r>
            <a:r>
              <a:rPr lang="cs-CZ" dirty="0" smtClean="0"/>
              <a:t>něho </a:t>
            </a:r>
            <a:r>
              <a:rPr lang="cs-CZ" dirty="0"/>
              <a:t>větší či menší třísky v podobě </a:t>
            </a:r>
            <a:r>
              <a:rPr lang="cs-CZ" dirty="0" smtClean="0"/>
              <a:t>pilin</a:t>
            </a:r>
          </a:p>
          <a:p>
            <a:endParaRPr lang="cs-CZ" dirty="0" smtClean="0"/>
          </a:p>
          <a:p>
            <a:r>
              <a:rPr lang="cs-CZ" dirty="0"/>
              <a:t>dotváříme konečný tvar výrobku </a:t>
            </a:r>
            <a:endParaRPr lang="cs-CZ" dirty="0" smtClean="0"/>
          </a:p>
          <a:p>
            <a:endParaRPr lang="cs-CZ" dirty="0"/>
          </a:p>
          <a:p>
            <a:r>
              <a:rPr lang="cs-CZ" dirty="0"/>
              <a:t>zejména u jeho zaoblených a nepravidelně zakřivených částí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076651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RAŠPLOVÁNÍ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656" y="1700808"/>
            <a:ext cx="8928992" cy="4752528"/>
          </a:xfrm>
        </p:spPr>
        <p:txBody>
          <a:bodyPr>
            <a:normAutofit/>
          </a:bodyPr>
          <a:lstStyle/>
          <a:p>
            <a:r>
              <a:rPr lang="cs-CZ" dirty="0" smtClean="0"/>
              <a:t>hrubé opracování dřeva</a:t>
            </a:r>
          </a:p>
          <a:p>
            <a:endParaRPr lang="cs-CZ" dirty="0"/>
          </a:p>
          <a:p>
            <a:r>
              <a:rPr lang="cs-CZ" dirty="0" smtClean="0"/>
              <a:t>odebírá </a:t>
            </a:r>
            <a:r>
              <a:rPr lang="cs-CZ" dirty="0"/>
              <a:t>z materiálu větší vrstvu </a:t>
            </a:r>
            <a:r>
              <a:rPr lang="cs-CZ" dirty="0" smtClean="0"/>
              <a:t>dřeva</a:t>
            </a:r>
          </a:p>
          <a:p>
            <a:endParaRPr lang="cs-CZ" dirty="0" smtClean="0"/>
          </a:p>
          <a:p>
            <a:r>
              <a:rPr lang="cs-CZ" dirty="0" smtClean="0"/>
              <a:t>pracovní </a:t>
            </a:r>
            <a:r>
              <a:rPr lang="cs-CZ" dirty="0"/>
              <a:t>část je tvořena hrubými </a:t>
            </a:r>
            <a:r>
              <a:rPr lang="cs-CZ" dirty="0" smtClean="0"/>
              <a:t>seky (zuby), </a:t>
            </a:r>
            <a:r>
              <a:rPr lang="cs-CZ" dirty="0"/>
              <a:t>které při odebírání materiálu nechávají na povrchu obráběné plochy hrubé stopy (</a:t>
            </a:r>
            <a:r>
              <a:rPr lang="cs-CZ" dirty="0" smtClean="0"/>
              <a:t>rýhy)</a:t>
            </a:r>
          </a:p>
        </p:txBody>
      </p:sp>
      <p:pic>
        <p:nvPicPr>
          <p:cNvPr id="1026" name="Picture 2" descr="E:\Skola SERVER\DISK E\_verejne\!stanice\Ucitel\Vohralík\2008\diplomka - poslední verze\Diplomka\nastroje doma\IMGP258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269" y="1556792"/>
            <a:ext cx="288032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049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RAŠPLOVÁNÍ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656" y="1700808"/>
            <a:ext cx="8928992" cy="2448272"/>
          </a:xfrm>
        </p:spPr>
        <p:txBody>
          <a:bodyPr>
            <a:normAutofit/>
          </a:bodyPr>
          <a:lstStyle/>
          <a:p>
            <a:r>
              <a:rPr lang="cs-CZ" dirty="0" smtClean="0"/>
              <a:t>podle </a:t>
            </a:r>
            <a:r>
              <a:rPr lang="cs-CZ" dirty="0"/>
              <a:t>použití </a:t>
            </a:r>
            <a:r>
              <a:rPr lang="cs-CZ" dirty="0" smtClean="0"/>
              <a:t>- </a:t>
            </a:r>
            <a:r>
              <a:rPr lang="cs-CZ" dirty="0"/>
              <a:t>různě velkým a </a:t>
            </a:r>
            <a:r>
              <a:rPr lang="cs-CZ" dirty="0" smtClean="0"/>
              <a:t>tvarovaný tělo </a:t>
            </a:r>
          </a:p>
          <a:p>
            <a:r>
              <a:rPr lang="cs-CZ" dirty="0" smtClean="0"/>
              <a:t>tělo </a:t>
            </a:r>
            <a:r>
              <a:rPr lang="cs-CZ" dirty="0"/>
              <a:t>vyrobeno z velmi tvrdé </a:t>
            </a:r>
            <a:r>
              <a:rPr lang="cs-CZ" dirty="0" smtClean="0"/>
              <a:t>oceli </a:t>
            </a:r>
          </a:p>
          <a:p>
            <a:r>
              <a:rPr lang="cs-CZ" dirty="0" smtClean="0"/>
              <a:t>průřez </a:t>
            </a:r>
            <a:r>
              <a:rPr lang="cs-CZ" dirty="0"/>
              <a:t>těla </a:t>
            </a:r>
            <a:r>
              <a:rPr lang="cs-CZ" dirty="0" smtClean="0"/>
              <a:t>rašple má nejčastěji tvar:</a:t>
            </a:r>
            <a:endParaRPr lang="cs-CZ" dirty="0"/>
          </a:p>
        </p:txBody>
      </p:sp>
      <p:pic>
        <p:nvPicPr>
          <p:cNvPr id="2050" name="Picture 2" descr="E:\Skola SERVER\DISK E\_verejne\!stanice\Ucitel\Vohralík\2008\diplomka - poslední verze\Diplomka\nastroje doma\IMGP262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648280"/>
            <a:ext cx="4248472" cy="3186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420144" y="5597149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obdélníkový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20144" y="503234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úsečový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420144" y="450912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kruhový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861941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PILOVÁNÍ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8502" y="1412776"/>
            <a:ext cx="8928992" cy="1944216"/>
          </a:xfrm>
        </p:spPr>
        <p:txBody>
          <a:bodyPr>
            <a:normAutofit/>
          </a:bodyPr>
          <a:lstStyle/>
          <a:p>
            <a:r>
              <a:rPr lang="cs-CZ" dirty="0" smtClean="0"/>
              <a:t>jemné </a:t>
            </a:r>
            <a:r>
              <a:rPr lang="cs-CZ" dirty="0"/>
              <a:t>opracování </a:t>
            </a:r>
            <a:r>
              <a:rPr lang="cs-CZ" dirty="0" smtClean="0"/>
              <a:t>dřeva</a:t>
            </a:r>
          </a:p>
          <a:p>
            <a:r>
              <a:rPr lang="cs-CZ" dirty="0" smtClean="0"/>
              <a:t>jemnější zuby, </a:t>
            </a:r>
            <a:r>
              <a:rPr lang="cs-CZ" dirty="0"/>
              <a:t>zanechávají čistší povrch materiálu. </a:t>
            </a:r>
            <a:endParaRPr lang="cs-CZ" dirty="0" smtClean="0"/>
          </a:p>
          <a:p>
            <a:r>
              <a:rPr lang="cs-CZ" dirty="0" smtClean="0"/>
              <a:t>těla </a:t>
            </a:r>
            <a:r>
              <a:rPr lang="cs-CZ" dirty="0"/>
              <a:t>pilníků </a:t>
            </a:r>
            <a:r>
              <a:rPr lang="cs-CZ" dirty="0" smtClean="0"/>
              <a:t>jsou </a:t>
            </a:r>
            <a:r>
              <a:rPr lang="cs-CZ" dirty="0"/>
              <a:t>v různých velikostech a </a:t>
            </a:r>
            <a:r>
              <a:rPr lang="cs-CZ" dirty="0" smtClean="0"/>
              <a:t>tvarech</a:t>
            </a:r>
          </a:p>
          <a:p>
            <a:endParaRPr lang="cs-CZ" dirty="0" smtClean="0"/>
          </a:p>
        </p:txBody>
      </p:sp>
      <p:pic>
        <p:nvPicPr>
          <p:cNvPr id="5" name="Picture 2" descr="E:\Skola SERVER\DISK E\_verejne\!stanice\Ucitel\Vohralík\2008\diplomka - poslední verze\Diplomka\nastroje doma\IMGP26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760" y="3242599"/>
            <a:ext cx="4608512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178545" y="3953299"/>
            <a:ext cx="15680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plochý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197848" y="4690474"/>
            <a:ext cx="25778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trojúhelníkový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201730" y="5321451"/>
            <a:ext cx="1951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čtvercový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99381" y="6012548"/>
            <a:ext cx="15680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kruhový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197849" y="3368524"/>
            <a:ext cx="15680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úsečový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911872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PILOVÁNÍ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656" y="1700808"/>
            <a:ext cx="8928992" cy="4608512"/>
          </a:xfrm>
        </p:spPr>
        <p:txBody>
          <a:bodyPr>
            <a:normAutofit/>
          </a:bodyPr>
          <a:lstStyle/>
          <a:p>
            <a:r>
              <a:rPr lang="cs-CZ" dirty="0" smtClean="0"/>
              <a:t>při </a:t>
            </a:r>
            <a:r>
              <a:rPr lang="cs-CZ" dirty="0"/>
              <a:t>výběru pro obrábění dřeva se řiďte především tím, jaký tvar a jakou hustotu mají jejich zuby (</a:t>
            </a:r>
            <a:r>
              <a:rPr lang="cs-CZ" dirty="0" smtClean="0"/>
              <a:t>seky)</a:t>
            </a:r>
          </a:p>
          <a:p>
            <a:r>
              <a:rPr lang="cs-CZ" dirty="0" smtClean="0"/>
              <a:t>pro </a:t>
            </a:r>
            <a:r>
              <a:rPr lang="cs-CZ" dirty="0"/>
              <a:t>tvrdá dřeva je vhodné vybrat pilník s křížovým </a:t>
            </a:r>
            <a:r>
              <a:rPr lang="cs-CZ" dirty="0" smtClean="0"/>
              <a:t>sekem</a:t>
            </a:r>
          </a:p>
          <a:p>
            <a:r>
              <a:rPr lang="cs-CZ" dirty="0" smtClean="0"/>
              <a:t>pro </a:t>
            </a:r>
            <a:r>
              <a:rPr lang="cs-CZ" dirty="0"/>
              <a:t>měkká dřeva je vhodnější pilník s jednoduchým sekem.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 bwMode="auto">
          <a:xfrm>
            <a:off x="4283968" y="5116393"/>
            <a:ext cx="2142873" cy="1529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80832" y="4404544"/>
            <a:ext cx="2095500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128482" y="6051764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/>
              <a:t>k</a:t>
            </a:r>
            <a:r>
              <a:rPr lang="cs-CZ" sz="2800" dirty="0" smtClean="0"/>
              <a:t>řížový sek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846171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PILOVÁNÍ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656" y="1700808"/>
            <a:ext cx="8928992" cy="4608512"/>
          </a:xfrm>
        </p:spPr>
        <p:txBody>
          <a:bodyPr>
            <a:normAutofit/>
          </a:bodyPr>
          <a:lstStyle/>
          <a:p>
            <a:r>
              <a:rPr lang="cs-CZ" dirty="0" smtClean="0"/>
              <a:t>vhodnější </a:t>
            </a:r>
            <a:r>
              <a:rPr lang="cs-CZ" dirty="0"/>
              <a:t>používat pilníky s hrubým nebo středně hrubým </a:t>
            </a:r>
            <a:r>
              <a:rPr lang="cs-CZ" dirty="0" smtClean="0"/>
              <a:t>sekem</a:t>
            </a:r>
          </a:p>
          <a:p>
            <a:endParaRPr lang="cs-CZ" sz="800" dirty="0" smtClean="0"/>
          </a:p>
          <a:p>
            <a:r>
              <a:rPr lang="cs-CZ" dirty="0" smtClean="0"/>
              <a:t>pilníky </a:t>
            </a:r>
            <a:r>
              <a:rPr lang="cs-CZ" dirty="0"/>
              <a:t>s jemným sekem se brzy zanesou </a:t>
            </a:r>
            <a:r>
              <a:rPr lang="cs-CZ" dirty="0" smtClean="0"/>
              <a:t>pilinami</a:t>
            </a:r>
          </a:p>
          <a:p>
            <a:endParaRPr lang="cs-CZ" sz="800" dirty="0" smtClean="0"/>
          </a:p>
          <a:p>
            <a:r>
              <a:rPr lang="cs-CZ" dirty="0" smtClean="0"/>
              <a:t>zanesené </a:t>
            </a:r>
            <a:r>
              <a:rPr lang="cs-CZ" dirty="0"/>
              <a:t>pilníky vyčistíme od pilin silonovým nebo rýžovým </a:t>
            </a:r>
            <a:r>
              <a:rPr lang="cs-CZ" dirty="0" smtClean="0"/>
              <a:t>kartáčem</a:t>
            </a:r>
          </a:p>
          <a:p>
            <a:endParaRPr lang="cs-CZ" sz="800" dirty="0" smtClean="0"/>
          </a:p>
          <a:p>
            <a:r>
              <a:rPr lang="cs-CZ" dirty="0" smtClean="0"/>
              <a:t>je </a:t>
            </a:r>
            <a:r>
              <a:rPr lang="cs-CZ" dirty="0"/>
              <a:t>možné též pilník namočit do nádoby s vodou, nabobtnané piliny se lépe </a:t>
            </a:r>
            <a:r>
              <a:rPr lang="cs-CZ" dirty="0" smtClean="0"/>
              <a:t>odstraňují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49348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ČIŠTĚNÍ PILNÍKU, RAŠPLE</a:t>
            </a:r>
            <a:endParaRPr lang="cs-CZ" sz="5400" b="1" dirty="0"/>
          </a:p>
        </p:txBody>
      </p:sp>
      <p:pic>
        <p:nvPicPr>
          <p:cNvPr id="3074" name="Picture 2" descr="E:\Skola SERVER\DISK E\_verejne\!stanice\Ucitel\Vohralík\2008\diplomka - poslední verze\Diplomka\obrazky\cisteni_raspl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276872"/>
            <a:ext cx="3882082" cy="2897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E:\Skola SERVER\DISK E\_verejne\!stanice\Ucitel\Vohralík\2008\diplomka - poslední verze\Diplomka\obrazky\cisteni_rasple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064103"/>
            <a:ext cx="3168352" cy="2363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E:\Skola SERVER\DISK E\_verejne\!stanice\Ucitel\Vohralík\2008\diplomka - poslední verze\Diplomka\zeleny\kartac260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628800"/>
            <a:ext cx="2664296" cy="1989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721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rmAutofit/>
          </a:bodyPr>
          <a:lstStyle/>
          <a:p>
            <a:r>
              <a:rPr lang="cs-CZ" sz="5400" b="1" dirty="0" smtClean="0"/>
              <a:t>DRŽENÍ PILNÍKU A RAŠPLE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916832"/>
            <a:ext cx="8352928" cy="4608512"/>
          </a:xfrm>
        </p:spPr>
        <p:txBody>
          <a:bodyPr>
            <a:normAutofit/>
          </a:bodyPr>
          <a:lstStyle/>
          <a:p>
            <a:r>
              <a:rPr lang="cs-CZ" dirty="0" smtClean="0"/>
              <a:t>rukojeť nástroje držíme </a:t>
            </a:r>
            <a:r>
              <a:rPr lang="cs-CZ" dirty="0"/>
              <a:t>pevně v jedné </a:t>
            </a:r>
            <a:r>
              <a:rPr lang="cs-CZ" dirty="0" smtClean="0"/>
              <a:t>ruce, </a:t>
            </a:r>
            <a:r>
              <a:rPr lang="cs-CZ" dirty="0"/>
              <a:t>druhou rukou jemně přitlačujeme tělo nástroje na </a:t>
            </a:r>
            <a:r>
              <a:rPr lang="cs-CZ" dirty="0" smtClean="0"/>
              <a:t>materiál </a:t>
            </a:r>
          </a:p>
          <a:p>
            <a:endParaRPr lang="cs-CZ" dirty="0" smtClean="0"/>
          </a:p>
          <a:p>
            <a:r>
              <a:rPr lang="cs-CZ" dirty="0" smtClean="0"/>
              <a:t>nástroj </a:t>
            </a:r>
            <a:r>
              <a:rPr lang="cs-CZ" dirty="0"/>
              <a:t>se </a:t>
            </a:r>
            <a:r>
              <a:rPr lang="cs-CZ" dirty="0" smtClean="0"/>
              <a:t>snažíme držet </a:t>
            </a:r>
            <a:r>
              <a:rPr lang="cs-CZ" dirty="0"/>
              <a:t>kolmo na materiál, aby vznikly ostré hrany a </a:t>
            </a:r>
            <a:r>
              <a:rPr lang="cs-CZ" dirty="0" smtClean="0"/>
              <a:t>ne zaoblené</a:t>
            </a:r>
          </a:p>
          <a:p>
            <a:endParaRPr lang="cs-CZ" dirty="0" smtClean="0"/>
          </a:p>
          <a:p>
            <a:r>
              <a:rPr lang="cs-CZ" dirty="0" smtClean="0"/>
              <a:t>snažíme </a:t>
            </a:r>
            <a:r>
              <a:rPr lang="cs-CZ" dirty="0"/>
              <a:t>se využívat celou část těla nástroje.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92596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rmAutofit/>
          </a:bodyPr>
          <a:lstStyle/>
          <a:p>
            <a:r>
              <a:rPr lang="cs-CZ" sz="5400" b="1" dirty="0" smtClean="0"/>
              <a:t>DRŽENÍ PILNÍKU A RAŠPLE</a:t>
            </a:r>
            <a:endParaRPr lang="cs-CZ" sz="5400" b="1" dirty="0"/>
          </a:p>
        </p:txBody>
      </p:sp>
      <p:pic>
        <p:nvPicPr>
          <p:cNvPr id="4098" name="Picture 2" descr="E:\Skola SERVER\DISK E\_verejne\!stanice\Ucitel\Vohralík\2008\diplomka - poslední verze\Diplomka\obrazky\IMGP2477rasplova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988840"/>
            <a:ext cx="5436740" cy="4073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0030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116632"/>
            <a:ext cx="7488832" cy="1930226"/>
          </a:xfrm>
        </p:spPr>
        <p:txBody>
          <a:bodyPr>
            <a:normAutofit/>
          </a:bodyPr>
          <a:lstStyle/>
          <a:p>
            <a:r>
              <a:rPr lang="pl-PL" sz="5400" b="1" cap="all" dirty="0"/>
              <a:t>pokyny pro práci s rašplí a pilníkem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916832"/>
            <a:ext cx="8352928" cy="4608512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nástroj držíme oběma </a:t>
            </a:r>
            <a:r>
              <a:rPr lang="cs-CZ" dirty="0"/>
              <a:t>rukama tak, že jednou rukou </a:t>
            </a:r>
            <a:r>
              <a:rPr lang="cs-CZ" dirty="0" smtClean="0"/>
              <a:t>držíme </a:t>
            </a:r>
            <a:r>
              <a:rPr lang="cs-CZ" dirty="0"/>
              <a:t>rukojeť a </a:t>
            </a:r>
            <a:r>
              <a:rPr lang="cs-CZ" dirty="0" smtClean="0"/>
              <a:t>druhou rukou tlačíme </a:t>
            </a:r>
            <a:r>
              <a:rPr lang="cs-CZ" dirty="0"/>
              <a:t>na </a:t>
            </a:r>
            <a:r>
              <a:rPr lang="cs-CZ" dirty="0" smtClean="0"/>
              <a:t>špičku </a:t>
            </a:r>
          </a:p>
          <a:p>
            <a:r>
              <a:rPr lang="cs-CZ" dirty="0" smtClean="0"/>
              <a:t>rašplujeme </a:t>
            </a:r>
            <a:r>
              <a:rPr lang="cs-CZ" dirty="0"/>
              <a:t>nebo </a:t>
            </a:r>
            <a:r>
              <a:rPr lang="cs-CZ" dirty="0" smtClean="0"/>
              <a:t>pilujeme </a:t>
            </a:r>
            <a:r>
              <a:rPr lang="cs-CZ" dirty="0"/>
              <a:t>ve směru délky </a:t>
            </a:r>
            <a:r>
              <a:rPr lang="cs-CZ" dirty="0" smtClean="0"/>
              <a:t>nástroje </a:t>
            </a:r>
            <a:r>
              <a:rPr lang="cs-CZ" dirty="0"/>
              <a:t>celou jeho </a:t>
            </a:r>
            <a:r>
              <a:rPr lang="cs-CZ" dirty="0" smtClean="0"/>
              <a:t>plochou</a:t>
            </a:r>
            <a:endParaRPr lang="cs-CZ" dirty="0"/>
          </a:p>
          <a:p>
            <a:r>
              <a:rPr lang="cs-CZ" dirty="0"/>
              <a:t>n</a:t>
            </a:r>
            <a:r>
              <a:rPr lang="cs-CZ" dirty="0" smtClean="0"/>
              <a:t>a </a:t>
            </a:r>
            <a:r>
              <a:rPr lang="cs-CZ" dirty="0"/>
              <a:t>nástroj mírně </a:t>
            </a:r>
            <a:r>
              <a:rPr lang="cs-CZ" dirty="0" smtClean="0"/>
              <a:t>tlačíme </a:t>
            </a:r>
            <a:r>
              <a:rPr lang="cs-CZ" dirty="0"/>
              <a:t>při pohybu </a:t>
            </a:r>
            <a:r>
              <a:rPr lang="cs-CZ" dirty="0" smtClean="0"/>
              <a:t>vpřed</a:t>
            </a:r>
            <a:endParaRPr lang="cs-CZ" dirty="0"/>
          </a:p>
          <a:p>
            <a:r>
              <a:rPr lang="cs-CZ" dirty="0"/>
              <a:t>p</a:t>
            </a:r>
            <a:r>
              <a:rPr lang="cs-CZ" dirty="0" smtClean="0"/>
              <a:t>ři </a:t>
            </a:r>
            <a:r>
              <a:rPr lang="cs-CZ" dirty="0"/>
              <a:t>opracování předmětů s ostrými hranami dbejte na to, aby se </a:t>
            </a:r>
            <a:r>
              <a:rPr lang="cs-CZ" dirty="0" smtClean="0"/>
              <a:t>dřevo (zvláště měkké) </a:t>
            </a:r>
            <a:r>
              <a:rPr lang="cs-CZ" dirty="0"/>
              <a:t>u zadní hrany </a:t>
            </a:r>
            <a:r>
              <a:rPr lang="cs-CZ" dirty="0" smtClean="0"/>
              <a:t>neodštipovalo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52740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3391637"/>
              </p:ext>
            </p:extLst>
          </p:nvPr>
        </p:nvGraphicFramePr>
        <p:xfrm>
          <a:off x="323528" y="2996952"/>
          <a:ext cx="8496944" cy="1511110"/>
        </p:xfrm>
        <a:graphic>
          <a:graphicData uri="http://schemas.openxmlformats.org/drawingml/2006/table">
            <a:tbl>
              <a:tblPr firstRow="1" firstCol="1" bandRow="1"/>
              <a:tblGrid>
                <a:gridCol w="1567610"/>
                <a:gridCol w="149040"/>
                <a:gridCol w="6780294"/>
              </a:tblGrid>
              <a:tr h="6689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Použité </a:t>
                      </a: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effectLst/>
                        </a:rPr>
                        <a:t>KABEL, Matthias. </a:t>
                      </a:r>
                      <a:r>
                        <a:rPr lang="en-US" sz="1400" i="1" dirty="0" smtClean="0">
                          <a:effectLst/>
                        </a:rPr>
                        <a:t>Wikimedia Commons</a:t>
                      </a:r>
                      <a:r>
                        <a:rPr lang="en-US" sz="1400" dirty="0" smtClean="0">
                          <a:effectLst/>
                        </a:rPr>
                        <a:t> [online]. [cit. </a:t>
                      </a:r>
                      <a:r>
                        <a:rPr lang="cs-CZ" sz="1400" dirty="0" smtClean="0">
                          <a:effectLst/>
                        </a:rPr>
                        <a:t>2</a:t>
                      </a:r>
                      <a:r>
                        <a:rPr lang="en-US" sz="1400" dirty="0" smtClean="0">
                          <a:effectLst/>
                        </a:rPr>
                        <a:t>.</a:t>
                      </a:r>
                      <a:r>
                        <a:rPr lang="cs-CZ" sz="1400" dirty="0" smtClean="0">
                          <a:effectLst/>
                        </a:rPr>
                        <a:t>2</a:t>
                      </a:r>
                      <a:r>
                        <a:rPr lang="en-US" sz="1400" dirty="0" smtClean="0">
                          <a:effectLst/>
                        </a:rPr>
                        <a:t>.201</a:t>
                      </a:r>
                      <a:r>
                        <a:rPr lang="cs-CZ" sz="1400" dirty="0" smtClean="0">
                          <a:effectLst/>
                        </a:rPr>
                        <a:t>2</a:t>
                      </a:r>
                      <a:r>
                        <a:rPr lang="en-US" sz="1400" dirty="0" smtClean="0">
                          <a:effectLst/>
                        </a:rPr>
                        <a:t>]. </a:t>
                      </a:r>
                      <a:r>
                        <a:rPr lang="en-US" sz="1400" dirty="0" err="1" smtClean="0">
                          <a:effectLst/>
                        </a:rPr>
                        <a:t>Dostupný</a:t>
                      </a:r>
                      <a:r>
                        <a:rPr lang="en-US" sz="1400" dirty="0" smtClean="0">
                          <a:effectLst/>
                        </a:rPr>
                        <a:t> </a:t>
                      </a:r>
                      <a:r>
                        <a:rPr lang="en-US" sz="1400" dirty="0" err="1" smtClean="0">
                          <a:effectLst/>
                        </a:rPr>
                        <a:t>na</a:t>
                      </a:r>
                      <a:r>
                        <a:rPr lang="en-US" sz="1400" dirty="0" smtClean="0">
                          <a:effectLst/>
                        </a:rPr>
                        <a:t> WWW: http://cs.wikipedia.org/wiki/Soubor:Surface_of_a_file.jpg</a:t>
                      </a:r>
                      <a:endParaRPr lang="cs-CZ" sz="1400" dirty="0" smtClean="0">
                        <a:effectLst/>
                      </a:endParaRPr>
                    </a:p>
                    <a:p>
                      <a:r>
                        <a:rPr lang="cs-CZ" sz="1400" dirty="0" smtClean="0">
                          <a:effectLst/>
                        </a:rPr>
                        <a:t>AUTOR NEUVEDEN. </a:t>
                      </a:r>
                      <a:r>
                        <a:rPr lang="cs-CZ" sz="1400" i="1" dirty="0" smtClean="0">
                          <a:effectLst/>
                        </a:rPr>
                        <a:t>modding.cz</a:t>
                      </a:r>
                      <a:r>
                        <a:rPr lang="cs-CZ" sz="1400" dirty="0" smtClean="0">
                          <a:effectLst/>
                        </a:rPr>
                        <a:t> [online]. [cit. 2.6.2013]. Dostupný na WWW: http://www.modding.cz/?p=69</a:t>
                      </a:r>
                      <a:endParaRPr lang="cs-CZ" sz="14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cs-CZ" sz="14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Ostatní</a:t>
                      </a:r>
                      <a:r>
                        <a:rPr lang="cs-CZ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</a:t>
                      </a: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brázky </a:t>
                      </a: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jsou vlastní práce autora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2656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844824"/>
            <a:ext cx="2016224" cy="73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60" y="1228690"/>
            <a:ext cx="7992888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5378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2181</TotalTime>
  <Words>430</Words>
  <Application>Microsoft Office PowerPoint</Application>
  <PresentationFormat>Předvádění na obrazovce (4:3)</PresentationFormat>
  <Paragraphs>89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Prezentace aplikace PowerPoint</vt:lpstr>
      <vt:lpstr>RAŠPLOVÁNÍ A PILOVÁNÍ</vt:lpstr>
      <vt:lpstr>RAŠPLOVÁNÍ</vt:lpstr>
      <vt:lpstr>RAŠPLOVÁNÍ</vt:lpstr>
      <vt:lpstr>PILOVÁNÍ</vt:lpstr>
      <vt:lpstr>PILOVÁNÍ</vt:lpstr>
      <vt:lpstr>PILOVÁNÍ</vt:lpstr>
      <vt:lpstr>ČIŠTĚNÍ PILNÍKU, RAŠPLE</vt:lpstr>
      <vt:lpstr>DRŽENÍ PILNÍKU A RAŠPLE</vt:lpstr>
      <vt:lpstr>DRŽENÍ PILNÍKU A RAŠPLE</vt:lpstr>
      <vt:lpstr>pokyny pro práci s rašplí a pilníkem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PLASTY</dc:title>
  <dc:creator>Marie Šrejtrová</dc:creator>
  <cp:lastModifiedBy>ntb</cp:lastModifiedBy>
  <cp:revision>142</cp:revision>
  <dcterms:created xsi:type="dcterms:W3CDTF">2013-05-21T20:38:13Z</dcterms:created>
  <dcterms:modified xsi:type="dcterms:W3CDTF">2013-06-02T08:25:42Z</dcterms:modified>
</cp:coreProperties>
</file>