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74" r:id="rId4"/>
    <p:sldId id="258" r:id="rId5"/>
    <p:sldId id="282" r:id="rId6"/>
    <p:sldId id="283" r:id="rId7"/>
    <p:sldId id="284" r:id="rId8"/>
    <p:sldId id="289" r:id="rId9"/>
    <p:sldId id="285" r:id="rId10"/>
    <p:sldId id="286" r:id="rId11"/>
    <p:sldId id="287" r:id="rId12"/>
    <p:sldId id="288" r:id="rId13"/>
    <p:sldId id="290" r:id="rId14"/>
    <p:sldId id="293" r:id="rId15"/>
    <p:sldId id="292" r:id="rId16"/>
    <p:sldId id="294" r:id="rId17"/>
    <p:sldId id="260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51DFD-D81B-461A-88C6-DB98847DCE8D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200F58-D082-40C7-A1C3-590CD7465D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7563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00F58-D082-40C7-A1C3-590CD7465DF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gif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gif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knaarolety.cz/media/okna_drewniane/okno%20drewniane%20ze%20szprosami.png" TargetMode="External"/><Relationship Id="rId3" Type="http://schemas.openxmlformats.org/officeDocument/2006/relationships/hyperlink" Target="http://img9.ct24.cz/cache/616x347/article/26/2594/259377.jpg?1319463898" TargetMode="External"/><Relationship Id="rId7" Type="http://schemas.openxmlformats.org/officeDocument/2006/relationships/hyperlink" Target="http://www.esf-kvalita1.cz/portfolio/zaciname/ulozne_prostory_portfolio/ukladani_ve_tride_ZS_Opava_upr.jpg" TargetMode="External"/><Relationship Id="rId12" Type="http://schemas.openxmlformats.org/officeDocument/2006/relationships/hyperlink" Target="http://www.fdsport.cz/image/cache/www.fdsport.cz/data/adidas-deti/boty/detske-boty-adidas-originals-superstar-2-j-modro-bilo-cervene-g61158-800x800.jpg" TargetMode="External"/><Relationship Id="rId2" Type="http://schemas.openxmlformats.org/officeDocument/2006/relationships/hyperlink" Target="http://www.zszajeci.cz/osk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tic.prozeny.cz/images/stories/prosinec/22/HLFcc_97739969-ucitel-zak.jpg" TargetMode="External"/><Relationship Id="rId11" Type="http://schemas.openxmlformats.org/officeDocument/2006/relationships/hyperlink" Target="http://www.detskeomalovanky.cz/wp-content/kvetina3.gif" TargetMode="External"/><Relationship Id="rId5" Type="http://schemas.openxmlformats.org/officeDocument/2006/relationships/hyperlink" Target="http://img.ihned.cz/attachment.php/610/36503610/stu38BFGIKLkPQcghpqrxyz01Uw9ARVm/zakladni_skola.jpg" TargetMode="External"/><Relationship Id="rId10" Type="http://schemas.openxmlformats.org/officeDocument/2006/relationships/hyperlink" Target="http://img.jika.cz/Photos/JIKA/CUBITO/810423/Large/View__/8_1042_3P_" TargetMode="External"/><Relationship Id="rId4" Type="http://schemas.openxmlformats.org/officeDocument/2006/relationships/hyperlink" Target="http://i.idnes.cz/09/091/gal/JB2d7e10_s1_str.jpg" TargetMode="External"/><Relationship Id="rId9" Type="http://schemas.openxmlformats.org/officeDocument/2006/relationships/hyperlink" Target="http://img.ceskyinternet.cz/clanky/odstavce/19748-538593-1_Hamburg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modestniky.cz/_img/destniky/gr-440-8120.jpg" TargetMode="External"/><Relationship Id="rId2" Type="http://schemas.openxmlformats.org/officeDocument/2006/relationships/hyperlink" Target="http://dokazu-to.blogerka.cz/obrazky/dokazu-to.blogerka.cz/slunicko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-matematika.blog.cz/1005" TargetMode="External"/><Relationship Id="rId5" Type="http://schemas.openxmlformats.org/officeDocument/2006/relationships/hyperlink" Target="http://www.cokoreklama.cz/fotky622/fotos/chc/CA0105.jpg" TargetMode="External"/><Relationship Id="rId4" Type="http://schemas.openxmlformats.org/officeDocument/2006/relationships/hyperlink" Target="http://www.i-creative.cz/wp-content/uploads/2008/06/lokomotiv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TŘÍDA v hodině 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</a:t>
            </a:r>
            <a:r>
              <a:rPr lang="cs-CZ" sz="1400" dirty="0" smtClean="0">
                <a:latin typeface="Arial - 18"/>
              </a:rPr>
              <a:t> V/2 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9693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12.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10.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5472688" cy="11958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Třída v hodině I 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nahoře, dole, vpravo, vlevo, učení, pozdrav, hlášení se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VY_52_INOVACE_3/30_TŘÍDA V HODINĚ I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školní režim a řád, styl práce ve škole.</a:t>
            </a:r>
          </a:p>
          <a:p>
            <a:r>
              <a:rPr lang="cs-CZ" sz="2800" dirty="0" smtClean="0"/>
              <a:t>Následující stránky jsou věnovány orientaci                 v prostoru třídy a pracovním návykům ve vyučovací hodině.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0" name="Picture 4" descr="http://www.zszajeci.cz/images/stories/skola/skola_z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7893"/>
            <a:ext cx="7546809" cy="566010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652120" y="836712"/>
            <a:ext cx="72008" cy="29523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img9.ct24.cz/cache/616x347/article/26/2594/259377.jpg?131946389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8308613" cy="4680520"/>
          </a:xfrm>
          <a:prstGeom prst="rect">
            <a:avLst/>
          </a:prstGeom>
          <a:noFill/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691680" y="274638"/>
            <a:ext cx="532859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Třída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32656"/>
            <a:ext cx="4536504" cy="629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380312" y="5949280"/>
            <a:ext cx="1763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učebnice str.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TŘÍDA ve vyučovací hodině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22" name="Picture 2" descr="http://www.esf-kvalita1.cz/portfolio/zaciname/ulozne_prostory_portfolio/ukladani_ve_tride_ZS_Opava_up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61677"/>
            <a:ext cx="7333849" cy="549632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60432" y="65253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Ve výuce 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žáky, kteří se ve výuce chovají správně. </a:t>
            </a:r>
            <a:r>
              <a:rPr lang="cs-CZ" b="1" dirty="0" smtClean="0">
                <a:solidFill>
                  <a:srgbClr val="C00000"/>
                </a:solidFill>
              </a:rPr>
              <a:t>Řekni proč?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Vybarvi</a:t>
            </a:r>
            <a:r>
              <a:rPr lang="cs-CZ" dirty="0" smtClean="0"/>
              <a:t> žáky, kteří se chovají správně.</a:t>
            </a:r>
          </a:p>
          <a:p>
            <a:endParaRPr lang="cs-CZ" dirty="0" smtClean="0"/>
          </a:p>
          <a:p>
            <a:r>
              <a:rPr lang="cs-CZ" dirty="0" smtClean="0"/>
              <a:t>Co, je kde na obrázku? Co je </a:t>
            </a:r>
            <a:r>
              <a:rPr lang="cs-CZ" b="1" dirty="0" smtClean="0">
                <a:solidFill>
                  <a:srgbClr val="006600"/>
                </a:solidFill>
              </a:rPr>
              <a:t>nahoře</a:t>
            </a:r>
            <a:r>
              <a:rPr lang="cs-CZ" dirty="0" smtClean="0"/>
              <a:t>, co je </a:t>
            </a:r>
            <a:r>
              <a:rPr lang="cs-CZ" b="1" dirty="0" smtClean="0">
                <a:solidFill>
                  <a:srgbClr val="006600"/>
                </a:solidFill>
              </a:rPr>
              <a:t>dole</a:t>
            </a:r>
            <a:r>
              <a:rPr lang="cs-CZ" dirty="0" smtClean="0"/>
              <a:t>, co je </a:t>
            </a:r>
            <a:r>
              <a:rPr lang="cs-CZ" b="1" dirty="0" smtClean="0">
                <a:solidFill>
                  <a:srgbClr val="006600"/>
                </a:solidFill>
              </a:rPr>
              <a:t>vpravo</a:t>
            </a:r>
            <a:r>
              <a:rPr lang="cs-CZ" dirty="0" smtClean="0"/>
              <a:t> a co </a:t>
            </a:r>
            <a:r>
              <a:rPr lang="cs-CZ" b="1" dirty="0" smtClean="0">
                <a:solidFill>
                  <a:srgbClr val="006600"/>
                </a:solidFill>
              </a:rPr>
              <a:t>vlevo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6198990"/>
            <a:ext cx="2736304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Práce s učebnicí str. 4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Učíme se: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Zdravit povstáním.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    Učíme se: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Hlásit se o slovo.</a:t>
            </a:r>
            <a:endParaRPr lang="cs-CZ" dirty="0"/>
          </a:p>
        </p:txBody>
      </p:sp>
      <p:pic>
        <p:nvPicPr>
          <p:cNvPr id="28674" name="Picture 2" descr="http://i.idnes.cz/09/091/gal/JB2d7e10_s1_s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348880"/>
            <a:ext cx="6165941" cy="398105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32440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8676" name="Picture 4" descr="http://img.ihned.cz/attachment.php/610/36503610/stu38BFGIKLkPQcghpqrxyz01Uw9ARVm/zakladni_sko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88640"/>
            <a:ext cx="3669803" cy="20673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532440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Učíme se: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Omluvit za pozdní příchod, nebo když něco zapomenu.</a:t>
            </a:r>
            <a:endParaRPr lang="cs-CZ" dirty="0"/>
          </a:p>
        </p:txBody>
      </p:sp>
      <p:pic>
        <p:nvPicPr>
          <p:cNvPr id="27650" name="Picture 2" descr="http://static.prozeny.cz/images/stories/prosinec/22/HLFcc_97739969-ucitel-z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4977" y="2749558"/>
            <a:ext cx="6169023" cy="41084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8376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Co je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66FF33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3794" name="Picture 2" descr="https://encrypted-tbn1.gstatic.com/images?q=tbn:ANd9GcRcNX1qVxmssvkKRTasPAFeZqm5kG8qc_L303O1waJMuGzhb50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1682337" cy="2787403"/>
          </a:xfrm>
          <a:prstGeom prst="rect">
            <a:avLst/>
          </a:prstGeom>
          <a:noFill/>
        </p:spPr>
      </p:pic>
      <p:pic>
        <p:nvPicPr>
          <p:cNvPr id="33796" name="Picture 4" descr="http://img.ceskyinternet.cz/clanky/odstavce/19748-538593-1_Hambur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429000"/>
            <a:ext cx="1819275" cy="32194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335699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33798" name="Picture 6" descr="http://img.jika.cz/Photos/JIKA/CUBITO/810423/Large/View__/8_1042_3P_%23%23__B0_L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221088"/>
            <a:ext cx="1887089" cy="199340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553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3800" name="AutoShape 8" descr="http://www.detskeomalovanky.cz/wp-content/kvetina3.gif"/>
          <p:cNvSpPr>
            <a:spLocks noChangeAspect="1" noChangeArrowheads="1"/>
          </p:cNvSpPr>
          <p:nvPr/>
        </p:nvSpPr>
        <p:spPr bwMode="auto">
          <a:xfrm>
            <a:off x="155575" y="-2903538"/>
            <a:ext cx="4543425" cy="60579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3802" name="Picture 10" descr="http://www.detskeomalovanky.cz/wp-content/kvetina3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196752"/>
            <a:ext cx="1944216" cy="259228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067944" y="35730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33804" name="Picture 12" descr="http://www.fdsport.cz/image/cache/www.fdsport.cz/data/adidas-deti/boty/detske-boty-adidas-originals-superstar-2-j-modro-bilo-cervene-g61158-800x80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4077072"/>
            <a:ext cx="2492895" cy="249289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067944" y="616530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33806" name="Picture 14" descr="http://dokazu-to.blogerka.cz/obrazky/dokazu-to.blogerka.cz/slunicko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293096"/>
            <a:ext cx="2355354" cy="2355355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8604448" y="623731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33810" name="Picture 18" descr="http://www.i-creative.cz/wp-content/uploads/2008/06/lokomotiva.g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2194713"/>
            <a:ext cx="2483768" cy="1861450"/>
          </a:xfrm>
          <a:prstGeom prst="rect">
            <a:avLst/>
          </a:prstGeom>
          <a:noFill/>
        </p:spPr>
      </p:pic>
      <p:pic>
        <p:nvPicPr>
          <p:cNvPr id="22" name="Picture 16" descr="http://www.promodestniky.cz/_img/destniky/gr-440-8120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1412776"/>
            <a:ext cx="2365023" cy="1767856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788024" y="2780928"/>
            <a:ext cx="4320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48464" y="3645024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33812" name="Picture 20" descr="http://www.cokoreklama.cz/fotky622/fotos/chc/CA010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39716" y="980728"/>
            <a:ext cx="2104284" cy="124207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8748464" y="20608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Co bylo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teď je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66FF33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3794" name="Picture 2" descr="https://encrypted-tbn1.gstatic.com/images?q=tbn:ANd9GcRcNX1qVxmssvkKRTasPAFeZqm5kG8qc_L303O1waJMuGzhb50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212976"/>
            <a:ext cx="1825338" cy="3024336"/>
          </a:xfrm>
          <a:prstGeom prst="rect">
            <a:avLst/>
          </a:prstGeom>
          <a:noFill/>
        </p:spPr>
      </p:pic>
      <p:pic>
        <p:nvPicPr>
          <p:cNvPr id="33796" name="Picture 4" descr="http://img.ceskyinternet.cz/clanky/odstavce/19748-538593-1_Hambur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24725" y="1196752"/>
            <a:ext cx="1819275" cy="321945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5617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33798" name="Picture 6" descr="http://img.jika.cz/Photos/JIKA/CUBITO/810423/Large/View__/8_1042_3P_%23%23__B0_L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56911" y="4864596"/>
            <a:ext cx="1887089" cy="199340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553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3800" name="AutoShape 8" descr="http://www.detskeomalovanky.cz/wp-content/kvetina3.gif"/>
          <p:cNvSpPr>
            <a:spLocks noChangeAspect="1" noChangeArrowheads="1"/>
          </p:cNvSpPr>
          <p:nvPr/>
        </p:nvSpPr>
        <p:spPr bwMode="auto">
          <a:xfrm>
            <a:off x="155575" y="-2903538"/>
            <a:ext cx="4543425" cy="60579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3802" name="Picture 10" descr="http://www.detskeomalovanky.cz/wp-content/kvetina3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340768"/>
            <a:ext cx="1944216" cy="2592289"/>
          </a:xfrm>
          <a:prstGeom prst="rect">
            <a:avLst/>
          </a:prstGeom>
          <a:noFill/>
        </p:spPr>
      </p:pic>
      <p:pic>
        <p:nvPicPr>
          <p:cNvPr id="33804" name="Picture 12" descr="http://www.fdsport.cz/image/cache/www.fdsport.cz/data/adidas-deti/boty/detske-boty-adidas-originals-superstar-2-j-modro-bilo-cervene-g61158-800x80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916832"/>
            <a:ext cx="2492895" cy="2492896"/>
          </a:xfrm>
          <a:prstGeom prst="rect">
            <a:avLst/>
          </a:prstGeom>
          <a:noFill/>
        </p:spPr>
      </p:pic>
      <p:pic>
        <p:nvPicPr>
          <p:cNvPr id="33806" name="Picture 14" descr="http://dokazu-to.blogerka.cz/obrazky/dokazu-to.blogerka.cz/slunicko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645024"/>
            <a:ext cx="1707282" cy="1707283"/>
          </a:xfrm>
          <a:prstGeom prst="rect">
            <a:avLst/>
          </a:prstGeom>
          <a:noFill/>
        </p:spPr>
      </p:pic>
      <p:pic>
        <p:nvPicPr>
          <p:cNvPr id="33810" name="Picture 18" descr="http://www.i-creative.cz/wp-content/uploads/2008/06/lokomotiva.g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09120"/>
            <a:ext cx="2483768" cy="1861450"/>
          </a:xfrm>
          <a:prstGeom prst="rect">
            <a:avLst/>
          </a:prstGeom>
          <a:noFill/>
        </p:spPr>
      </p:pic>
      <p:pic>
        <p:nvPicPr>
          <p:cNvPr id="22" name="Picture 16" descr="http://www.promodestniky.cz/_img/destniky/gr-440-8120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196752"/>
            <a:ext cx="2365023" cy="1767856"/>
          </a:xfrm>
          <a:prstGeom prst="rect">
            <a:avLst/>
          </a:prstGeom>
          <a:noFill/>
        </p:spPr>
      </p:pic>
      <p:pic>
        <p:nvPicPr>
          <p:cNvPr id="33812" name="Picture 20" descr="http://www.cokoreklama.cz/fotky622/fotos/chc/CA010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5445224"/>
            <a:ext cx="2104284" cy="12420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Co je ve třídě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538736" cy="1396752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Povídáme si všichni spolu s dětmi ve třídě.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28256" cy="1900808"/>
          </a:xfrm>
          <a:solidFill>
            <a:srgbClr val="66FF33"/>
          </a:solidFill>
        </p:spPr>
        <p:txBody>
          <a:bodyPr/>
          <a:lstStyle/>
          <a:p>
            <a:r>
              <a:rPr lang="cs-CZ" dirty="0" smtClean="0"/>
              <a:t>Hrajeme hru, kdy jde jeden za dveře a my změníme místo jedné věci. 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611560" y="3212976"/>
            <a:ext cx="4464496" cy="30243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CVIČÍME ORIENATACI   V PROSTORU</a:t>
            </a:r>
            <a:endParaRPr lang="cs-CZ" sz="36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Co je </a:t>
            </a:r>
            <a:r>
              <a:rPr lang="cs-CZ" b="1" dirty="0" smtClean="0">
                <a:solidFill>
                  <a:srgbClr val="FF0000"/>
                </a:solidFill>
              </a:rPr>
              <a:t>NAHOŘE </a:t>
            </a:r>
            <a:r>
              <a:rPr lang="cs-CZ" b="1" dirty="0" smtClean="0">
                <a:solidFill>
                  <a:srgbClr val="0066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DOLE</a:t>
            </a:r>
            <a:r>
              <a:rPr lang="cs-CZ" b="1" dirty="0" smtClean="0">
                <a:solidFill>
                  <a:srgbClr val="006600"/>
                </a:solidFill>
              </a:rPr>
              <a:t> co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611560" y="4509120"/>
            <a:ext cx="2808312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CVIČÍME ORIENATACI        V PROSTORU</a:t>
            </a:r>
            <a:endParaRPr lang="cs-CZ" b="1" dirty="0"/>
          </a:p>
        </p:txBody>
      </p:sp>
      <p:sp>
        <p:nvSpPr>
          <p:cNvPr id="7" name="Šipka nahoru 6"/>
          <p:cNvSpPr/>
          <p:nvPr/>
        </p:nvSpPr>
        <p:spPr>
          <a:xfrm>
            <a:off x="4139952" y="1628800"/>
            <a:ext cx="864096" cy="1656184"/>
          </a:xfrm>
          <a:prstGeom prst="up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4572000" y="3861048"/>
            <a:ext cx="1296144" cy="23762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012160" y="2708920"/>
            <a:ext cx="2736304" cy="122413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611560" y="3068960"/>
            <a:ext cx="3168352" cy="1008112"/>
          </a:xfrm>
          <a:prstGeom prst="leftArrow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842" name="Picture 2" descr="http://nd03.jxs.cz/519/904/758bcb70a6_64804602_o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1543050" cy="1543051"/>
          </a:xfrm>
          <a:prstGeom prst="rect">
            <a:avLst/>
          </a:prstGeom>
          <a:noFill/>
        </p:spPr>
      </p:pic>
      <p:pic>
        <p:nvPicPr>
          <p:cNvPr id="35844" name="Picture 4" descr="Trojúhelní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149080"/>
            <a:ext cx="2232248" cy="2232248"/>
          </a:xfrm>
          <a:prstGeom prst="rect">
            <a:avLst/>
          </a:prstGeom>
          <a:noFill/>
        </p:spPr>
      </p:pic>
      <p:pic>
        <p:nvPicPr>
          <p:cNvPr id="35846" name="Picture 6" descr="Obdélní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980728"/>
            <a:ext cx="1728192" cy="172819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627784" y="29249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25649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8424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10.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zszajeci.cz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oskole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http://img9.ct24.cz/</a:t>
            </a:r>
            <a:r>
              <a:rPr lang="cs-CZ" sz="1600" dirty="0" err="1" smtClean="0">
                <a:hlinkClick r:id="rId3"/>
              </a:rPr>
              <a:t>cache</a:t>
            </a:r>
            <a:r>
              <a:rPr lang="cs-CZ" sz="1600" dirty="0" smtClean="0">
                <a:hlinkClick r:id="rId3"/>
              </a:rPr>
              <a:t>/616x347/</a:t>
            </a:r>
            <a:r>
              <a:rPr lang="cs-CZ" sz="1600" dirty="0" err="1" smtClean="0">
                <a:hlinkClick r:id="rId3"/>
              </a:rPr>
              <a:t>article</a:t>
            </a:r>
            <a:r>
              <a:rPr lang="cs-CZ" sz="1600" dirty="0" smtClean="0">
                <a:hlinkClick r:id="rId3"/>
              </a:rPr>
              <a:t>/26/2594/259377.jpg?1319463898</a:t>
            </a:r>
            <a:endParaRPr lang="cs-CZ" sz="1600" dirty="0" smtClean="0"/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http://i.</a:t>
            </a:r>
            <a:r>
              <a:rPr lang="cs-CZ" sz="1600" dirty="0" err="1" smtClean="0">
                <a:hlinkClick r:id="rId4"/>
              </a:rPr>
              <a:t>idnes.cz</a:t>
            </a:r>
            <a:r>
              <a:rPr lang="cs-CZ" sz="1600" dirty="0" smtClean="0">
                <a:hlinkClick r:id="rId4"/>
              </a:rPr>
              <a:t>/09/091/</a:t>
            </a:r>
            <a:r>
              <a:rPr lang="cs-CZ" sz="1600" dirty="0" err="1" smtClean="0">
                <a:hlinkClick r:id="rId4"/>
              </a:rPr>
              <a:t>gal</a:t>
            </a:r>
            <a:r>
              <a:rPr lang="cs-CZ" sz="1600" dirty="0" smtClean="0">
                <a:hlinkClick r:id="rId4"/>
              </a:rPr>
              <a:t>/JB2d7e10_s1_</a:t>
            </a:r>
            <a:r>
              <a:rPr lang="cs-CZ" sz="1600" dirty="0" err="1" smtClean="0">
                <a:hlinkClick r:id="rId4"/>
              </a:rPr>
              <a:t>str.jpg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http://img.ihned.cz/attachment.php/610/36503610/stu38BFGIKLkPQcghpqrxyz01Uw9ARVm/zakladni_skola.jpg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http://static.</a:t>
            </a:r>
            <a:r>
              <a:rPr lang="cs-CZ" sz="1600" dirty="0" err="1" smtClean="0">
                <a:hlinkClick r:id="rId6"/>
              </a:rPr>
              <a:t>prozeny.cz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stories</a:t>
            </a:r>
            <a:r>
              <a:rPr lang="cs-CZ" sz="1600" dirty="0" smtClean="0">
                <a:hlinkClick r:id="rId6"/>
              </a:rPr>
              <a:t>/prosinec/22/</a:t>
            </a:r>
            <a:r>
              <a:rPr lang="cs-CZ" sz="1600" dirty="0" err="1" smtClean="0">
                <a:hlinkClick r:id="rId6"/>
              </a:rPr>
              <a:t>HLFcc</a:t>
            </a:r>
            <a:r>
              <a:rPr lang="cs-CZ" sz="1600" dirty="0" smtClean="0">
                <a:hlinkClick r:id="rId6"/>
              </a:rPr>
              <a:t>_97739969-</a:t>
            </a:r>
            <a:r>
              <a:rPr lang="cs-CZ" sz="1600" dirty="0" err="1" smtClean="0">
                <a:hlinkClick r:id="rId6"/>
              </a:rPr>
              <a:t>ucitel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zak.jpg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esf</a:t>
            </a:r>
            <a:r>
              <a:rPr lang="cs-CZ" sz="1600" dirty="0" smtClean="0">
                <a:hlinkClick r:id="rId7"/>
              </a:rPr>
              <a:t>-kvalita1.cz/portfolio/</a:t>
            </a:r>
            <a:r>
              <a:rPr lang="cs-CZ" sz="1600" dirty="0" err="1" smtClean="0">
                <a:hlinkClick r:id="rId7"/>
              </a:rPr>
              <a:t>zaciname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ulozne</a:t>
            </a:r>
            <a:r>
              <a:rPr lang="cs-CZ" sz="1600" dirty="0" smtClean="0">
                <a:hlinkClick r:id="rId7"/>
              </a:rPr>
              <a:t>_prostory_portfolio/</a:t>
            </a:r>
            <a:r>
              <a:rPr lang="cs-CZ" sz="1600" dirty="0" err="1" smtClean="0">
                <a:hlinkClick r:id="rId7"/>
              </a:rPr>
              <a:t>ukladani</a:t>
            </a:r>
            <a:r>
              <a:rPr lang="cs-CZ" sz="1600" dirty="0" smtClean="0">
                <a:hlinkClick r:id="rId7"/>
              </a:rPr>
              <a:t>_ve_</a:t>
            </a:r>
            <a:r>
              <a:rPr lang="cs-CZ" sz="1600" dirty="0" err="1" smtClean="0">
                <a:hlinkClick r:id="rId7"/>
              </a:rPr>
              <a:t>tride</a:t>
            </a:r>
            <a:r>
              <a:rPr lang="cs-CZ" sz="1600" dirty="0" smtClean="0">
                <a:hlinkClick r:id="rId7"/>
              </a:rPr>
              <a:t>_ZS_Opava_</a:t>
            </a:r>
            <a:r>
              <a:rPr lang="cs-CZ" sz="1600" dirty="0" err="1" smtClean="0">
                <a:hlinkClick r:id="rId7"/>
              </a:rPr>
              <a:t>upr.jpg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oknaarolety.cz</a:t>
            </a:r>
            <a:r>
              <a:rPr lang="cs-CZ" sz="1600" dirty="0" smtClean="0">
                <a:hlinkClick r:id="rId8"/>
              </a:rPr>
              <a:t>/media/okna_</a:t>
            </a:r>
            <a:r>
              <a:rPr lang="cs-CZ" sz="1600" dirty="0" err="1" smtClean="0">
                <a:hlinkClick r:id="rId8"/>
              </a:rPr>
              <a:t>drewniane</a:t>
            </a:r>
            <a:r>
              <a:rPr lang="cs-CZ" sz="1600" dirty="0" smtClean="0">
                <a:hlinkClick r:id="rId8"/>
              </a:rPr>
              <a:t>/okno%20drewniane%20ze%20szprosami.png</a:t>
            </a:r>
            <a:endParaRPr lang="cs-CZ" sz="1600" dirty="0" smtClean="0"/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http://img.ceskyinternet.cz/clanky/odstavce/19748-538593-1_Hamburg.jpg</a:t>
            </a:r>
            <a:endParaRPr lang="cs-CZ" sz="1600" dirty="0" smtClean="0"/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http://img.jika.cz/Photos/JIKA/CUBITO/810423/Large/View__/8_1042_3P_%23%23__B0_L6.jpg</a:t>
            </a:r>
            <a:endParaRPr lang="cs-CZ" sz="1600" dirty="0" smtClean="0"/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detskeomalovanky.cz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wp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content</a:t>
            </a:r>
            <a:r>
              <a:rPr lang="cs-CZ" sz="1600" dirty="0" smtClean="0">
                <a:hlinkClick r:id="rId11"/>
              </a:rPr>
              <a:t>/kvetina3.gif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fdsport.cz</a:t>
            </a:r>
            <a:r>
              <a:rPr lang="cs-CZ" sz="1600" dirty="0" smtClean="0">
                <a:hlinkClick r:id="rId12"/>
              </a:rPr>
              <a:t>/image/</a:t>
            </a:r>
            <a:r>
              <a:rPr lang="cs-CZ" sz="1600" dirty="0" err="1" smtClean="0">
                <a:hlinkClick r:id="rId12"/>
              </a:rPr>
              <a:t>cache</a:t>
            </a:r>
            <a:r>
              <a:rPr lang="cs-CZ" sz="1600" dirty="0" smtClean="0">
                <a:hlinkClick r:id="rId12"/>
              </a:rPr>
              <a:t>/www.</a:t>
            </a:r>
            <a:r>
              <a:rPr lang="cs-CZ" sz="1600" dirty="0" err="1" smtClean="0">
                <a:hlinkClick r:id="rId12"/>
              </a:rPr>
              <a:t>fdsport.cz</a:t>
            </a:r>
            <a:r>
              <a:rPr lang="cs-CZ" sz="1600" dirty="0" smtClean="0">
                <a:hlinkClick r:id="rId12"/>
              </a:rPr>
              <a:t>/data/</a:t>
            </a:r>
            <a:r>
              <a:rPr lang="cs-CZ" sz="1600" dirty="0" err="1" smtClean="0">
                <a:hlinkClick r:id="rId12"/>
              </a:rPr>
              <a:t>adidas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deti</a:t>
            </a:r>
            <a:r>
              <a:rPr lang="cs-CZ" sz="1600" dirty="0" smtClean="0">
                <a:hlinkClick r:id="rId12"/>
              </a:rPr>
              <a:t>/boty/</a:t>
            </a:r>
            <a:r>
              <a:rPr lang="cs-CZ" sz="1600" dirty="0" err="1" smtClean="0">
                <a:hlinkClick r:id="rId12"/>
              </a:rPr>
              <a:t>detske</a:t>
            </a:r>
            <a:r>
              <a:rPr lang="cs-CZ" sz="1600" dirty="0" smtClean="0">
                <a:hlinkClick r:id="rId12"/>
              </a:rPr>
              <a:t>-boty-</a:t>
            </a:r>
            <a:r>
              <a:rPr lang="cs-CZ" sz="1600" dirty="0" err="1" smtClean="0">
                <a:hlinkClick r:id="rId12"/>
              </a:rPr>
              <a:t>adidas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originals</a:t>
            </a:r>
            <a:r>
              <a:rPr lang="cs-CZ" sz="1600" dirty="0" smtClean="0">
                <a:hlinkClick r:id="rId12"/>
              </a:rPr>
              <a:t>-superstar-2-j-modro-bilo-</a:t>
            </a:r>
            <a:r>
              <a:rPr lang="cs-CZ" sz="1600" dirty="0" err="1" smtClean="0">
                <a:hlinkClick r:id="rId12"/>
              </a:rPr>
              <a:t>cervene</a:t>
            </a:r>
            <a:r>
              <a:rPr lang="cs-CZ" sz="1600" dirty="0" smtClean="0">
                <a:hlinkClick r:id="rId12"/>
              </a:rPr>
              <a:t>-g61158-800x800.jpg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b="1" u="sng" dirty="0" smtClean="0"/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2"/>
              </a:rPr>
              <a:t>http://dokazu-to.blogerka.cz/obrazky/dokazu-to.blogerka.cz/slunicko.gif</a:t>
            </a:r>
            <a:endParaRPr lang="cs-CZ" sz="1600" dirty="0" smtClean="0"/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promodestniky.cz</a:t>
            </a:r>
            <a:r>
              <a:rPr lang="cs-CZ" sz="1600" dirty="0" smtClean="0">
                <a:hlinkClick r:id="rId3"/>
              </a:rPr>
              <a:t>/_</a:t>
            </a:r>
            <a:r>
              <a:rPr lang="cs-CZ" sz="1600" dirty="0" err="1" smtClean="0">
                <a:hlinkClick r:id="rId3"/>
              </a:rPr>
              <a:t>img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destniky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gr</a:t>
            </a:r>
            <a:r>
              <a:rPr lang="cs-CZ" sz="1600" dirty="0" smtClean="0">
                <a:hlinkClick r:id="rId3"/>
              </a:rPr>
              <a:t>-440-8120.jpg</a:t>
            </a:r>
            <a:endParaRPr lang="cs-CZ" sz="1600" dirty="0" smtClean="0"/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4"/>
              </a:rPr>
              <a:t>http://www.i-</a:t>
            </a:r>
            <a:r>
              <a:rPr lang="cs-CZ" sz="1600" dirty="0" err="1" smtClean="0">
                <a:hlinkClick r:id="rId4"/>
              </a:rPr>
              <a:t>creative.cz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wp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content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uploads</a:t>
            </a:r>
            <a:r>
              <a:rPr lang="cs-CZ" sz="1600" dirty="0" smtClean="0">
                <a:hlinkClick r:id="rId4"/>
              </a:rPr>
              <a:t>/2008/06/lokomotiva.</a:t>
            </a:r>
            <a:r>
              <a:rPr lang="cs-CZ" sz="1600" dirty="0" err="1" smtClean="0">
                <a:hlinkClick r:id="rId4"/>
              </a:rPr>
              <a:t>gif</a:t>
            </a:r>
            <a:endParaRPr lang="cs-CZ" sz="1600" dirty="0" smtClean="0"/>
          </a:p>
          <a:p>
            <a:r>
              <a:rPr lang="cs-CZ" sz="1600" dirty="0" smtClean="0"/>
              <a:t>15)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cokoreklama.cz</a:t>
            </a:r>
            <a:r>
              <a:rPr lang="cs-CZ" sz="1600" dirty="0" smtClean="0">
                <a:hlinkClick r:id="rId5"/>
              </a:rPr>
              <a:t>/fotky622/</a:t>
            </a:r>
            <a:r>
              <a:rPr lang="cs-CZ" sz="1600" dirty="0" err="1" smtClean="0">
                <a:hlinkClick r:id="rId5"/>
              </a:rPr>
              <a:t>fotos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chc</a:t>
            </a:r>
            <a:r>
              <a:rPr lang="cs-CZ" sz="1600" dirty="0" smtClean="0">
                <a:hlinkClick r:id="rId5"/>
              </a:rPr>
              <a:t>/CA0105.jpg</a:t>
            </a:r>
            <a:endParaRPr lang="cs-CZ" sz="1600" dirty="0" smtClean="0"/>
          </a:p>
          <a:p>
            <a:r>
              <a:rPr lang="cs-CZ" sz="1600" dirty="0" smtClean="0"/>
              <a:t>16, 17, 18) </a:t>
            </a:r>
            <a:r>
              <a:rPr lang="cs-CZ" sz="1600" dirty="0" smtClean="0">
                <a:hlinkClick r:id="rId6"/>
              </a:rPr>
              <a:t>http://e-matematika.blog.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/1005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473</Words>
  <Application>Microsoft Office PowerPoint</Application>
  <PresentationFormat>Předvádění na obrazovce (4:3)</PresentationFormat>
  <Paragraphs>115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 TŘÍDA v hodině I</vt:lpstr>
      <vt:lpstr>Snímek 2</vt:lpstr>
      <vt:lpstr>Snímek 3</vt:lpstr>
      <vt:lpstr>ANOTACE</vt:lpstr>
      <vt:lpstr>ŠKOLA</vt:lpstr>
      <vt:lpstr>Třída</vt:lpstr>
      <vt:lpstr>Snímek 7</vt:lpstr>
      <vt:lpstr>TŘÍDA ve vyučovací hodině</vt:lpstr>
      <vt:lpstr>Ve výuce …</vt:lpstr>
      <vt:lpstr>Učíme se:</vt:lpstr>
      <vt:lpstr>            Učíme se:</vt:lpstr>
      <vt:lpstr>Učíme se:</vt:lpstr>
      <vt:lpstr>Co je vlevo a co vpravo?</vt:lpstr>
      <vt:lpstr>Co bylo vlevo a teď je vpravo?</vt:lpstr>
      <vt:lpstr>Co je ve třídě vlevo a co vpravo?</vt:lpstr>
      <vt:lpstr>Co je NAHOŘE a DOLE co vlevo a co vpravo?</vt:lpstr>
      <vt:lpstr>Zdroje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64</cp:revision>
  <dcterms:created xsi:type="dcterms:W3CDTF">2012-12-29T09:34:39Z</dcterms:created>
  <dcterms:modified xsi:type="dcterms:W3CDTF">2013-05-30T16:01:31Z</dcterms:modified>
</cp:coreProperties>
</file>