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3" r:id="rId3"/>
    <p:sldId id="274" r:id="rId4"/>
    <p:sldId id="258" r:id="rId5"/>
    <p:sldId id="283" r:id="rId6"/>
    <p:sldId id="289" r:id="rId7"/>
    <p:sldId id="287" r:id="rId8"/>
    <p:sldId id="295" r:id="rId9"/>
    <p:sldId id="296" r:id="rId10"/>
    <p:sldId id="292" r:id="rId11"/>
    <p:sldId id="294" r:id="rId12"/>
    <p:sldId id="298" r:id="rId13"/>
    <p:sldId id="299" r:id="rId14"/>
    <p:sldId id="300" r:id="rId15"/>
    <p:sldId id="297" r:id="rId16"/>
    <p:sldId id="301" r:id="rId17"/>
    <p:sldId id="260" r:id="rId18"/>
    <p:sldId id="30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51DFD-D81B-461A-88C6-DB98847DCE8D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200F58-D082-40C7-A1C3-590CD7465D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420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media.novinky.cz/270/282706-original1-4lhcb.jpg" TargetMode="External"/><Relationship Id="rId3" Type="http://schemas.openxmlformats.org/officeDocument/2006/relationships/hyperlink" Target="http://www.esf-kvalita1.cz/portfolio/zaciname/ulozne_prostory_portfolio/ukladani_ve_tride_ZS_Opava_upr.jpg" TargetMode="External"/><Relationship Id="rId7" Type="http://schemas.openxmlformats.org/officeDocument/2006/relationships/hyperlink" Target="http://www.bojprotiaids.cz/Images/clanky/36.png" TargetMode="External"/><Relationship Id="rId2" Type="http://schemas.openxmlformats.org/officeDocument/2006/relationships/hyperlink" Target="http://img9.ct24.cz/cache/616x347/article/26/2594/259377.jpg?131946389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ycho.txt.cz/obrazky/Kristynka_1.den_ve_skole.jpg" TargetMode="External"/><Relationship Id="rId11" Type="http://schemas.openxmlformats.org/officeDocument/2006/relationships/hyperlink" Target="http://4.bp.blogspot.com/-yrKDMmWZxHo/UB-qkWJab5I/AAAAAAAABvI/jN64nfB9pGI/s1600/4c88732fd2428eefa99981fe487b584d.jpg" TargetMode="External"/><Relationship Id="rId5" Type="http://schemas.openxmlformats.org/officeDocument/2006/relationships/hyperlink" Target="http://www.zstatce.cz/images/2011/barpo/p09.jpg" TargetMode="External"/><Relationship Id="rId10" Type="http://schemas.openxmlformats.org/officeDocument/2006/relationships/hyperlink" Target="http://www.berounka.net/162445/orientace-v-prostoru-a-case-pro-deti-od-4-do-6-let-.jpg" TargetMode="External"/><Relationship Id="rId4" Type="http://schemas.openxmlformats.org/officeDocument/2006/relationships/hyperlink" Target="http://img.ihned.cz/attachment.php/610/36503610/stu38BFGIKLkPQcghpqrxyz01Uw9ARVm/zakladni_skola.jpg" TargetMode="External"/><Relationship Id="rId9" Type="http://schemas.openxmlformats.org/officeDocument/2006/relationships/hyperlink" Target="http://storage.albatrosmedia.cz/albatrosmedia/images/large/31a028dcaccd0dfba0551feeea5fe1e4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rasport.cz/gallery/nabytek/p3obrazky/2084.jpg" TargetMode="External"/><Relationship Id="rId2" Type="http://schemas.openxmlformats.org/officeDocument/2006/relationships/hyperlink" Target="http://www.krovina.com/deploy/img/fck/Image/01%20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rst.cz/fotocache/bigadd/Chodnikove-kridy-KOH-I-NOOR-STREET-112510.jpg" TargetMode="External"/><Relationship Id="rId4" Type="http://schemas.openxmlformats.org/officeDocument/2006/relationships/hyperlink" Target="http://www.kecip.cz/prilohy/122832602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051771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TŘÍDA v hodině II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</a:t>
            </a:r>
            <a:r>
              <a:rPr lang="cs-CZ" sz="1100" dirty="0" smtClean="0">
                <a:latin typeface="Arial - 18"/>
              </a:rPr>
              <a:t> </a:t>
            </a:r>
            <a:r>
              <a:rPr lang="cs-CZ" sz="1400" dirty="0" smtClean="0">
                <a:latin typeface="Arial - 18"/>
              </a:rPr>
              <a:t>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3 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86894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14. 9. 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1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10. 9. 2012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20888"/>
            <a:ext cx="5472608" cy="11958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Třída v hodině II 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</a:t>
            </a:r>
            <a:r>
              <a:rPr lang="cs-CZ" sz="1400" smtClean="0">
                <a:latin typeface="Arial - 18"/>
              </a:rPr>
              <a:t>Martina Kosová</a:t>
            </a:r>
            <a:r>
              <a:rPr lang="cs-CZ" sz="1400" dirty="0" smtClean="0">
                <a:latin typeface="Arial - 18"/>
              </a:rPr>
              <a:t>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1.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Prvouka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nahoře, dole, vlevo, vpravo, třída, vyučovací hodina, čtení, psaní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</a:t>
            </a:r>
            <a:r>
              <a:rPr lang="cs-CZ" sz="1400" b="1" dirty="0" smtClean="0">
                <a:latin typeface="Arial - 18"/>
              </a:rPr>
              <a:t>VY_52_INOVACE_3/31_TŘÍDA </a:t>
            </a:r>
            <a:r>
              <a:rPr lang="cs-CZ" sz="1400" b="1" dirty="0" smtClean="0">
                <a:latin typeface="Arial - 18"/>
              </a:rPr>
              <a:t>V HODINĚ II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1. třídy základní školy k předmětu Prvouka.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školní režim a řád, styl práce ve škole.</a:t>
            </a:r>
          </a:p>
          <a:p>
            <a:r>
              <a:rPr lang="cs-CZ" sz="2800" dirty="0" smtClean="0"/>
              <a:t>Následující stránky jsou věnovány orientaci                 v prostoru třídy a pracovním návykům ve vyučovací hodině.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img9.ct24.cz/cache/616x347/article/26/2594/259377.jpg?131946389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8308613" cy="4680520"/>
          </a:xfrm>
          <a:prstGeom prst="rect">
            <a:avLst/>
          </a:prstGeom>
          <a:noFill/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691680" y="274638"/>
            <a:ext cx="5328592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Třída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TŘÍDA ve vyučovací hodině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22" name="Picture 2" descr="http://www.esf-kvalita1.cz/portfolio/zaciname/ulozne_prostory_portfolio/ukladani_ve_tride_ZS_Opava_up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61677"/>
            <a:ext cx="7333849" cy="549632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460432" y="65253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            Co děláme v HODINĚ?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8676" name="Picture 4" descr="http://img.ihned.cz/attachment.php/610/36503610/stu38BFGIKLkPQcghpqrxyz01Uw9ARVm/zakladni_s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3"/>
            <a:ext cx="5472608" cy="308290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436096" y="11967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7170" name="Picture 2" descr="http://www.zstatce.cz/images/2011/barpo/p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5900" y="1628800"/>
            <a:ext cx="3848100" cy="28956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676456" y="11967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338637"/>
            <a:ext cx="4548188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23528" y="47971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7173" name="Picture 5" descr="https://encrypted-tbn2.gstatic.com/images?q=tbn:ANd9GcSc4hTEXVyfzEExBJoGZN0YE2r--X2MEjKAClktOcHynXEGE9RU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142605"/>
            <a:ext cx="2715394" cy="271539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388424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            Co děláme ve škole?: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Učíme se </a:t>
            </a:r>
            <a:r>
              <a:rPr lang="cs-CZ" b="1" dirty="0" smtClean="0"/>
              <a:t>pohodlně posadit </a:t>
            </a:r>
            <a:r>
              <a:rPr lang="cs-CZ" dirty="0" smtClean="0"/>
              <a:t>a </a:t>
            </a:r>
            <a:r>
              <a:rPr lang="cs-CZ" b="1" dirty="0" smtClean="0"/>
              <a:t>poslouchat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Učíme se </a:t>
            </a:r>
            <a:r>
              <a:rPr lang="cs-CZ" b="1" dirty="0" smtClean="0"/>
              <a:t>tiše vstát a přijít k tabuli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Učíme se </a:t>
            </a:r>
            <a:r>
              <a:rPr lang="cs-CZ" b="1" dirty="0" smtClean="0"/>
              <a:t>zvednout židličku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Dávat pozor </a:t>
            </a:r>
            <a:r>
              <a:rPr lang="cs-CZ" dirty="0" smtClean="0"/>
              <a:t>a </a:t>
            </a:r>
            <a:r>
              <a:rPr lang="cs-CZ" b="1" dirty="0" smtClean="0"/>
              <a:t>správně sedět u psaní a čtení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      Jak správně sedět u psaní a čtení.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7650" name="Picture 2" descr="http://media.novinky.cz/270/282706-original1-4lhc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24744"/>
            <a:ext cx="3672408" cy="5516775"/>
          </a:xfrm>
          <a:prstGeom prst="rect">
            <a:avLst/>
          </a:prstGeom>
          <a:noFill/>
        </p:spPr>
      </p:pic>
      <p:pic>
        <p:nvPicPr>
          <p:cNvPr id="27652" name="Picture 4" descr="http://www.jak-spravne-psat.cz/photos/big/_DSC6868-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124744"/>
            <a:ext cx="3677023" cy="552370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067944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84368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Co je ve třídě </a:t>
            </a:r>
            <a:r>
              <a:rPr lang="cs-CZ" b="1" dirty="0" smtClean="0">
                <a:solidFill>
                  <a:srgbClr val="C00000"/>
                </a:solidFill>
              </a:rPr>
              <a:t>vlevo</a:t>
            </a:r>
            <a:r>
              <a:rPr lang="cs-CZ" b="1" dirty="0" smtClean="0">
                <a:solidFill>
                  <a:srgbClr val="006600"/>
                </a:solidFill>
              </a:rPr>
              <a:t> a co </a:t>
            </a:r>
            <a:r>
              <a:rPr lang="cs-CZ" b="1" dirty="0" smtClean="0">
                <a:solidFill>
                  <a:srgbClr val="C00000"/>
                </a:solidFill>
              </a:rPr>
              <a:t>vpravo</a:t>
            </a:r>
            <a:r>
              <a:rPr lang="cs-CZ" b="1" dirty="0" smtClean="0">
                <a:solidFill>
                  <a:srgbClr val="006600"/>
                </a:solidFill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538736" cy="1396752"/>
          </a:xfrm>
          <a:solidFill>
            <a:srgbClr val="FFFF00"/>
          </a:solidFill>
        </p:spPr>
        <p:txBody>
          <a:bodyPr/>
          <a:lstStyle/>
          <a:p>
            <a:r>
              <a:rPr lang="cs-CZ" b="1" i="1" dirty="0" smtClean="0"/>
              <a:t>Povídáme si všichni spolu s dětmi ve třídě.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28256" cy="1900808"/>
          </a:xfrm>
          <a:solidFill>
            <a:srgbClr val="66FF33"/>
          </a:solidFill>
        </p:spPr>
        <p:txBody>
          <a:bodyPr/>
          <a:lstStyle/>
          <a:p>
            <a:r>
              <a:rPr lang="cs-CZ" i="1" dirty="0" smtClean="0"/>
              <a:t>Hrajeme hru, kdy jde jeden za dveře a my změníme místo jedné věci. </a:t>
            </a:r>
            <a:endParaRPr lang="cs-CZ" i="1" dirty="0"/>
          </a:p>
        </p:txBody>
      </p:sp>
      <p:sp>
        <p:nvSpPr>
          <p:cNvPr id="5" name="Obláček 4"/>
          <p:cNvSpPr/>
          <p:nvPr/>
        </p:nvSpPr>
        <p:spPr>
          <a:xfrm>
            <a:off x="611560" y="3212976"/>
            <a:ext cx="4464496" cy="30243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CVIČÍME ORIENATACI   V PROSTORU</a:t>
            </a:r>
            <a:endParaRPr lang="cs-CZ" sz="36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006600"/>
                </a:solidFill>
              </a:rPr>
              <a:t>Co je </a:t>
            </a:r>
            <a:r>
              <a:rPr lang="cs-CZ" b="1" dirty="0" smtClean="0">
                <a:solidFill>
                  <a:srgbClr val="FF0000"/>
                </a:solidFill>
              </a:rPr>
              <a:t>NAHOŘE </a:t>
            </a:r>
            <a:r>
              <a:rPr lang="cs-CZ" b="1" dirty="0" smtClean="0">
                <a:solidFill>
                  <a:srgbClr val="006600"/>
                </a:solidFill>
              </a:rPr>
              <a:t>a </a:t>
            </a:r>
            <a:r>
              <a:rPr lang="cs-CZ" b="1" dirty="0" smtClean="0">
                <a:solidFill>
                  <a:srgbClr val="FF0000"/>
                </a:solidFill>
              </a:rPr>
              <a:t>DOLE</a:t>
            </a:r>
            <a:r>
              <a:rPr lang="cs-CZ" b="1" dirty="0" smtClean="0">
                <a:solidFill>
                  <a:srgbClr val="006600"/>
                </a:solidFill>
              </a:rPr>
              <a:t> co </a:t>
            </a:r>
            <a:r>
              <a:rPr lang="cs-CZ" b="1" dirty="0" smtClean="0">
                <a:solidFill>
                  <a:srgbClr val="C00000"/>
                </a:solidFill>
              </a:rPr>
              <a:t>vlevo</a:t>
            </a:r>
            <a:r>
              <a:rPr lang="cs-CZ" b="1" dirty="0" smtClean="0">
                <a:solidFill>
                  <a:srgbClr val="006600"/>
                </a:solidFill>
              </a:rPr>
              <a:t> a co </a:t>
            </a:r>
            <a:r>
              <a:rPr lang="cs-CZ" b="1" dirty="0" smtClean="0">
                <a:solidFill>
                  <a:srgbClr val="C00000"/>
                </a:solidFill>
              </a:rPr>
              <a:t>vpravo</a:t>
            </a:r>
            <a:r>
              <a:rPr lang="cs-CZ" b="1" dirty="0" smtClean="0">
                <a:solidFill>
                  <a:srgbClr val="006600"/>
                </a:solidFill>
              </a:rPr>
              <a:t>?</a:t>
            </a:r>
            <a:endParaRPr lang="cs-CZ" dirty="0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908720"/>
            <a:ext cx="4752528" cy="5693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/>
          <p:nvPr/>
        </p:nvSpPr>
        <p:spPr>
          <a:xfrm>
            <a:off x="7092280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006600"/>
                </a:solidFill>
              </a:rPr>
              <a:t>Co je </a:t>
            </a:r>
            <a:r>
              <a:rPr lang="cs-CZ" b="1" dirty="0" smtClean="0">
                <a:solidFill>
                  <a:srgbClr val="FF0000"/>
                </a:solidFill>
              </a:rPr>
              <a:t>NAHOŘE </a:t>
            </a:r>
            <a:r>
              <a:rPr lang="cs-CZ" b="1" dirty="0" smtClean="0">
                <a:solidFill>
                  <a:srgbClr val="006600"/>
                </a:solidFill>
              </a:rPr>
              <a:t>a </a:t>
            </a:r>
            <a:r>
              <a:rPr lang="cs-CZ" b="1" dirty="0" smtClean="0">
                <a:solidFill>
                  <a:srgbClr val="FF0000"/>
                </a:solidFill>
              </a:rPr>
              <a:t>DOLE</a:t>
            </a:r>
            <a:r>
              <a:rPr lang="cs-CZ" b="1" dirty="0" smtClean="0">
                <a:solidFill>
                  <a:srgbClr val="006600"/>
                </a:solidFill>
              </a:rPr>
              <a:t> co </a:t>
            </a:r>
            <a:r>
              <a:rPr lang="cs-CZ" b="1" dirty="0" smtClean="0">
                <a:solidFill>
                  <a:srgbClr val="C00000"/>
                </a:solidFill>
              </a:rPr>
              <a:t>vlevo</a:t>
            </a:r>
            <a:r>
              <a:rPr lang="cs-CZ" b="1" dirty="0" smtClean="0">
                <a:solidFill>
                  <a:srgbClr val="006600"/>
                </a:solidFill>
              </a:rPr>
              <a:t> a co </a:t>
            </a:r>
            <a:r>
              <a:rPr lang="cs-CZ" b="1" dirty="0" smtClean="0">
                <a:solidFill>
                  <a:srgbClr val="C00000"/>
                </a:solidFill>
              </a:rPr>
              <a:t>vpravo</a:t>
            </a:r>
            <a:r>
              <a:rPr lang="cs-CZ" b="1" dirty="0" smtClean="0">
                <a:solidFill>
                  <a:srgbClr val="006600"/>
                </a:solidFill>
              </a:rPr>
              <a:t>?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6165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980728"/>
            <a:ext cx="4752528" cy="5685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006600"/>
                </a:solidFill>
              </a:rPr>
              <a:t>Co je </a:t>
            </a:r>
            <a:r>
              <a:rPr lang="cs-CZ" b="1" dirty="0" smtClean="0">
                <a:solidFill>
                  <a:srgbClr val="FF0000"/>
                </a:solidFill>
              </a:rPr>
              <a:t>NAHOŘE </a:t>
            </a:r>
            <a:r>
              <a:rPr lang="cs-CZ" b="1" dirty="0" smtClean="0">
                <a:solidFill>
                  <a:srgbClr val="006600"/>
                </a:solidFill>
              </a:rPr>
              <a:t>a </a:t>
            </a:r>
            <a:r>
              <a:rPr lang="cs-CZ" b="1" dirty="0" smtClean="0">
                <a:solidFill>
                  <a:srgbClr val="FF0000"/>
                </a:solidFill>
              </a:rPr>
              <a:t>DOLE</a:t>
            </a:r>
            <a:r>
              <a:rPr lang="cs-CZ" b="1" dirty="0" smtClean="0">
                <a:solidFill>
                  <a:srgbClr val="006600"/>
                </a:solidFill>
              </a:rPr>
              <a:t> co </a:t>
            </a:r>
            <a:r>
              <a:rPr lang="cs-CZ" b="1" dirty="0" smtClean="0">
                <a:solidFill>
                  <a:srgbClr val="C00000"/>
                </a:solidFill>
              </a:rPr>
              <a:t>vlevo</a:t>
            </a:r>
            <a:r>
              <a:rPr lang="cs-CZ" b="1" dirty="0" smtClean="0">
                <a:solidFill>
                  <a:srgbClr val="006600"/>
                </a:solidFill>
              </a:rPr>
              <a:t> a co </a:t>
            </a:r>
            <a:r>
              <a:rPr lang="cs-CZ" b="1" dirty="0" smtClean="0">
                <a:solidFill>
                  <a:srgbClr val="C00000"/>
                </a:solidFill>
              </a:rPr>
              <a:t>vpravo</a:t>
            </a:r>
            <a:r>
              <a:rPr lang="cs-CZ" b="1" dirty="0" smtClean="0">
                <a:solidFill>
                  <a:srgbClr val="006600"/>
                </a:solidFill>
              </a:rPr>
              <a:t>?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740352" y="61653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052736"/>
            <a:ext cx="5112568" cy="5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FF33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JE DŮLEŽITÉ ZNÁT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HODINA</a:t>
            </a:r>
          </a:p>
          <a:p>
            <a:r>
              <a:rPr lang="cs-CZ" b="1" dirty="0" smtClean="0"/>
              <a:t>PŘESTÁVKA</a:t>
            </a:r>
          </a:p>
          <a:p>
            <a:r>
              <a:rPr lang="cs-CZ" b="1" dirty="0" smtClean="0"/>
              <a:t>TŘÍDA</a:t>
            </a:r>
          </a:p>
          <a:p>
            <a:r>
              <a:rPr lang="cs-CZ" b="1" dirty="0" smtClean="0"/>
              <a:t>CHOVÁNÍ V HODINĚ</a:t>
            </a:r>
          </a:p>
          <a:p>
            <a:r>
              <a:rPr lang="cs-CZ" b="1" dirty="0" smtClean="0"/>
              <a:t>PŘÍCHOD DO TŘÍDY</a:t>
            </a:r>
          </a:p>
          <a:p>
            <a:r>
              <a:rPr lang="cs-CZ" b="1" dirty="0" smtClean="0"/>
              <a:t>ODCHOD ZE TŘÍDY</a:t>
            </a:r>
          </a:p>
          <a:p>
            <a:r>
              <a:rPr lang="cs-CZ" b="1" dirty="0" smtClean="0"/>
              <a:t>POZDRAVENÍ</a:t>
            </a:r>
          </a:p>
          <a:p>
            <a:r>
              <a:rPr lang="cs-CZ" b="1" dirty="0" smtClean="0"/>
              <a:t>OSLOVENÍ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/>
              <a:t>VPŘEDU</a:t>
            </a:r>
          </a:p>
          <a:p>
            <a:r>
              <a:rPr lang="cs-CZ" b="1" dirty="0" smtClean="0"/>
              <a:t>VZADU</a:t>
            </a:r>
          </a:p>
          <a:p>
            <a:r>
              <a:rPr lang="cs-CZ" b="1" dirty="0" smtClean="0"/>
              <a:t>VPRAVO</a:t>
            </a:r>
          </a:p>
          <a:p>
            <a:r>
              <a:rPr lang="cs-CZ" b="1" dirty="0" smtClean="0"/>
              <a:t>VLEVO</a:t>
            </a:r>
          </a:p>
          <a:p>
            <a:endParaRPr lang="cs-CZ" dirty="0" smtClean="0"/>
          </a:p>
          <a:p>
            <a:r>
              <a:rPr lang="cs-CZ" b="1" dirty="0" smtClean="0"/>
              <a:t>POJMENOVÁNÍ ŠKOLNÍHO NÁBYTKU</a:t>
            </a:r>
            <a:endParaRPr lang="cs-CZ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HÁDANKY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rgbClr val="66FF33"/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Začíná na </a:t>
            </a:r>
            <a:r>
              <a:rPr lang="cs-CZ" b="1" dirty="0" smtClean="0"/>
              <a:t>t</a:t>
            </a:r>
            <a:r>
              <a:rPr lang="cs-CZ" dirty="0" smtClean="0"/>
              <a:t> a končí na </a:t>
            </a:r>
            <a:r>
              <a:rPr lang="cs-CZ" b="1" dirty="0" err="1" smtClean="0"/>
              <a:t>e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C00000"/>
                </a:solidFill>
              </a:rPr>
              <a:t>Co to je?</a:t>
            </a:r>
          </a:p>
          <a:p>
            <a:r>
              <a:rPr lang="cs-CZ" dirty="0" smtClean="0"/>
              <a:t>Začíná na</a:t>
            </a:r>
            <a:r>
              <a:rPr lang="cs-CZ" b="1" dirty="0" smtClean="0"/>
              <a:t> l </a:t>
            </a:r>
            <a:r>
              <a:rPr lang="cs-CZ" dirty="0" smtClean="0"/>
              <a:t>a končí na </a:t>
            </a:r>
            <a:r>
              <a:rPr lang="cs-CZ" b="1" dirty="0" err="1" smtClean="0"/>
              <a:t>e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C00000"/>
                </a:solidFill>
              </a:rPr>
              <a:t>Co to je?</a:t>
            </a:r>
          </a:p>
          <a:p>
            <a:r>
              <a:rPr lang="cs-CZ" dirty="0" smtClean="0"/>
              <a:t>Začíná na </a:t>
            </a:r>
            <a:r>
              <a:rPr lang="cs-CZ" b="1" dirty="0" smtClean="0"/>
              <a:t>ž</a:t>
            </a:r>
            <a:r>
              <a:rPr lang="cs-CZ" dirty="0" smtClean="0"/>
              <a:t> a končí na </a:t>
            </a:r>
            <a:r>
              <a:rPr lang="cs-CZ" b="1" dirty="0" err="1" smtClean="0"/>
              <a:t>e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C00000"/>
                </a:solidFill>
              </a:rPr>
              <a:t>Co to je?</a:t>
            </a:r>
          </a:p>
          <a:p>
            <a:r>
              <a:rPr lang="cs-CZ" dirty="0" smtClean="0"/>
              <a:t>Začíná na </a:t>
            </a:r>
            <a:r>
              <a:rPr lang="cs-CZ" b="1" dirty="0" smtClean="0"/>
              <a:t>s</a:t>
            </a:r>
            <a:r>
              <a:rPr lang="cs-CZ" dirty="0" smtClean="0"/>
              <a:t> a končí na </a:t>
            </a:r>
            <a:r>
              <a:rPr lang="cs-CZ" b="1" dirty="0" err="1" smtClean="0"/>
              <a:t>ň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C00000"/>
                </a:solidFill>
              </a:rPr>
              <a:t>Co to je?</a:t>
            </a:r>
          </a:p>
          <a:p>
            <a:r>
              <a:rPr lang="cs-CZ" dirty="0" smtClean="0"/>
              <a:t>Začíná na </a:t>
            </a:r>
            <a:r>
              <a:rPr lang="cs-CZ" b="1" dirty="0" smtClean="0"/>
              <a:t>ž</a:t>
            </a:r>
            <a:r>
              <a:rPr lang="cs-CZ" dirty="0" smtClean="0"/>
              <a:t> a končí na </a:t>
            </a:r>
            <a:r>
              <a:rPr lang="cs-CZ" b="1" dirty="0" smtClean="0"/>
              <a:t>k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C00000"/>
                </a:solidFill>
              </a:rPr>
              <a:t>Co to je?</a:t>
            </a:r>
          </a:p>
          <a:p>
            <a:r>
              <a:rPr lang="cs-CZ" dirty="0" smtClean="0"/>
              <a:t>Začíná na </a:t>
            </a:r>
            <a:r>
              <a:rPr lang="cs-CZ" b="1" dirty="0" smtClean="0"/>
              <a:t>u </a:t>
            </a:r>
            <a:r>
              <a:rPr lang="cs-CZ" dirty="0" smtClean="0"/>
              <a:t>a končí na </a:t>
            </a:r>
            <a:r>
              <a:rPr lang="cs-CZ" b="1" dirty="0" smtClean="0"/>
              <a:t>l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C00000"/>
                </a:solidFill>
              </a:rPr>
              <a:t>Co to je?</a:t>
            </a:r>
          </a:p>
          <a:p>
            <a:r>
              <a:rPr lang="cs-CZ" dirty="0" smtClean="0"/>
              <a:t>Začíná na </a:t>
            </a:r>
            <a:r>
              <a:rPr lang="cs-CZ" b="1" dirty="0" smtClean="0"/>
              <a:t>k</a:t>
            </a:r>
            <a:r>
              <a:rPr lang="cs-CZ" dirty="0" smtClean="0"/>
              <a:t> a končí na </a:t>
            </a:r>
            <a:r>
              <a:rPr lang="cs-CZ" b="1" dirty="0" smtClean="0"/>
              <a:t>a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C00000"/>
                </a:solidFill>
              </a:rPr>
              <a:t>Co to je?</a:t>
            </a:r>
          </a:p>
          <a:p>
            <a:r>
              <a:rPr lang="cs-CZ" dirty="0" smtClean="0"/>
              <a:t>Začíná na </a:t>
            </a:r>
            <a:r>
              <a:rPr lang="cs-CZ" b="1" dirty="0" smtClean="0"/>
              <a:t>a</a:t>
            </a:r>
            <a:r>
              <a:rPr lang="cs-CZ" dirty="0" smtClean="0"/>
              <a:t> a končí na </a:t>
            </a:r>
            <a:r>
              <a:rPr lang="cs-CZ" b="1" dirty="0" smtClean="0"/>
              <a:t>a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C00000"/>
                </a:solidFill>
              </a:rPr>
              <a:t>Co to je?</a:t>
            </a:r>
          </a:p>
          <a:p>
            <a:r>
              <a:rPr lang="cs-CZ" dirty="0" smtClean="0"/>
              <a:t>…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www.krovina.com/deploy/img/fck/Image/01%20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4410075" cy="3219451"/>
          </a:xfrm>
          <a:prstGeom prst="rect">
            <a:avLst/>
          </a:prstGeom>
          <a:noFill/>
        </p:spPr>
      </p:pic>
      <p:pic>
        <p:nvPicPr>
          <p:cNvPr id="31748" name="Picture 4" descr="http://www.terasport.cz/gallery/nabytek/p3obrazky/208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88640"/>
            <a:ext cx="3384376" cy="3315709"/>
          </a:xfrm>
          <a:prstGeom prst="rect">
            <a:avLst/>
          </a:prstGeom>
          <a:noFill/>
        </p:spPr>
      </p:pic>
      <p:pic>
        <p:nvPicPr>
          <p:cNvPr id="31750" name="Picture 6" descr="http://www.kecip.cz/prilohy/122832602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3572383"/>
            <a:ext cx="4104456" cy="3076068"/>
          </a:xfrm>
          <a:prstGeom prst="rect">
            <a:avLst/>
          </a:prstGeom>
          <a:noFill/>
        </p:spPr>
      </p:pic>
      <p:pic>
        <p:nvPicPr>
          <p:cNvPr id="3074" name="Picture 2" descr="http://www.hrst.cz/fotocache/bigadd/Chodnikove-kridy-KOH-I-NOOR-STREET-11251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717032"/>
            <a:ext cx="3810000" cy="28575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427984" y="33569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72400" y="32849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652534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88424" y="64533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/>
          </a:bodyPr>
          <a:lstStyle/>
          <a:p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M</a:t>
            </a:r>
            <a:r>
              <a:rPr lang="cs-CZ" sz="1600" dirty="0" err="1" smtClean="0">
                <a:solidFill>
                  <a:srgbClr val="000000"/>
                </a:solidFill>
                <a:latin typeface="Calibri"/>
              </a:rPr>
              <a:t>ühlhauserová</a:t>
            </a:r>
            <a:r>
              <a:rPr lang="cs-CZ" sz="1600" dirty="0" smtClean="0">
                <a:solidFill>
                  <a:srgbClr val="000000"/>
                </a:solidFill>
                <a:latin typeface="Calibri"/>
              </a:rPr>
              <a:t> Hana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Svobodová Jaromíra.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Prvouka 1 pro 1.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Brno: Nová škola, s.r.o., 2006. ISBN 80-7289-013-1 </a:t>
            </a:r>
            <a:endParaRPr lang="cs-CZ" sz="1600" b="1" u="sng" dirty="0" smtClean="0"/>
          </a:p>
          <a:p>
            <a:r>
              <a:rPr lang="cs-CZ" sz="1600" b="1" u="sng" dirty="0" smtClean="0"/>
              <a:t>OBRÁZKY</a:t>
            </a:r>
            <a:r>
              <a:rPr lang="cs-CZ" sz="1600" dirty="0" smtClean="0"/>
              <a:t>(staženy 10. 9. 2012 od 10.00 – 23. 00):</a:t>
            </a:r>
            <a:endParaRPr lang="cs-CZ" sz="1600" b="1" u="sng" dirty="0" smtClean="0"/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http://img9.ct24.cz/</a:t>
            </a:r>
            <a:r>
              <a:rPr lang="cs-CZ" sz="1600" dirty="0" err="1" smtClean="0">
                <a:hlinkClick r:id="rId2"/>
              </a:rPr>
              <a:t>cache</a:t>
            </a:r>
            <a:r>
              <a:rPr lang="cs-CZ" sz="1600" dirty="0" smtClean="0">
                <a:hlinkClick r:id="rId2"/>
              </a:rPr>
              <a:t>/616x347/</a:t>
            </a:r>
            <a:r>
              <a:rPr lang="cs-CZ" sz="1600" dirty="0" err="1" smtClean="0">
                <a:hlinkClick r:id="rId2"/>
              </a:rPr>
              <a:t>article</a:t>
            </a:r>
            <a:r>
              <a:rPr lang="cs-CZ" sz="1600" dirty="0" smtClean="0">
                <a:hlinkClick r:id="rId2"/>
              </a:rPr>
              <a:t>/26/2594/259377.jpg?1319463898</a:t>
            </a:r>
            <a:endParaRPr lang="cs-CZ" sz="1600" dirty="0" smtClean="0"/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esf</a:t>
            </a:r>
            <a:r>
              <a:rPr lang="cs-CZ" sz="1600" dirty="0" smtClean="0">
                <a:hlinkClick r:id="rId3"/>
              </a:rPr>
              <a:t>-kvalita1.cz/portfolio/</a:t>
            </a:r>
            <a:r>
              <a:rPr lang="cs-CZ" sz="1600" dirty="0" err="1" smtClean="0">
                <a:hlinkClick r:id="rId3"/>
              </a:rPr>
              <a:t>zaciname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ulozne</a:t>
            </a:r>
            <a:r>
              <a:rPr lang="cs-CZ" sz="1600" dirty="0" smtClean="0">
                <a:hlinkClick r:id="rId3"/>
              </a:rPr>
              <a:t>_prostory_portfolio/</a:t>
            </a:r>
            <a:r>
              <a:rPr lang="cs-CZ" sz="1600" dirty="0" err="1" smtClean="0">
                <a:hlinkClick r:id="rId3"/>
              </a:rPr>
              <a:t>ukladani</a:t>
            </a:r>
            <a:r>
              <a:rPr lang="cs-CZ" sz="1600" dirty="0" smtClean="0">
                <a:hlinkClick r:id="rId3"/>
              </a:rPr>
              <a:t>_ve_</a:t>
            </a:r>
            <a:r>
              <a:rPr lang="cs-CZ" sz="1600" dirty="0" err="1" smtClean="0">
                <a:hlinkClick r:id="rId3"/>
              </a:rPr>
              <a:t>tride</a:t>
            </a:r>
            <a:r>
              <a:rPr lang="cs-CZ" sz="1600" dirty="0" smtClean="0">
                <a:hlinkClick r:id="rId3"/>
              </a:rPr>
              <a:t>_ZS_Opava_</a:t>
            </a:r>
            <a:r>
              <a:rPr lang="cs-CZ" sz="1600" dirty="0" err="1" smtClean="0">
                <a:hlinkClick r:id="rId3"/>
              </a:rPr>
              <a:t>upr.jpg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http://img.ihned.cz/attachment.php/610/36503610/stu38BFGIKLkPQcghpqrxyz01Uw9ARVm/zakladni_skola.jpg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zstatce.cz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/2011/</a:t>
            </a:r>
            <a:r>
              <a:rPr lang="cs-CZ" sz="1600" dirty="0" err="1" smtClean="0">
                <a:hlinkClick r:id="rId5"/>
              </a:rPr>
              <a:t>barpo</a:t>
            </a:r>
            <a:r>
              <a:rPr lang="cs-CZ" sz="1600" dirty="0" smtClean="0">
                <a:hlinkClick r:id="rId5"/>
              </a:rPr>
              <a:t>/p09.jpg</a:t>
            </a:r>
            <a:endParaRPr lang="cs-CZ" sz="1600" dirty="0" smtClean="0"/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http://rycho.txt.cz/obrazky/Kristynka_1.den_ve_skole.jpg</a:t>
            </a:r>
            <a:endParaRPr lang="cs-CZ" sz="1600" dirty="0" smtClean="0"/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bojprotiaids.cz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Images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clanky</a:t>
            </a:r>
            <a:r>
              <a:rPr lang="cs-CZ" sz="1600" dirty="0" smtClean="0">
                <a:hlinkClick r:id="rId7"/>
              </a:rPr>
              <a:t>/36.png</a:t>
            </a:r>
            <a:endParaRPr lang="cs-CZ" sz="1600" dirty="0" smtClean="0"/>
          </a:p>
          <a:p>
            <a:r>
              <a:rPr lang="cs-CZ" sz="1600" dirty="0" smtClean="0"/>
              <a:t>7, 8) </a:t>
            </a:r>
            <a:r>
              <a:rPr lang="cs-CZ" sz="1600" dirty="0" smtClean="0">
                <a:hlinkClick r:id="rId8"/>
              </a:rPr>
              <a:t>http://media.novinky.</a:t>
            </a:r>
            <a:r>
              <a:rPr lang="cs-CZ" sz="1600" dirty="0" err="1" smtClean="0">
                <a:hlinkClick r:id="rId8"/>
              </a:rPr>
              <a:t>cz</a:t>
            </a:r>
            <a:r>
              <a:rPr lang="cs-CZ" sz="1600" dirty="0" smtClean="0">
                <a:hlinkClick r:id="rId8"/>
              </a:rPr>
              <a:t>/270/282706-original1-4lhcb.jpg</a:t>
            </a:r>
            <a:endParaRPr lang="cs-CZ" sz="1600" dirty="0" smtClean="0"/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9"/>
              </a:rPr>
              <a:t>http://storage.albatrosmedia.cz/albatrosmedia/images/large/31a028dcaccd0dfba0551feeea5fe1e4.jpg</a:t>
            </a:r>
            <a:endParaRPr lang="cs-CZ" sz="1600" dirty="0" smtClean="0"/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berounka.net</a:t>
            </a:r>
            <a:r>
              <a:rPr lang="cs-CZ" sz="1600" dirty="0" smtClean="0">
                <a:hlinkClick r:id="rId10"/>
              </a:rPr>
              <a:t>/162445/orientace-v-prostoru-a-case-pro-</a:t>
            </a:r>
            <a:r>
              <a:rPr lang="cs-CZ" sz="1600" dirty="0" err="1" smtClean="0">
                <a:hlinkClick r:id="rId10"/>
              </a:rPr>
              <a:t>deti</a:t>
            </a:r>
            <a:r>
              <a:rPr lang="cs-CZ" sz="1600" dirty="0" smtClean="0">
                <a:hlinkClick r:id="rId10"/>
              </a:rPr>
              <a:t>-od-4-do-6-let-.</a:t>
            </a:r>
            <a:r>
              <a:rPr lang="cs-CZ" sz="1600" dirty="0" err="1" smtClean="0">
                <a:hlinkClick r:id="rId10"/>
              </a:rPr>
              <a:t>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1"/>
              </a:rPr>
              <a:t>http://4.bp.blogspot.com/-</a:t>
            </a:r>
            <a:r>
              <a:rPr lang="cs-CZ" sz="1600" dirty="0" err="1" smtClean="0">
                <a:hlinkClick r:id="rId11"/>
              </a:rPr>
              <a:t>yrKDMmWZxHo</a:t>
            </a:r>
            <a:r>
              <a:rPr lang="cs-CZ" sz="1600" dirty="0" smtClean="0">
                <a:hlinkClick r:id="rId11"/>
              </a:rPr>
              <a:t>/UB-qkWJab5I/</a:t>
            </a:r>
            <a:r>
              <a:rPr lang="cs-CZ" sz="1600" dirty="0" err="1" smtClean="0">
                <a:hlinkClick r:id="rId11"/>
              </a:rPr>
              <a:t>AAAAAAAABvI</a:t>
            </a:r>
            <a:r>
              <a:rPr lang="cs-CZ" sz="1600" dirty="0" smtClean="0">
                <a:hlinkClick r:id="rId11"/>
              </a:rPr>
              <a:t>/jN64nfB9pGI/s1600/4c88732fd2428eefa99981fe487b584d.jpg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/>
              <a:t>12)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krovina.com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deploy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img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fck</a:t>
            </a:r>
            <a:r>
              <a:rPr lang="cs-CZ" sz="1600" dirty="0" smtClean="0">
                <a:hlinkClick r:id="rId2"/>
              </a:rPr>
              <a:t>/Image/01%20a.jpg</a:t>
            </a:r>
            <a:endParaRPr lang="cs-CZ" sz="1600" dirty="0" smtClean="0"/>
          </a:p>
          <a:p>
            <a:r>
              <a:rPr lang="cs-CZ" sz="1600" dirty="0" smtClean="0"/>
              <a:t>13)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terasport.cz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gallery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nabytek</a:t>
            </a:r>
            <a:r>
              <a:rPr lang="cs-CZ" sz="1600" dirty="0" smtClean="0">
                <a:hlinkClick r:id="rId3"/>
              </a:rPr>
              <a:t>/p3obrazky/2084.jpg</a:t>
            </a:r>
            <a:endParaRPr lang="cs-CZ" sz="1600" dirty="0" smtClean="0"/>
          </a:p>
          <a:p>
            <a:r>
              <a:rPr lang="cs-CZ" sz="1600" dirty="0" smtClean="0"/>
              <a:t>14)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kecip.cz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prilohy</a:t>
            </a:r>
            <a:r>
              <a:rPr lang="cs-CZ" sz="1600" dirty="0" smtClean="0">
                <a:hlinkClick r:id="rId4"/>
              </a:rPr>
              <a:t>/1228326021.jpg</a:t>
            </a:r>
            <a:endParaRPr lang="cs-CZ" sz="1600" dirty="0" smtClean="0"/>
          </a:p>
          <a:p>
            <a:r>
              <a:rPr lang="cs-CZ" sz="1600" dirty="0" smtClean="0"/>
              <a:t>15) </a:t>
            </a:r>
            <a:r>
              <a:rPr lang="cs-CZ" sz="1600" dirty="0" smtClean="0">
                <a:hlinkClick r:id="rId5"/>
              </a:rPr>
              <a:t>http://www.hrst.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fotocache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bigadd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Chodnikove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kridy</a:t>
            </a:r>
            <a:r>
              <a:rPr lang="cs-CZ" sz="1600" dirty="0" smtClean="0">
                <a:hlinkClick r:id="rId5"/>
              </a:rPr>
              <a:t>-KOH-I-NOOR-STREET-112510.jpg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543</Words>
  <Application>Microsoft Office PowerPoint</Application>
  <PresentationFormat>Předvádění na obrazovce (4:3)</PresentationFormat>
  <Paragraphs>124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  TŘÍDA v hodině II</vt:lpstr>
      <vt:lpstr>Snímek 2</vt:lpstr>
      <vt:lpstr>Snímek 3</vt:lpstr>
      <vt:lpstr>ANOTACE</vt:lpstr>
      <vt:lpstr>Třída</vt:lpstr>
      <vt:lpstr>TŘÍDA ve vyučovací hodině</vt:lpstr>
      <vt:lpstr>            Co děláme v HODINĚ?</vt:lpstr>
      <vt:lpstr>            Co děláme ve škole?:</vt:lpstr>
      <vt:lpstr>      Jak správně sedět u psaní a čtení. </vt:lpstr>
      <vt:lpstr>Co je ve třídě vlevo a co vpravo?</vt:lpstr>
      <vt:lpstr>Co je NAHOŘE a DOLE co vlevo a co vpravo?</vt:lpstr>
      <vt:lpstr>Co je NAHOŘE a DOLE co vlevo a co vpravo?</vt:lpstr>
      <vt:lpstr>Co je NAHOŘE a DOLE co vlevo a co vpravo?</vt:lpstr>
      <vt:lpstr>JE DŮLEŽITÉ ZNÁT</vt:lpstr>
      <vt:lpstr>HÁDANKY</vt:lpstr>
      <vt:lpstr>Snímek 16</vt:lpstr>
      <vt:lpstr>Zdroje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70</cp:revision>
  <dcterms:created xsi:type="dcterms:W3CDTF">2012-12-29T09:34:39Z</dcterms:created>
  <dcterms:modified xsi:type="dcterms:W3CDTF">2013-05-30T16:13:47Z</dcterms:modified>
</cp:coreProperties>
</file>