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57" r:id="rId4"/>
    <p:sldId id="258" r:id="rId5"/>
    <p:sldId id="259" r:id="rId6"/>
    <p:sldId id="261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BC27B-4559-448E-8DFD-60F9A1757A84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AF148-FE48-48B7-B4B9-07E7866A2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6401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BC27B-4559-448E-8DFD-60F9A1757A84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AF148-FE48-48B7-B4B9-07E7866A2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9309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BC27B-4559-448E-8DFD-60F9A1757A84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AF148-FE48-48B7-B4B9-07E7866A2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6785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BC27B-4559-448E-8DFD-60F9A1757A84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AF148-FE48-48B7-B4B9-07E7866A2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7234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BC27B-4559-448E-8DFD-60F9A1757A84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AF148-FE48-48B7-B4B9-07E7866A2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0875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BC27B-4559-448E-8DFD-60F9A1757A84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AF148-FE48-48B7-B4B9-07E7866A2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6520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BC27B-4559-448E-8DFD-60F9A1757A84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AF148-FE48-48B7-B4B9-07E7866A2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8501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BC27B-4559-448E-8DFD-60F9A1757A84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AF148-FE48-48B7-B4B9-07E7866A2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9887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BC27B-4559-448E-8DFD-60F9A1757A84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AF148-FE48-48B7-B4B9-07E7866A2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7746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BC27B-4559-448E-8DFD-60F9A1757A84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AF148-FE48-48B7-B4B9-07E7866A2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7275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BC27B-4559-448E-8DFD-60F9A1757A84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AF148-FE48-48B7-B4B9-07E7866A2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7968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BBC27B-4559-448E-8DFD-60F9A1757A84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AF148-FE48-48B7-B4B9-07E7866A2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2778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843858"/>
              </p:ext>
            </p:extLst>
          </p:nvPr>
        </p:nvGraphicFramePr>
        <p:xfrm>
          <a:off x="611560" y="1844824"/>
          <a:ext cx="8229600" cy="1981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42592"/>
                <a:gridCol w="598700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Název školy: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ZŠ a MŠ T. G. Masaryka Fulnek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Mgr</a:t>
                      </a:r>
                      <a:r>
                        <a:rPr lang="cs-CZ" sz="2000" smtClean="0">
                          <a:solidFill>
                            <a:schemeClr val="tx1"/>
                          </a:solidFill>
                        </a:rPr>
                        <a:t>. Dagmar Šaflová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Název: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aseline="0" smtClean="0">
                          <a:solidFill>
                            <a:schemeClr val="tx1"/>
                          </a:solidFill>
                        </a:rPr>
                        <a:t>VY_32_INOVACE_M.2.5- 5 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Téma: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smtClean="0">
                          <a:solidFill>
                            <a:schemeClr val="tx1"/>
                          </a:solidFill>
                        </a:rPr>
                        <a:t>Sčítání a odčítání do 100 bez přechodu desítky 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Číslo projektu: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CZ.1.07/1.4.00/21.0903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450" y="4869160"/>
            <a:ext cx="626110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2481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59632" y="1844824"/>
            <a:ext cx="64087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Anotace : </a:t>
            </a:r>
          </a:p>
          <a:p>
            <a:r>
              <a:rPr lang="cs-CZ" b="1" dirty="0"/>
              <a:t>Autor</a:t>
            </a:r>
            <a:r>
              <a:rPr lang="cs-CZ" dirty="0"/>
              <a:t>: Mgr. Dagmar </a:t>
            </a:r>
            <a:r>
              <a:rPr lang="cs-CZ" dirty="0" err="1"/>
              <a:t>Šaflová</a:t>
            </a:r>
            <a:endParaRPr lang="cs-CZ" dirty="0"/>
          </a:p>
          <a:p>
            <a:r>
              <a:rPr lang="cs-CZ" dirty="0"/>
              <a:t>Základní škola a mateřská škola T. G. Masaryka Fulnek</a:t>
            </a:r>
          </a:p>
          <a:p>
            <a:r>
              <a:rPr lang="cs-CZ" b="1" dirty="0" smtClean="0"/>
              <a:t>Vzdělávací oblast: </a:t>
            </a:r>
            <a:r>
              <a:rPr lang="cs-CZ" dirty="0" smtClean="0"/>
              <a:t>Matematika a její aplikace</a:t>
            </a:r>
            <a:endParaRPr lang="cs-CZ" dirty="0"/>
          </a:p>
          <a:p>
            <a:r>
              <a:rPr lang="cs-CZ" b="1" dirty="0"/>
              <a:t>Očekávaný </a:t>
            </a:r>
            <a:r>
              <a:rPr lang="cs-CZ" b="1" dirty="0" smtClean="0"/>
              <a:t>výstup: </a:t>
            </a:r>
            <a:r>
              <a:rPr lang="cs-CZ" dirty="0"/>
              <a:t>Žák si procvičí učivo  sčítání a odčítání do 100 bez přechodu desítky.</a:t>
            </a:r>
          </a:p>
          <a:p>
            <a:r>
              <a:rPr lang="cs-CZ" b="1" dirty="0"/>
              <a:t>Druh učebního materiálu: </a:t>
            </a:r>
            <a:r>
              <a:rPr lang="cs-CZ" dirty="0"/>
              <a:t>prezentace </a:t>
            </a:r>
          </a:p>
          <a:p>
            <a:r>
              <a:rPr lang="cs-CZ" b="1" dirty="0"/>
              <a:t>Druh interaktivity: </a:t>
            </a:r>
            <a:r>
              <a:rPr lang="cs-CZ" dirty="0"/>
              <a:t>samostatná práce žáků </a:t>
            </a:r>
          </a:p>
          <a:p>
            <a:r>
              <a:rPr lang="cs-CZ" b="1" dirty="0"/>
              <a:t>Cílová skupina: </a:t>
            </a:r>
            <a:r>
              <a:rPr lang="cs-CZ" dirty="0"/>
              <a:t>ž</a:t>
            </a:r>
            <a:r>
              <a:rPr lang="cs-CZ" dirty="0" smtClean="0"/>
              <a:t>ák</a:t>
            </a:r>
            <a:endParaRPr lang="cs-CZ" dirty="0"/>
          </a:p>
          <a:p>
            <a:r>
              <a:rPr lang="cs-CZ" b="1" dirty="0"/>
              <a:t>Stupeň a typ vzdělávání : </a:t>
            </a:r>
            <a:r>
              <a:rPr lang="cs-CZ" dirty="0"/>
              <a:t>základní vzdělávání – 1. období</a:t>
            </a:r>
          </a:p>
          <a:p>
            <a:r>
              <a:rPr lang="cs-CZ" b="1" dirty="0"/>
              <a:t>Typická věková skupina: </a:t>
            </a:r>
            <a:r>
              <a:rPr lang="cs-CZ" dirty="0"/>
              <a:t>7- 8 let</a:t>
            </a:r>
          </a:p>
          <a:p>
            <a:r>
              <a:rPr lang="cs-CZ" b="1" dirty="0"/>
              <a:t>Vytvořeno: </a:t>
            </a:r>
            <a:r>
              <a:rPr lang="cs-CZ" dirty="0" smtClean="0"/>
              <a:t>13.1.2012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835696" y="1268760"/>
            <a:ext cx="60680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smtClean="0">
                <a:solidFill>
                  <a:srgbClr val="002060"/>
                </a:solidFill>
              </a:rPr>
              <a:t>Sčítání a odčítání do 100 bez přechodu desítky</a:t>
            </a:r>
            <a:endParaRPr lang="cs-CZ" sz="24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41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6926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158306" y="903527"/>
            <a:ext cx="723011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smtClean="0">
                <a:solidFill>
                  <a:schemeClr val="bg1"/>
                </a:solidFill>
              </a:rPr>
              <a:t>1     2    3   4    5     6    7    8      9   10</a:t>
            </a:r>
          </a:p>
          <a:p>
            <a:r>
              <a:rPr lang="cs-CZ" sz="3600" smtClean="0">
                <a:solidFill>
                  <a:schemeClr val="bg1"/>
                </a:solidFill>
              </a:rPr>
              <a:t>11  12  13 14  15  16  17  18   19  20</a:t>
            </a:r>
          </a:p>
          <a:p>
            <a:r>
              <a:rPr lang="cs-CZ" sz="3600" smtClean="0">
                <a:solidFill>
                  <a:schemeClr val="bg1"/>
                </a:solidFill>
              </a:rPr>
              <a:t>21  </a:t>
            </a:r>
            <a:r>
              <a:rPr lang="cs-CZ" sz="3600" b="1" smtClean="0">
                <a:solidFill>
                  <a:srgbClr val="FF0000"/>
                </a:solidFill>
              </a:rPr>
              <a:t>22</a:t>
            </a:r>
            <a:r>
              <a:rPr lang="cs-CZ" sz="3600" smtClean="0">
                <a:solidFill>
                  <a:schemeClr val="bg1"/>
                </a:solidFill>
              </a:rPr>
              <a:t>  23  24  25  </a:t>
            </a:r>
            <a:r>
              <a:rPr lang="cs-CZ" sz="3600" b="1" smtClean="0">
                <a:solidFill>
                  <a:srgbClr val="FF0000"/>
                </a:solidFill>
              </a:rPr>
              <a:t>26</a:t>
            </a:r>
            <a:r>
              <a:rPr lang="cs-CZ" sz="3600" smtClean="0">
                <a:solidFill>
                  <a:schemeClr val="bg1"/>
                </a:solidFill>
              </a:rPr>
              <a:t>  27  28  29  30</a:t>
            </a:r>
          </a:p>
          <a:p>
            <a:r>
              <a:rPr lang="cs-CZ" sz="3600" smtClean="0">
                <a:solidFill>
                  <a:schemeClr val="bg1"/>
                </a:solidFill>
              </a:rPr>
              <a:t>31  32  33  34  35  36  37  38  </a:t>
            </a:r>
            <a:r>
              <a:rPr lang="cs-CZ" sz="3600" b="1" smtClean="0">
                <a:solidFill>
                  <a:srgbClr val="FF0000"/>
                </a:solidFill>
              </a:rPr>
              <a:t>39</a:t>
            </a:r>
            <a:r>
              <a:rPr lang="cs-CZ" sz="3600" smtClean="0">
                <a:solidFill>
                  <a:schemeClr val="bg1"/>
                </a:solidFill>
              </a:rPr>
              <a:t>  40 41  42  43  </a:t>
            </a:r>
            <a:r>
              <a:rPr lang="cs-CZ" sz="3600" smtClean="0">
                <a:solidFill>
                  <a:srgbClr val="FF0000"/>
                </a:solidFill>
              </a:rPr>
              <a:t>44</a:t>
            </a:r>
            <a:r>
              <a:rPr lang="cs-CZ" sz="3600" smtClean="0">
                <a:solidFill>
                  <a:schemeClr val="bg1"/>
                </a:solidFill>
              </a:rPr>
              <a:t>  45  46  47  48  49  </a:t>
            </a:r>
            <a:r>
              <a:rPr lang="cs-CZ" sz="3600" b="1" smtClean="0">
                <a:solidFill>
                  <a:srgbClr val="FF0000"/>
                </a:solidFill>
              </a:rPr>
              <a:t>50</a:t>
            </a:r>
          </a:p>
          <a:p>
            <a:r>
              <a:rPr lang="cs-CZ" sz="3600" smtClean="0">
                <a:solidFill>
                  <a:schemeClr val="bg1"/>
                </a:solidFill>
              </a:rPr>
              <a:t>51  52  53   54 55  </a:t>
            </a:r>
            <a:r>
              <a:rPr lang="cs-CZ" sz="3600" b="1" smtClean="0">
                <a:solidFill>
                  <a:srgbClr val="FF0000"/>
                </a:solidFill>
              </a:rPr>
              <a:t>56</a:t>
            </a:r>
            <a:r>
              <a:rPr lang="cs-CZ" sz="3600" smtClean="0">
                <a:solidFill>
                  <a:schemeClr val="bg1"/>
                </a:solidFill>
              </a:rPr>
              <a:t>  57   58 59  60</a:t>
            </a:r>
          </a:p>
          <a:p>
            <a:r>
              <a:rPr lang="cs-CZ" sz="3600" smtClean="0">
                <a:solidFill>
                  <a:schemeClr val="bg1"/>
                </a:solidFill>
              </a:rPr>
              <a:t>61  </a:t>
            </a:r>
            <a:r>
              <a:rPr lang="cs-CZ" sz="3600" b="1" smtClean="0">
                <a:solidFill>
                  <a:srgbClr val="FF0000"/>
                </a:solidFill>
              </a:rPr>
              <a:t>62</a:t>
            </a:r>
            <a:r>
              <a:rPr lang="cs-CZ" sz="3600" smtClean="0">
                <a:solidFill>
                  <a:schemeClr val="bg1"/>
                </a:solidFill>
              </a:rPr>
              <a:t>  63  64  </a:t>
            </a:r>
            <a:r>
              <a:rPr lang="cs-CZ" sz="3600" b="1" smtClean="0">
                <a:solidFill>
                  <a:schemeClr val="bg1"/>
                </a:solidFill>
              </a:rPr>
              <a:t>65</a:t>
            </a:r>
            <a:r>
              <a:rPr lang="cs-CZ" sz="3600" smtClean="0">
                <a:solidFill>
                  <a:schemeClr val="bg1"/>
                </a:solidFill>
              </a:rPr>
              <a:t>  66  67   68 </a:t>
            </a:r>
            <a:r>
              <a:rPr lang="cs-CZ" sz="3600" b="1" smtClean="0">
                <a:solidFill>
                  <a:srgbClr val="FF0000"/>
                </a:solidFill>
              </a:rPr>
              <a:t>69</a:t>
            </a:r>
            <a:r>
              <a:rPr lang="cs-CZ" sz="3600" smtClean="0">
                <a:solidFill>
                  <a:schemeClr val="bg1"/>
                </a:solidFill>
              </a:rPr>
              <a:t>  70</a:t>
            </a:r>
          </a:p>
          <a:p>
            <a:r>
              <a:rPr lang="cs-CZ" sz="3600" smtClean="0">
                <a:solidFill>
                  <a:schemeClr val="bg1"/>
                </a:solidFill>
              </a:rPr>
              <a:t>71  72  </a:t>
            </a:r>
            <a:r>
              <a:rPr lang="cs-CZ" sz="3600" b="1" smtClean="0">
                <a:solidFill>
                  <a:srgbClr val="FF0000"/>
                </a:solidFill>
              </a:rPr>
              <a:t>73</a:t>
            </a:r>
            <a:r>
              <a:rPr lang="cs-CZ" sz="3600" smtClean="0">
                <a:solidFill>
                  <a:schemeClr val="bg1"/>
                </a:solidFill>
              </a:rPr>
              <a:t>  74 75  76  77   78  79  80 81  82  83  84  85  86  </a:t>
            </a:r>
            <a:r>
              <a:rPr lang="cs-CZ" sz="3600" b="1" smtClean="0">
                <a:solidFill>
                  <a:srgbClr val="FF0000"/>
                </a:solidFill>
              </a:rPr>
              <a:t>87</a:t>
            </a:r>
            <a:r>
              <a:rPr lang="cs-CZ" sz="3600" smtClean="0">
                <a:solidFill>
                  <a:schemeClr val="bg1"/>
                </a:solidFill>
              </a:rPr>
              <a:t>  88  </a:t>
            </a:r>
            <a:r>
              <a:rPr lang="cs-CZ" sz="3600" b="1" smtClean="0">
                <a:solidFill>
                  <a:srgbClr val="FF0000"/>
                </a:solidFill>
              </a:rPr>
              <a:t>89</a:t>
            </a:r>
            <a:r>
              <a:rPr lang="cs-CZ" sz="3600" smtClean="0">
                <a:solidFill>
                  <a:schemeClr val="bg1"/>
                </a:solidFill>
              </a:rPr>
              <a:t>  90</a:t>
            </a:r>
          </a:p>
          <a:p>
            <a:r>
              <a:rPr lang="cs-CZ" sz="3600" smtClean="0">
                <a:solidFill>
                  <a:schemeClr val="bg1"/>
                </a:solidFill>
              </a:rPr>
              <a:t>91 92   </a:t>
            </a:r>
            <a:r>
              <a:rPr lang="cs-CZ" sz="3600" b="1" smtClean="0">
                <a:solidFill>
                  <a:srgbClr val="FF0000"/>
                </a:solidFill>
              </a:rPr>
              <a:t>93</a:t>
            </a:r>
            <a:r>
              <a:rPr lang="cs-CZ" sz="3600" smtClean="0">
                <a:solidFill>
                  <a:schemeClr val="bg1"/>
                </a:solidFill>
              </a:rPr>
              <a:t>  94  95  96  97  98   99 </a:t>
            </a:r>
            <a:r>
              <a:rPr lang="cs-CZ" sz="3600" b="1" smtClean="0">
                <a:solidFill>
                  <a:srgbClr val="FF0000"/>
                </a:solidFill>
              </a:rPr>
              <a:t>100</a:t>
            </a:r>
            <a:r>
              <a:rPr lang="cs-CZ" sz="3600" smtClean="0">
                <a:solidFill>
                  <a:schemeClr val="bg1"/>
                </a:solidFill>
              </a:rPr>
              <a:t>	</a:t>
            </a:r>
          </a:p>
          <a:p>
            <a:endParaRPr lang="cs-CZ" sz="3600"/>
          </a:p>
        </p:txBody>
      </p:sp>
      <p:sp>
        <p:nvSpPr>
          <p:cNvPr id="7" name="TextovéPole 6"/>
          <p:cNvSpPr txBox="1"/>
          <p:nvPr/>
        </p:nvSpPr>
        <p:spPr>
          <a:xfrm>
            <a:off x="1475656" y="223571"/>
            <a:ext cx="50731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Čtěte  červeně označená čísla</a:t>
            </a:r>
            <a:endParaRPr lang="cs-CZ" sz="320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58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97" y="1340768"/>
            <a:ext cx="7200800" cy="524918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03648" y="404664"/>
            <a:ext cx="58665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Pište do sešitu nebo na tabulku  zakrytá čísla.</a:t>
            </a:r>
          </a:p>
          <a:p>
            <a:r>
              <a:rPr lang="cs-CZ" sz="240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Potom proveďte  kontrolu. </a:t>
            </a:r>
            <a:endParaRPr lang="cs-CZ" sz="240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026" name="Picture 2" descr="http://t1.gstatic.com/images?q=tbn:ANd9GcTeAvA8TYhkJD7HFN0VgSQVRu14_RetpHVS1xlvuMZr3halR1IYX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406" y="2406942"/>
            <a:ext cx="535781" cy="535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t1.gstatic.com/images?q=tbn:ANd9GcTeAvA8TYhkJD7HFN0VgSQVRu14_RetpHVS1xlvuMZr3halR1IYX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925" y="2282382"/>
            <a:ext cx="535781" cy="535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t1.gstatic.com/images?q=tbn:ANd9GcTeAvA8TYhkJD7HFN0VgSQVRu14_RetpHVS1xlvuMZr3halR1IYX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7689" y="5620965"/>
            <a:ext cx="535781" cy="535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t1.gstatic.com/images?q=tbn:ANd9GcTeAvA8TYhkJD7HFN0VgSQVRu14_RetpHVS1xlvuMZr3halR1IYX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2591" y="3226896"/>
            <a:ext cx="535781" cy="535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t1.gstatic.com/images?q=tbn:ANd9GcTeAvA8TYhkJD7HFN0VgSQVRu14_RetpHVS1xlvuMZr3halR1IYX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0389" y="4653136"/>
            <a:ext cx="535781" cy="535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t1.gstatic.com/images?q=tbn:ANd9GcTeAvA8TYhkJD7HFN0VgSQVRu14_RetpHVS1xlvuMZr3halR1IYX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694" y="1922676"/>
            <a:ext cx="535781" cy="535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t1.gstatic.com/images?q=tbn:ANd9GcTeAvA8TYhkJD7HFN0VgSQVRu14_RetpHVS1xlvuMZr3halR1IYX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694" y="2874714"/>
            <a:ext cx="535781" cy="535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t1.gstatic.com/images?q=tbn:ANd9GcTeAvA8TYhkJD7HFN0VgSQVRu14_RetpHVS1xlvuMZr3halR1IYX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867" y="5085184"/>
            <a:ext cx="535781" cy="535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t1.gstatic.com/images?q=tbn:ANd9GcTeAvA8TYhkJD7HFN0VgSQVRu14_RetpHVS1xlvuMZr3halR1IYX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5939" y="3226896"/>
            <a:ext cx="535781" cy="535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t1.gstatic.com/images?q=tbn:ANd9GcTeAvA8TYhkJD7HFN0VgSQVRu14_RetpHVS1xlvuMZr3halR1IYX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810" y="5085184"/>
            <a:ext cx="535781" cy="535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t1.gstatic.com/images?q=tbn:ANd9GcTeAvA8TYhkJD7HFN0VgSQVRu14_RetpHVS1xlvuMZr3halR1IYX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972" y="4234903"/>
            <a:ext cx="535781" cy="535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t1.gstatic.com/images?q=tbn:ANd9GcTeAvA8TYhkJD7HFN0VgSQVRu14_RetpHVS1xlvuMZr3halR1IYX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341658"/>
            <a:ext cx="535781" cy="535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t1.gstatic.com/images?q=tbn:ANd9GcTeAvA8TYhkJD7HFN0VgSQVRu14_RetpHVS1xlvuMZr3halR1IYX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699122"/>
            <a:ext cx="535781" cy="535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t1.gstatic.com/images?q=tbn:ANd9GcTeAvA8TYhkJD7HFN0VgSQVRu14_RetpHVS1xlvuMZr3halR1IYX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701" y="5517232"/>
            <a:ext cx="535781" cy="535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7869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908720"/>
            <a:ext cx="5575429" cy="5328592"/>
          </a:xfrm>
          <a:prstGeom prst="rect">
            <a:avLst/>
          </a:prstGeom>
          <a:solidFill>
            <a:schemeClr val="tx2">
              <a:lumMod val="50000"/>
            </a:schemeClr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963837" y="187115"/>
            <a:ext cx="71970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smtClean="0"/>
              <a:t>Označte ve stovkové tabulce  čísla</a:t>
            </a:r>
            <a:endParaRPr lang="cs-CZ" sz="400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340768"/>
            <a:ext cx="277646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2 desítky 3 jednotky</a:t>
            </a:r>
          </a:p>
          <a:p>
            <a:r>
              <a:rPr lang="cs-CZ" sz="2400" smtClean="0"/>
              <a:t>7 desítek 7 jednotek</a:t>
            </a:r>
          </a:p>
          <a:p>
            <a:r>
              <a:rPr lang="cs-CZ" sz="2400" smtClean="0"/>
              <a:t>8 desítek  4 jednotky</a:t>
            </a:r>
          </a:p>
          <a:p>
            <a:r>
              <a:rPr lang="cs-CZ" sz="2400" smtClean="0"/>
              <a:t>2 desítky  7 jednotek</a:t>
            </a:r>
          </a:p>
          <a:p>
            <a:r>
              <a:rPr lang="cs-CZ" sz="2400" smtClean="0"/>
              <a:t>5 desítek  8 jednotek</a:t>
            </a:r>
          </a:p>
          <a:p>
            <a:r>
              <a:rPr lang="cs-CZ" sz="2400" smtClean="0"/>
              <a:t>8 desítek  6 jednotek</a:t>
            </a:r>
          </a:p>
          <a:p>
            <a:r>
              <a:rPr lang="cs-CZ" sz="2400" smtClean="0"/>
              <a:t>3 desítky  2 jednotky</a:t>
            </a:r>
          </a:p>
          <a:p>
            <a:r>
              <a:rPr lang="cs-CZ" sz="2400" smtClean="0"/>
              <a:t>9 desítek  3 jednotky</a:t>
            </a:r>
          </a:p>
          <a:p>
            <a:r>
              <a:rPr lang="cs-CZ" sz="2400" smtClean="0"/>
              <a:t>6 desítek  4 jednotky</a:t>
            </a:r>
          </a:p>
          <a:p>
            <a:r>
              <a:rPr lang="cs-CZ" sz="2400" smtClean="0"/>
              <a:t>4 desítky  2 jednotky</a:t>
            </a:r>
            <a:endParaRPr lang="cs-CZ" sz="2400"/>
          </a:p>
        </p:txBody>
      </p:sp>
    </p:spTree>
    <p:extLst>
      <p:ext uri="{BB962C8B-B14F-4D97-AF65-F5344CB8AC3E}">
        <p14:creationId xmlns:p14="http://schemas.microsoft.com/office/powerpoint/2010/main" val="221172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913" y="4330741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338" y="4365104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153" y="3284984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169319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87490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13" y="3284984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913" y="3298809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5911" y="2237268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685" y="1043109"/>
            <a:ext cx="858837" cy="871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645" y="2237268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9907" y="1043109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767" y="3284984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753" y="2168401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5911" y="1092996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2192" y="2102555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231" y="1089744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550" y="1081302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550" y="2237268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550" y="4365104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929" y="3258778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550" y="3284984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6382" y="4348530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753" y="4298551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1519" y="4310932"/>
            <a:ext cx="864096" cy="87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93338" y="1170769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smtClean="0"/>
              <a:t>23</a:t>
            </a:r>
            <a:endParaRPr lang="cs-CZ" sz="4000" b="1"/>
          </a:p>
        </p:txBody>
      </p:sp>
      <p:sp>
        <p:nvSpPr>
          <p:cNvPr id="3" name="TextovéPole 2"/>
          <p:cNvSpPr txBox="1"/>
          <p:nvPr/>
        </p:nvSpPr>
        <p:spPr>
          <a:xfrm>
            <a:off x="1053947" y="400308"/>
            <a:ext cx="64329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smtClean="0">
                <a:solidFill>
                  <a:schemeClr val="bg1"/>
                </a:solidFill>
              </a:rPr>
              <a:t>Doplň  trojici  po sobě  jdoucích čísel. </a:t>
            </a:r>
            <a:endParaRPr lang="cs-CZ" sz="3200">
              <a:solidFill>
                <a:schemeClr val="bg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2315226" y="2412272"/>
            <a:ext cx="7584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smtClean="0"/>
              <a:t>45</a:t>
            </a:r>
            <a:endParaRPr lang="cs-CZ" sz="3600" b="1"/>
          </a:p>
        </p:txBody>
      </p:sp>
      <p:sp>
        <p:nvSpPr>
          <p:cNvPr id="29" name="TextovéPole 28"/>
          <p:cNvSpPr txBox="1"/>
          <p:nvPr/>
        </p:nvSpPr>
        <p:spPr>
          <a:xfrm>
            <a:off x="1160656" y="3382088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smtClean="0"/>
              <a:t>60</a:t>
            </a:r>
            <a:endParaRPr lang="cs-CZ" sz="4000" b="1"/>
          </a:p>
        </p:txBody>
      </p:sp>
      <p:sp>
        <p:nvSpPr>
          <p:cNvPr id="30" name="TextovéPole 29"/>
          <p:cNvSpPr txBox="1"/>
          <p:nvPr/>
        </p:nvSpPr>
        <p:spPr>
          <a:xfrm>
            <a:off x="2341426" y="4497299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smtClean="0"/>
              <a:t>89</a:t>
            </a:r>
            <a:endParaRPr lang="cs-CZ" sz="4000" b="1"/>
          </a:p>
        </p:txBody>
      </p:sp>
      <p:sp>
        <p:nvSpPr>
          <p:cNvPr id="2048" name="TextovéPole 2047"/>
          <p:cNvSpPr txBox="1"/>
          <p:nvPr/>
        </p:nvSpPr>
        <p:spPr>
          <a:xfrm>
            <a:off x="7363263" y="1207052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smtClean="0"/>
              <a:t>100</a:t>
            </a:r>
            <a:endParaRPr lang="cs-CZ" sz="3600" b="1"/>
          </a:p>
        </p:txBody>
      </p:sp>
      <p:sp>
        <p:nvSpPr>
          <p:cNvPr id="2049" name="TextovéPole 2048"/>
          <p:cNvSpPr txBox="1"/>
          <p:nvPr/>
        </p:nvSpPr>
        <p:spPr>
          <a:xfrm>
            <a:off x="5322058" y="2395077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smtClean="0"/>
              <a:t>78</a:t>
            </a:r>
            <a:endParaRPr lang="cs-CZ" sz="3600" b="1"/>
          </a:p>
        </p:txBody>
      </p:sp>
      <p:sp>
        <p:nvSpPr>
          <p:cNvPr id="2053" name="TextovéPole 2052"/>
          <p:cNvSpPr txBox="1"/>
          <p:nvPr/>
        </p:nvSpPr>
        <p:spPr>
          <a:xfrm>
            <a:off x="6385583" y="3486891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smtClean="0"/>
              <a:t>55</a:t>
            </a:r>
            <a:endParaRPr lang="cs-CZ" sz="3600" b="1"/>
          </a:p>
        </p:txBody>
      </p:sp>
      <p:sp>
        <p:nvSpPr>
          <p:cNvPr id="2054" name="TextovéPole 2053"/>
          <p:cNvSpPr txBox="1"/>
          <p:nvPr/>
        </p:nvSpPr>
        <p:spPr>
          <a:xfrm>
            <a:off x="7501547" y="4515088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smtClean="0"/>
              <a:t>39</a:t>
            </a:r>
            <a:endParaRPr lang="cs-CZ" sz="4000" b="1"/>
          </a:p>
        </p:txBody>
      </p:sp>
    </p:spTree>
    <p:extLst>
      <p:ext uri="{BB962C8B-B14F-4D97-AF65-F5344CB8AC3E}">
        <p14:creationId xmlns:p14="http://schemas.microsoft.com/office/powerpoint/2010/main" val="3451543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980728"/>
            <a:ext cx="23064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Obrázky byby použity :</a:t>
            </a:r>
          </a:p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755576" y="1720840"/>
            <a:ext cx="78488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/>
              <a:t>http://www.google.cz/imgres?q=vlo%C4%8Dka&amp;hl=cs&amp;biw=1441&amp;bih=654&amp;tbs=itp:clipart&amp;tbm=isch&amp;tbnid=lJ9JZTbEId3L4M:&amp;imgrefurl=http://www.fazole.cz/platek/art.asp%3Fclanek%3D12256&amp;docid=y_DwquUgq-x0lM&amp;imgurl=http://www.fazole.cz/img/platek/12256/11725.jpg&amp;w=300&amp;h=300&amp;ei=AnRLUJTSGseJhQeWsICoCg&amp;zoom=1&amp;iact=hc&amp;vpx=829&amp;vpy=316&amp;dur=228&amp;hovh=225&amp;hovw=225&amp;tx=122&amp;ty=147&amp;sig=116909212397028187337&amp;page=1&amp;tbnh=121&amp;tbnw=120&amp;start=0&amp;ndsp=27&amp;ved=1t:429,r:14,s:0,i:183</a:t>
            </a:r>
          </a:p>
        </p:txBody>
      </p:sp>
    </p:spTree>
    <p:extLst>
      <p:ext uri="{BB962C8B-B14F-4D97-AF65-F5344CB8AC3E}">
        <p14:creationId xmlns:p14="http://schemas.microsoft.com/office/powerpoint/2010/main" val="1174784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312</Words>
  <Application>Microsoft Office PowerPoint</Application>
  <PresentationFormat>Předvádění na obrazovce (4:3)</PresentationFormat>
  <Paragraphs>55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131M</dc:creator>
  <cp:lastModifiedBy>User</cp:lastModifiedBy>
  <cp:revision>14</cp:revision>
  <dcterms:created xsi:type="dcterms:W3CDTF">2012-01-13T04:50:17Z</dcterms:created>
  <dcterms:modified xsi:type="dcterms:W3CDTF">2013-06-02T11:29:13Z</dcterms:modified>
</cp:coreProperties>
</file>