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68" r:id="rId3"/>
    <p:sldId id="256" r:id="rId4"/>
    <p:sldId id="258" r:id="rId5"/>
    <p:sldId id="260" r:id="rId6"/>
    <p:sldId id="265" r:id="rId7"/>
    <p:sldId id="259" r:id="rId8"/>
    <p:sldId id="261" r:id="rId9"/>
    <p:sldId id="262" r:id="rId10"/>
    <p:sldId id="263" r:id="rId11"/>
    <p:sldId id="264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928662" y="1928803"/>
            <a:ext cx="7172348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1371600" y="3643314"/>
            <a:ext cx="6400800" cy="12858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C7C6-EEBF-45FA-A012-CA4C97F412E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B848-0946-40E8-9661-F1EE9C2F95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C7C6-EEBF-45FA-A012-CA4C97F412E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B848-0946-40E8-9661-F1EE9C2F95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000100" y="4714884"/>
            <a:ext cx="7215239" cy="86200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1000101" y="2857496"/>
            <a:ext cx="7215238" cy="178595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FC7C6-EEBF-45FA-A012-CA4C97F412E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BB848-0946-40E8-9661-F1EE9C2F95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C7C6-EEBF-45FA-A012-CA4C97F412E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B848-0946-40E8-9661-F1EE9C2F95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C7C6-EEBF-45FA-A012-CA4C97F412E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B848-0946-40E8-9661-F1EE9C2F95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671646" y="4572008"/>
            <a:ext cx="6400816" cy="928686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C7C6-EEBF-45FA-A012-CA4C97F412E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B848-0946-40E8-9661-F1EE9C2F95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C7C6-EEBF-45FA-A012-CA4C97F412E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B848-0946-40E8-9661-F1EE9C2F95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575050" y="1428737"/>
            <a:ext cx="5111750" cy="469742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C7C6-EEBF-45FA-A012-CA4C97F412E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B848-0946-40E8-9661-F1EE9C2F95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792288" y="5014914"/>
            <a:ext cx="5486400" cy="414350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正方形/長方形 2"/>
          <p:cNvSpPr>
            <a:spLocks noGrp="1"/>
          </p:cNvSpPr>
          <p:nvPr>
            <p:ph type="pic" idx="1"/>
          </p:nvPr>
        </p:nvSpPr>
        <p:spPr>
          <a:xfrm>
            <a:off x="1792288" y="742960"/>
            <a:ext cx="5486400" cy="4114800"/>
          </a:xfrm>
          <a:prstGeom prst="rect">
            <a:avLst/>
          </a:prstGeom>
          <a:noFill/>
          <a:ln w="50800" cap="sq">
            <a:solidFill>
              <a:schemeClr val="tx1"/>
            </a:solidFill>
            <a:miter lim="800000"/>
          </a:ln>
          <a:effectLst>
            <a:outerShdw blurRad="76200" dist="50800" dir="13500000" algn="tl" rotWithShape="0">
              <a:schemeClr val="bg1">
                <a:alpha val="80000"/>
              </a:scheme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792288" y="5481658"/>
            <a:ext cx="5486400" cy="804862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C7C6-EEBF-45FA-A012-CA4C97F412E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B848-0946-40E8-9661-F1EE9C2F95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671514" y="274638"/>
            <a:ext cx="7829576" cy="1011222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71514" y="1285860"/>
            <a:ext cx="7829576" cy="4357718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C7C6-EEBF-45FA-A012-CA4C97F412E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B848-0946-40E8-9661-F1EE9C2F95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43702" y="285730"/>
            <a:ext cx="1785950" cy="5565797"/>
          </a:xfrm>
        </p:spPr>
        <p:txBody>
          <a:bodyPr vert="eaVert"/>
          <a:lstStyle>
            <a:lvl1pPr>
              <a:defRPr>
                <a:gradFill flip="none" rotWithShape="1">
                  <a:gsLst>
                    <a:gs pos="0">
                      <a:schemeClr val="tx1">
                        <a:tint val="65000"/>
                      </a:schemeClr>
                    </a:gs>
                    <a:gs pos="49900">
                      <a:schemeClr val="tx1">
                        <a:tint val="95000"/>
                      </a:schemeClr>
                    </a:gs>
                    <a:gs pos="50000">
                      <a:schemeClr val="tx1"/>
                    </a:gs>
                    <a:gs pos="100000">
                      <a:schemeClr val="tx1">
                        <a:tint val="95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42910" y="274640"/>
            <a:ext cx="5834090" cy="5583253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652450" y="6356350"/>
            <a:ext cx="2133600" cy="365125"/>
          </a:xfrm>
        </p:spPr>
        <p:txBody>
          <a:bodyPr/>
          <a:lstStyle/>
          <a:p>
            <a:fld id="{369FC7C6-EEBF-45FA-A012-CA4C97F412E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6286512" y="6356350"/>
            <a:ext cx="2133600" cy="365125"/>
          </a:xfrm>
        </p:spPr>
        <p:txBody>
          <a:bodyPr/>
          <a:lstStyle/>
          <a:p>
            <a:fld id="{B7FBB848-0946-40E8-9661-F1EE9C2F95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C7C6-EEBF-45FA-A012-CA4C97F412E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B848-0946-40E8-9661-F1EE9C2F95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369FC7C6-EEBF-45FA-A012-CA4C97F412E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7FBB848-0946-40E8-9661-F1EE9C2F95EF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1" sz="4400" baseline="0">
          <a:ln w="12700">
            <a:solidFill>
              <a:schemeClr val="tx1">
                <a:tint val="95000"/>
              </a:schemeClr>
            </a:solidFill>
          </a:ln>
          <a:gradFill>
            <a:gsLst>
              <a:gs pos="0">
                <a:schemeClr val="tx1">
                  <a:tint val="65000"/>
                </a:schemeClr>
              </a:gs>
              <a:gs pos="49900">
                <a:schemeClr val="tx1">
                  <a:tint val="95000"/>
                </a:schemeClr>
              </a:gs>
              <a:gs pos="50000">
                <a:schemeClr val="tx1"/>
              </a:gs>
              <a:gs pos="100000">
                <a:schemeClr val="tx1">
                  <a:tint val="95000"/>
                </a:schemeClr>
              </a:gs>
            </a:gsLst>
            <a:lin ang="5400000" scaled="1"/>
          </a:gradFill>
          <a:effectLst>
            <a:outerShdw blurRad="127000" algn="tl" rotWithShape="0">
              <a:schemeClr val="bg1">
                <a:alpha val="5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tx1"/>
        </a:buClr>
        <a:buFont typeface="Wingdings"/>
        <a:buChar char="n"/>
        <a:defRPr kumimoji="1" sz="3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>
            <a:shade val="75000"/>
          </a:schemeClr>
        </a:buClr>
        <a:buSzPct val="85000"/>
        <a:buFont typeface="Wingdings"/>
        <a:buChar char="n"/>
        <a:defRPr kumimoji="1" sz="28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4">
            <a:shade val="50000"/>
          </a:schemeClr>
        </a:buClr>
        <a:buSzPct val="75000"/>
        <a:buFont typeface="Wingdings"/>
        <a:buChar char="n"/>
        <a:defRPr kumimoji="1" sz="24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6">
            <a:shade val="50000"/>
          </a:schemeClr>
        </a:buClr>
        <a:buSzPct val="75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3">
            <a:shade val="50000"/>
          </a:schemeClr>
        </a:buClr>
        <a:buSzPct val="70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2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5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tx1"/>
        </a:buClr>
        <a:buSzPct val="5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Šablona 32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85087" y="2564904"/>
            <a:ext cx="8229600" cy="10367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000" dirty="0" smtClean="0"/>
              <a:t>VY_32_INOVACE_13_31_Onemocnění</a:t>
            </a:r>
            <a:endParaRPr lang="cs-CZ" sz="4000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87" y="5130800"/>
            <a:ext cx="9144000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2362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Cyrl-AZ" b="1" dirty="0"/>
              <a:t>Заболевание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Anotace</a:t>
            </a:r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:</a:t>
            </a:r>
            <a:r>
              <a:rPr lang="cs-CZ" dirty="0"/>
              <a:t> Prezentace může sloužit jako </a:t>
            </a:r>
            <a:r>
              <a:rPr lang="cs-CZ" dirty="0" smtClean="0"/>
              <a:t>výkladové</a:t>
            </a:r>
            <a:r>
              <a:rPr lang="cs-CZ" smtClean="0"/>
              <a:t>, opakovací </a:t>
            </a:r>
            <a:r>
              <a:rPr lang="cs-CZ" dirty="0"/>
              <a:t>učivo</a:t>
            </a:r>
          </a:p>
          <a:p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Autor: </a:t>
            </a:r>
            <a:r>
              <a:rPr lang="cs-CZ" dirty="0"/>
              <a:t>Mgr. Lenka </a:t>
            </a:r>
            <a:r>
              <a:rPr lang="cs-CZ" dirty="0" err="1"/>
              <a:t>Kajabová</a:t>
            </a:r>
            <a:endParaRPr lang="cs-CZ" dirty="0"/>
          </a:p>
          <a:p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Jazyk: </a:t>
            </a:r>
            <a:r>
              <a:rPr lang="cs-CZ" dirty="0"/>
              <a:t>Ruština</a:t>
            </a:r>
          </a:p>
          <a:p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Očekávaný výstup: </a:t>
            </a:r>
            <a:r>
              <a:rPr lang="cs-CZ" dirty="0"/>
              <a:t>obohacení a rozšíření učiva</a:t>
            </a:r>
          </a:p>
          <a:p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Speciální vzdělávací potřeby: </a:t>
            </a:r>
            <a:r>
              <a:rPr lang="cs-CZ" dirty="0"/>
              <a:t>dataprojektor, interaktivní tabule</a:t>
            </a:r>
          </a:p>
          <a:p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Klíčová slova: </a:t>
            </a:r>
            <a:r>
              <a:rPr lang="az-Cyrl-AZ" dirty="0" smtClean="0"/>
              <a:t>Заболевание</a:t>
            </a:r>
            <a:r>
              <a:rPr lang="cs-CZ" dirty="0" smtClean="0"/>
              <a:t>, onemocnění</a:t>
            </a:r>
            <a:endParaRPr lang="cs-CZ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Druh </a:t>
            </a:r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učebního materiálu: </a:t>
            </a:r>
            <a:r>
              <a:rPr lang="cs-CZ" dirty="0"/>
              <a:t>prezentace</a:t>
            </a:r>
          </a:p>
          <a:p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Cílová skupina: </a:t>
            </a:r>
            <a:r>
              <a:rPr lang="cs-CZ" dirty="0"/>
              <a:t>žák</a:t>
            </a:r>
          </a:p>
          <a:p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Stupeň a typ vzdělávání: </a:t>
            </a:r>
            <a:r>
              <a:rPr lang="cs-CZ" dirty="0"/>
              <a:t>základní vzdělávání – druhý stupeň</a:t>
            </a:r>
          </a:p>
          <a:p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Typická věková skupina: </a:t>
            </a:r>
            <a:r>
              <a:rPr lang="cs-CZ" dirty="0"/>
              <a:t>12 – 15 let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178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az-Cyrl-AZ" sz="9600" b="1" dirty="0" smtClean="0"/>
              <a:t>Заболевание</a:t>
            </a:r>
            <a:r>
              <a:rPr lang="cs-CZ" sz="9600" b="1" dirty="0" smtClean="0"/>
              <a:t/>
            </a:r>
            <a:br>
              <a:rPr lang="cs-CZ" sz="9600" b="1" dirty="0" smtClean="0"/>
            </a:br>
            <a:r>
              <a:rPr lang="cs-CZ" sz="2800" b="1" dirty="0" smtClean="0"/>
              <a:t>(rozšíření slovní zásoby)</a:t>
            </a:r>
            <a:endParaRPr lang="cs-CZ" sz="9600" b="1" dirty="0"/>
          </a:p>
        </p:txBody>
      </p:sp>
      <p:pic>
        <p:nvPicPr>
          <p:cNvPr id="1026" name="Picture 2" descr="C:\Users\Admin\AppData\Local\Microsoft\Windows\Temporary Internet Files\Content.IE5\QIBMB860\MC90023273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573016"/>
            <a:ext cx="2282006" cy="28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058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AppData\Local\Microsoft\Windows\Temporary Internet Files\Content.IE5\0736J39Y\MP90043111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8514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0" y="0"/>
            <a:ext cx="4495800" cy="6858000"/>
          </a:xfrm>
        </p:spPr>
        <p:txBody>
          <a:bodyPr/>
          <a:lstStyle/>
          <a:p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дóктор</a:t>
            </a:r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врач</a:t>
            </a:r>
          </a:p>
          <a:p>
            <a:pPr>
              <a:buFont typeface="Wingdings" pitchFamily="2" charset="2"/>
              <a:buChar char="Ø"/>
            </a:pP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больн</a:t>
            </a: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ó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й</a:t>
            </a:r>
            <a:endParaRPr lang="ru-RU" sz="3200" b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бóлен</a:t>
            </a:r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гóрло</a:t>
            </a:r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скорая помощь</a:t>
            </a:r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здорóв</a:t>
            </a:r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ангина</a:t>
            </a:r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блéдный</a:t>
            </a:r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болéзнь</a:t>
            </a:r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8200" y="0"/>
            <a:ext cx="4495800" cy="6858000"/>
          </a:xfrm>
        </p:spPr>
        <p:txBody>
          <a:bodyPr/>
          <a:lstStyle/>
          <a:p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Doktor (doktorka)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Lékař (lékařka)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Trvale nemocný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Nyní, teď nemocný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Hrdlo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Rychlá lékařská pomoc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Zdravý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Angína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Bledý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nemoc</a:t>
            </a:r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596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Admin\AppData\Local\Microsoft\Windows\Temporary Internet Files\Content.IE5\QIBMB860\MC90043874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000" y="0"/>
            <a:ext cx="9216000" cy="69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5943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0" y="0"/>
            <a:ext cx="4495800" cy="6858000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желтуха</a:t>
            </a:r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тиф</a:t>
            </a:r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остановка сердца</a:t>
            </a:r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инфаркт</a:t>
            </a:r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мигрень</a:t>
            </a:r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депрессия</a:t>
            </a:r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рак</a:t>
            </a:r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сахарный диабет</a:t>
            </a:r>
          </a:p>
          <a:p>
            <a:pPr>
              <a:buFont typeface="Wingdings" pitchFamily="2" charset="2"/>
              <a:buChar char="Ø"/>
            </a:pP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СПИД</a:t>
            </a:r>
            <a:endParaRPr lang="cs-CZ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az-Cyrl-AZ" sz="3200" b="1" dirty="0">
                <a:solidFill>
                  <a:schemeClr val="accent1">
                    <a:lumMod val="50000"/>
                  </a:schemeClr>
                </a:solidFill>
              </a:rPr>
              <a:t>грипп</a:t>
            </a:r>
          </a:p>
          <a:p>
            <a:pPr>
              <a:buFont typeface="Wingdings" pitchFamily="2" charset="2"/>
              <a:buChar char="Ø"/>
            </a:pPr>
            <a:r>
              <a:rPr lang="az-Cyrl-AZ" sz="3200" b="1" dirty="0">
                <a:solidFill>
                  <a:schemeClr val="accent1">
                    <a:lumMod val="50000"/>
                  </a:schemeClr>
                </a:solidFill>
              </a:rPr>
              <a:t>прост</a:t>
            </a: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</a:rPr>
              <a:t>ý</a:t>
            </a:r>
            <a:r>
              <a:rPr lang="az-Cyrl-AZ" sz="3200" b="1" dirty="0">
                <a:solidFill>
                  <a:schemeClr val="accent1">
                    <a:lumMod val="50000"/>
                  </a:schemeClr>
                </a:solidFill>
              </a:rPr>
              <a:t>да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8200" y="0"/>
            <a:ext cx="4495800" cy="6858000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Žloutenka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Tyfus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Zástava srdce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Infarkt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Migréna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Deprese</a:t>
            </a:r>
          </a:p>
          <a:p>
            <a:pPr>
              <a:buFont typeface="Wingdings" pitchFamily="2" charset="2"/>
              <a:buChar char="Ø"/>
            </a:pPr>
            <a:r>
              <a:rPr lang="cs-CZ" sz="3200" b="1" smtClean="0">
                <a:solidFill>
                  <a:schemeClr val="accent1">
                    <a:lumMod val="50000"/>
                  </a:schemeClr>
                </a:solidFill>
              </a:rPr>
              <a:t>Rakovina</a:t>
            </a:r>
            <a:endParaRPr lang="cs-CZ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Cukrovka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AIDS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Chřipka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nachlazení</a:t>
            </a:r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384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\AppData\Local\Microsoft\Windows\Temporary Internet Files\Content.IE5\DNN2WEBW\MP90042762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411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0" y="0"/>
            <a:ext cx="4495800" cy="6858000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az-Cyrl-AZ" sz="3200" b="1" dirty="0">
                <a:solidFill>
                  <a:schemeClr val="accent1">
                    <a:lumMod val="50000"/>
                  </a:schemeClr>
                </a:solidFill>
              </a:rPr>
              <a:t>опер</a:t>
            </a: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</a:rPr>
              <a:t>á</a:t>
            </a:r>
            <a:r>
              <a:rPr lang="az-Cyrl-AZ" sz="3200" b="1" dirty="0">
                <a:solidFill>
                  <a:schemeClr val="accent1">
                    <a:lumMod val="50000"/>
                  </a:schemeClr>
                </a:solidFill>
              </a:rPr>
              <a:t>ция</a:t>
            </a:r>
          </a:p>
          <a:p>
            <a:pPr>
              <a:buFont typeface="Wingdings" pitchFamily="2" charset="2"/>
              <a:buChar char="Ø"/>
            </a:pPr>
            <a:r>
              <a:rPr lang="az-Cyrl-AZ" sz="3200" b="1" dirty="0">
                <a:solidFill>
                  <a:schemeClr val="accent1">
                    <a:lumMod val="50000"/>
                  </a:schemeClr>
                </a:solidFill>
              </a:rPr>
              <a:t>голов</a:t>
            </a: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</a:rPr>
              <a:t>á</a:t>
            </a:r>
          </a:p>
          <a:p>
            <a:pPr>
              <a:buFont typeface="Wingdings" pitchFamily="2" charset="2"/>
              <a:buChar char="Ø"/>
            </a:pPr>
            <a:r>
              <a:rPr lang="az-Cyrl-AZ" sz="3200" b="1" dirty="0">
                <a:solidFill>
                  <a:schemeClr val="accent1">
                    <a:lumMod val="50000"/>
                  </a:schemeClr>
                </a:solidFill>
              </a:rPr>
              <a:t>жел</a:t>
            </a: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</a:rPr>
              <a:t>ý</a:t>
            </a:r>
            <a:r>
              <a:rPr lang="az-Cyrl-AZ" sz="3200" b="1" dirty="0">
                <a:solidFill>
                  <a:schemeClr val="accent1">
                    <a:lumMod val="50000"/>
                  </a:schemeClr>
                </a:solidFill>
              </a:rPr>
              <a:t>док</a:t>
            </a:r>
          </a:p>
          <a:p>
            <a:pPr>
              <a:buFont typeface="Wingdings" pitchFamily="2" charset="2"/>
              <a:buChar char="Ø"/>
            </a:pPr>
            <a:r>
              <a:rPr lang="az-Cyrl-AZ" sz="3200" b="1" dirty="0">
                <a:solidFill>
                  <a:schemeClr val="accent1">
                    <a:lumMod val="50000"/>
                  </a:schemeClr>
                </a:solidFill>
              </a:rPr>
              <a:t>к</a:t>
            </a: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</a:rPr>
              <a:t>á</a:t>
            </a:r>
            <a:r>
              <a:rPr lang="az-Cyrl-AZ" sz="3200" b="1" dirty="0">
                <a:solidFill>
                  <a:schemeClr val="accent1">
                    <a:lumMod val="50000"/>
                  </a:schemeClr>
                </a:solidFill>
              </a:rPr>
              <a:t>шель</a:t>
            </a:r>
          </a:p>
          <a:p>
            <a:pPr>
              <a:buFont typeface="Wingdings" pitchFamily="2" charset="2"/>
              <a:buChar char="Ø"/>
            </a:pPr>
            <a:r>
              <a:rPr lang="az-Cyrl-AZ" sz="3200" b="1" dirty="0">
                <a:solidFill>
                  <a:schemeClr val="accent1">
                    <a:lumMod val="50000"/>
                  </a:schemeClr>
                </a:solidFill>
              </a:rPr>
              <a:t>курить</a:t>
            </a:r>
          </a:p>
          <a:p>
            <a:pPr>
              <a:buFont typeface="Wingdings" pitchFamily="2" charset="2"/>
              <a:buChar char="Ø"/>
            </a:pPr>
            <a:r>
              <a:rPr lang="az-Cyrl-AZ" sz="3200" b="1" dirty="0">
                <a:solidFill>
                  <a:schemeClr val="accent1">
                    <a:lumMod val="50000"/>
                  </a:schemeClr>
                </a:solidFill>
              </a:rPr>
              <a:t>кур</a:t>
            </a: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</a:rPr>
              <a:t>ó</a:t>
            </a:r>
            <a:r>
              <a:rPr lang="az-Cyrl-AZ" sz="3200" b="1" dirty="0">
                <a:solidFill>
                  <a:schemeClr val="accent1">
                    <a:lumMod val="50000"/>
                  </a:schemeClr>
                </a:solidFill>
              </a:rPr>
              <a:t>рт</a:t>
            </a:r>
          </a:p>
          <a:p>
            <a:pPr>
              <a:buFont typeface="Wingdings" pitchFamily="2" charset="2"/>
              <a:buChar char="Ø"/>
            </a:pPr>
            <a:r>
              <a:rPr lang="az-Cyrl-AZ" sz="3200" b="1" dirty="0">
                <a:solidFill>
                  <a:schemeClr val="accent1">
                    <a:lumMod val="50000"/>
                  </a:schemeClr>
                </a:solidFill>
              </a:rPr>
              <a:t>нарк</a:t>
            </a: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</a:rPr>
              <a:t>ó</a:t>
            </a:r>
            <a:r>
              <a:rPr lang="az-Cyrl-AZ" sz="3200" b="1" dirty="0">
                <a:solidFill>
                  <a:schemeClr val="accent1">
                    <a:lumMod val="50000"/>
                  </a:schemeClr>
                </a:solidFill>
              </a:rPr>
              <a:t>тик</a:t>
            </a:r>
          </a:p>
          <a:p>
            <a:pPr>
              <a:buFont typeface="Wingdings" pitchFamily="2" charset="2"/>
              <a:buChar char="Ø"/>
            </a:pPr>
            <a:r>
              <a:rPr lang="az-Cyrl-AZ" sz="3200" b="1" dirty="0">
                <a:solidFill>
                  <a:schemeClr val="accent1">
                    <a:lumMod val="50000"/>
                  </a:schemeClr>
                </a:solidFill>
              </a:rPr>
              <a:t>н</a:t>
            </a: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</a:rPr>
              <a:t>á</a:t>
            </a:r>
            <a:r>
              <a:rPr lang="az-Cyrl-AZ" sz="3200" b="1" dirty="0">
                <a:solidFill>
                  <a:schemeClr val="accent1">
                    <a:lumMod val="50000"/>
                  </a:schemeClr>
                </a:solidFill>
              </a:rPr>
              <a:t>сморк</a:t>
            </a:r>
          </a:p>
          <a:p>
            <a:pPr>
              <a:buFont typeface="Wingdings" pitchFamily="2" charset="2"/>
              <a:buChar char="Ø"/>
            </a:pPr>
            <a:r>
              <a:rPr lang="az-Cyrl-AZ" sz="3200" b="1" dirty="0">
                <a:solidFill>
                  <a:schemeClr val="accent1">
                    <a:lumMod val="50000"/>
                  </a:schemeClr>
                </a:solidFill>
              </a:rPr>
              <a:t>рец</a:t>
            </a: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</a:rPr>
              <a:t>é</a:t>
            </a:r>
            <a:r>
              <a:rPr lang="az-Cyrl-AZ" sz="3200" b="1" dirty="0">
                <a:solidFill>
                  <a:schemeClr val="accent1">
                    <a:lumMod val="50000"/>
                  </a:schemeClr>
                </a:solidFill>
              </a:rPr>
              <a:t>пт</a:t>
            </a:r>
          </a:p>
          <a:p>
            <a:pPr>
              <a:buFont typeface="Wingdings" pitchFamily="2" charset="2"/>
              <a:buChar char="Ø"/>
            </a:pPr>
            <a:r>
              <a:rPr lang="az-Cyrl-AZ" sz="3200" b="1" dirty="0">
                <a:solidFill>
                  <a:schemeClr val="accent1">
                    <a:lumMod val="50000"/>
                  </a:schemeClr>
                </a:solidFill>
              </a:rPr>
              <a:t>температ</a:t>
            </a: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</a:rPr>
              <a:t>ý</a:t>
            </a:r>
            <a:r>
              <a:rPr lang="az-Cyrl-AZ" sz="3200" b="1" dirty="0">
                <a:solidFill>
                  <a:schemeClr val="accent1">
                    <a:lumMod val="50000"/>
                  </a:schemeClr>
                </a:solidFill>
              </a:rPr>
              <a:t>ра</a:t>
            </a:r>
          </a:p>
          <a:p>
            <a:pPr>
              <a:buFont typeface="Wingdings" pitchFamily="2" charset="2"/>
              <a:buChar char="Ø"/>
            </a:pPr>
            <a:r>
              <a:rPr lang="az-Cyrl-AZ" sz="3200" b="1" dirty="0">
                <a:solidFill>
                  <a:schemeClr val="accent1">
                    <a:lumMod val="50000"/>
                  </a:schemeClr>
                </a:solidFill>
              </a:rPr>
              <a:t>термом</a:t>
            </a: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</a:rPr>
              <a:t>é</a:t>
            </a:r>
            <a:r>
              <a:rPr lang="az-Cyrl-AZ" sz="3200" b="1" dirty="0">
                <a:solidFill>
                  <a:schemeClr val="accent1">
                    <a:lumMod val="50000"/>
                  </a:schemeClr>
                </a:solidFill>
              </a:rPr>
              <a:t>тр</a:t>
            </a:r>
          </a:p>
          <a:p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8200" y="0"/>
            <a:ext cx="4495800" cy="6858000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Operace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Hlava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Žaludek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Kašel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Kouřit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Lázně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Droga, narkotikum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Rýma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Recept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Teplota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Teploměr</a:t>
            </a:r>
          </a:p>
          <a:p>
            <a:pPr>
              <a:buFont typeface="Wingdings" pitchFamily="2" charset="2"/>
              <a:buChar char="Ø"/>
            </a:pP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1625778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\AppData\Local\Microsoft\Windows\Temporary Internet Files\Content.IE5\0736J39Y\MP90042763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10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0" y="0"/>
            <a:ext cx="4495800" cy="6858000"/>
          </a:xfrm>
        </p:spPr>
        <p:txBody>
          <a:bodyPr/>
          <a:lstStyle/>
          <a:p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больнáя</a:t>
            </a:r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больной</a:t>
            </a:r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выглядеть</a:t>
            </a:r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вызвать врачá</a:t>
            </a:r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жáловаться</a:t>
            </a:r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оказать пéрвую помощь</a:t>
            </a:r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выписать рецéпт</a:t>
            </a:r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серьёзный</a:t>
            </a:r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сустáв</a:t>
            </a:r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8200" y="0"/>
            <a:ext cx="4495800" cy="6858000"/>
          </a:xfrm>
        </p:spPr>
        <p:txBody>
          <a:bodyPr/>
          <a:lstStyle/>
          <a:p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Nemocná, pacientka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Nemocný, pacient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Vypadat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Zavolat lékaře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Stěžovat si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Poskytnout první pomoc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Napsat recept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Vážný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kloub</a:t>
            </a:r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779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Admin\AppData\Local\Microsoft\Windows\Temporary Internet Files\Content.IE5\BH2YY3PZ\MP90028928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96" y="0"/>
            <a:ext cx="3657600" cy="244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Admin\AppData\Local\Microsoft\Windows\Temporary Internet Files\Content.IE5\QIBMB860\MP900386384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209800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Admin\AppData\Local\Microsoft\Windows\Temporary Internet Files\Content.IE5\0736J39Y\MP900386197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34458"/>
            <a:ext cx="3657600" cy="244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Admin\AppData\Local\Microsoft\Windows\Temporary Internet Files\Content.IE5\0736J39Y\MP900216071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13567"/>
            <a:ext cx="3657600" cy="2426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Admin\AppData\Local\Microsoft\Windows\Temporary Internet Files\Content.IE5\DNN2WEBW\MP900182786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4394000"/>
            <a:ext cx="3657600" cy="244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029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2002 [cit. </a:t>
            </a:r>
            <a:r>
              <a:rPr lang="cs-CZ" i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p://www.tranHttp://www.translit.ru/</a:t>
            </a: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[online]. 2002 [cit. 2011-04-05]. Translit.ru - </a:t>
            </a:r>
            <a:r>
              <a:rPr lang="az-Cyrl-AZ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транслитерация. </a:t>
            </a: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Dostupné z WWW: &lt;www.translit.ru&gt;. </a:t>
            </a:r>
            <a:b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i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slit.u</a:t>
            </a:r>
            <a:r>
              <a:rPr lang="cs-CZ" i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[online]. 2002 [cit. </a:t>
            </a:r>
            <a:b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Klipart Microsoft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PowerPoint</a:t>
            </a:r>
          </a:p>
          <a:p>
            <a:pPr marL="0" indent="0" algn="ctr">
              <a:buNone/>
            </a:pPr>
            <a:r>
              <a:rPr lang="cs-CZ" i="1" dirty="0"/>
              <a:t>Ruština (nejen) pro samouky</a:t>
            </a:r>
            <a:r>
              <a:rPr lang="cs-CZ" dirty="0"/>
              <a:t>. Voznice : Nakladatelství LEDA spol. s r. o., 2007. 536 s.</a:t>
            </a:r>
          </a:p>
          <a:p>
            <a:pPr marL="0" indent="0" algn="ctr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4576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YamatoPainting">
  <a:themeElements>
    <a:clrScheme name="Yamato Painting">
      <a:dk1>
        <a:sysClr val="windowText" lastClr="000000"/>
      </a:dk1>
      <a:lt1>
        <a:sysClr val="window" lastClr="FFFFFF"/>
      </a:lt1>
      <a:dk2>
        <a:srgbClr val="3F2D32"/>
      </a:dk2>
      <a:lt2>
        <a:srgbClr val="FEDD00"/>
      </a:lt2>
      <a:accent1>
        <a:srgbClr val="C24400"/>
      </a:accent1>
      <a:accent2>
        <a:srgbClr val="3F7228"/>
      </a:accent2>
      <a:accent3>
        <a:srgbClr val="516086"/>
      </a:accent3>
      <a:accent4>
        <a:srgbClr val="956A86"/>
      </a:accent4>
      <a:accent5>
        <a:srgbClr val="E87981"/>
      </a:accent5>
      <a:accent6>
        <a:srgbClr val="8D8628"/>
      </a:accent6>
      <a:hlink>
        <a:srgbClr val="0000FF"/>
      </a:hlink>
      <a:folHlink>
        <a:srgbClr val="800080"/>
      </a:folHlink>
    </a:clrScheme>
    <a:fontScheme name="Yamato Painting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Yamato Painting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100000"/>
              </a:schemeClr>
            </a:gs>
            <a:gs pos="100000">
              <a:schemeClr val="phClr">
                <a:tint val="100000"/>
                <a:shade val="2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rgbClr val="000000"/>
              <a:schemeClr val="phClr">
                <a:tint val="100000"/>
              </a:schemeClr>
            </a:duotone>
          </a:blip>
          <a:tile tx="0" ty="0" sx="35000" sy="35000" flip="none" algn="tl"/>
        </a:blipFill>
      </a:fillStyleLst>
      <a:lnStyleLst>
        <a:ln w="9525" cap="flat" cmpd="sng" algn="ctr">
          <a:solidFill>
            <a:schemeClr val="phClr">
              <a:alpha val="60000"/>
            </a:schemeClr>
          </a:solidFill>
          <a:prstDash val="solid"/>
        </a:ln>
        <a:ln w="19525" cap="flat" cmpd="sng" algn="ctr">
          <a:solidFill>
            <a:schemeClr val="phClr">
              <a:alpha val="90000"/>
            </a:schemeClr>
          </a:solidFill>
          <a:prstDash val="solid"/>
        </a:ln>
        <a:ln w="38100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  <a:scene3d>
            <a:camera prst="orthographicFront"/>
            <a:lightRig rig="soft" dir="tl">
              <a:rot lat="0" lon="0" rev="0"/>
            </a:lightRig>
          </a:scene3d>
          <a:sp3d>
            <a:bevelT prst="angle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glow rad="51600">
              <a:schemeClr val="phClr">
                <a:alpha val="6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>
            <a:shade val="90000"/>
          </a:schemeClr>
        </a:solidFill>
        <a:blipFill>
          <a:blip xmlns:r="http://schemas.openxmlformats.org/officeDocument/2006/relationships" r:embed="rId2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tile tx="0" ty="0" sx="120000" sy="120000" flip="xy" algn="t"/>
        </a:blipFill>
        <a:blipFill rotWithShape="0">
          <a:blip xmlns:r="http://schemas.openxmlformats.org/officeDocument/2006/relationships" r:embed="rId3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japonského obrazu</Template>
  <TotalTime>81</TotalTime>
  <Words>240</Words>
  <Application>Microsoft Office PowerPoint</Application>
  <PresentationFormat>Předvádění na obrazovce (4:3)</PresentationFormat>
  <Paragraphs>107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YamatoPainting</vt:lpstr>
      <vt:lpstr>Šablona 32</vt:lpstr>
      <vt:lpstr>Заболевание</vt:lpstr>
      <vt:lpstr>Заболевание (rozšíření slovní zásoby)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dana</cp:lastModifiedBy>
  <cp:revision>22</cp:revision>
  <dcterms:created xsi:type="dcterms:W3CDTF">2011-09-20T17:05:14Z</dcterms:created>
  <dcterms:modified xsi:type="dcterms:W3CDTF">2012-03-14T15:12:20Z</dcterms:modified>
</cp:coreProperties>
</file>