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29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DED6460F-021E-40DD-B4FE-6E85593329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768C672-4965-4ACA-A10C-645738E40A25}" type="slidenum">
              <a:rPr lang="cs-CZ"/>
              <a:pPr/>
              <a:t>1</a:t>
            </a:fld>
            <a:endParaRPr lang="cs-CZ"/>
          </a:p>
        </p:txBody>
      </p:sp>
      <p:sp>
        <p:nvSpPr>
          <p:cNvPr id="1331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6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9396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25EEDBF8-E14B-420E-95A8-0A2DE8165B17}" type="slidenum">
              <a:rPr lang="cs-CZ" sz="1200">
                <a:latin typeface="+mn-lt"/>
              </a:rPr>
              <a:pPr algn="r">
                <a:defRPr/>
              </a:pPr>
              <a:t>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387ED2-E78E-4317-A976-EF12D72D1409}" type="slidenum">
              <a:rPr lang="cs-CZ"/>
              <a:pPr/>
              <a:t>2</a:t>
            </a:fld>
            <a:endParaRPr lang="cs-CZ"/>
          </a:p>
        </p:txBody>
      </p:sp>
      <p:sp>
        <p:nvSpPr>
          <p:cNvPr id="1433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40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0356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F43B6354-19D1-4391-9ACC-51528D8B7A87}" type="slidenum">
              <a:rPr lang="cs-CZ" sz="1200">
                <a:latin typeface="+mn-lt"/>
              </a:rPr>
              <a:pPr algn="r">
                <a:defRPr/>
              </a:pPr>
              <a:t>2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D452C0E-4DAD-463F-B3EF-C670B530EA7E}" type="slidenum">
              <a:rPr lang="cs-CZ"/>
              <a:pPr/>
              <a:t>3</a:t>
            </a:fld>
            <a:endParaRPr lang="cs-CZ"/>
          </a:p>
        </p:txBody>
      </p:sp>
      <p:sp>
        <p:nvSpPr>
          <p:cNvPr id="1536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4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1380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8CD1DBBE-DE73-440B-8241-8CE51D9567CA}" type="slidenum">
              <a:rPr lang="cs-CZ" sz="1200">
                <a:latin typeface="+mn-lt"/>
              </a:rPr>
              <a:pPr algn="r">
                <a:defRPr/>
              </a:pPr>
              <a:t>3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A39CF58-1542-4B3A-B49D-227778743C39}" type="slidenum">
              <a:rPr lang="cs-CZ"/>
              <a:pPr/>
              <a:t>4</a:t>
            </a:fld>
            <a:endParaRPr lang="cs-CZ"/>
          </a:p>
        </p:txBody>
      </p:sp>
      <p:sp>
        <p:nvSpPr>
          <p:cNvPr id="1638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8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0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A6A09344-0093-4938-AC85-C03FE02350A9}" type="slidenum">
              <a:rPr lang="cs-CZ" sz="1200">
                <a:latin typeface="+mn-lt"/>
              </a:rPr>
              <a:pPr algn="r">
                <a:defRPr/>
              </a:pPr>
              <a:t>4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123B3EF-110A-491D-BBC8-F1D1F068CC94}" type="slidenum">
              <a:rPr lang="cs-CZ"/>
              <a:pPr/>
              <a:t>5</a:t>
            </a:fld>
            <a:endParaRPr lang="cs-CZ"/>
          </a:p>
        </p:txBody>
      </p:sp>
      <p:sp>
        <p:nvSpPr>
          <p:cNvPr id="1741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342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CD432718-448E-40EE-8C85-FAA0E5FB3AD6}" type="slidenum">
              <a:rPr lang="cs-CZ" sz="1200">
                <a:latin typeface="+mn-lt"/>
              </a:rPr>
              <a:pPr algn="r">
                <a:defRPr/>
              </a:pPr>
              <a:t>5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DD0BCF-681C-4A89-8A48-D8EB611D5E05}" type="slidenum">
              <a:rPr lang="cs-CZ"/>
              <a:pPr/>
              <a:t>6</a:t>
            </a:fld>
            <a:endParaRPr lang="cs-CZ"/>
          </a:p>
        </p:txBody>
      </p:sp>
      <p:sp>
        <p:nvSpPr>
          <p:cNvPr id="1843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6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4452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CAE15E89-A9E4-4E9E-8F71-DFBB1E3E7EEB}" type="slidenum">
              <a:rPr lang="cs-CZ" sz="1200">
                <a:latin typeface="+mn-lt"/>
              </a:rPr>
              <a:pPr algn="r">
                <a:defRPr/>
              </a:pPr>
              <a:t>6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769932-04C2-4B8D-B98F-61566B046DFC}" type="slidenum">
              <a:rPr lang="cs-CZ"/>
              <a:pPr/>
              <a:t>7</a:t>
            </a:fld>
            <a:endParaRPr lang="cs-CZ"/>
          </a:p>
        </p:txBody>
      </p:sp>
      <p:sp>
        <p:nvSpPr>
          <p:cNvPr id="1945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60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5476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A494E97C-7A49-48E1-A8DB-6C0A1242BBDC}" type="slidenum">
              <a:rPr lang="cs-CZ" sz="1200">
                <a:latin typeface="+mn-lt"/>
              </a:rPr>
              <a:pPr algn="r">
                <a:defRPr/>
              </a:pPr>
              <a:t>7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0A010EC-4C83-4DCD-888C-83856F5B5D68}" type="slidenum">
              <a:rPr lang="cs-CZ"/>
              <a:pPr/>
              <a:t>8</a:t>
            </a:fld>
            <a:endParaRPr lang="cs-CZ"/>
          </a:p>
        </p:txBody>
      </p:sp>
      <p:sp>
        <p:nvSpPr>
          <p:cNvPr id="2048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4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6500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A4E923B5-331D-413D-9437-CDFEC0E1ACE3}" type="slidenum">
              <a:rPr lang="cs-CZ" sz="1200">
                <a:latin typeface="+mn-lt"/>
              </a:rPr>
              <a:pPr algn="r">
                <a:defRPr/>
              </a:pPr>
              <a:t>8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B85FA0-B8E4-4773-9031-4B850E328D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92C7F5-138A-43B3-9348-70A26FAB03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39A981-DAA7-40A1-B35C-DF95B809C8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05109C-CDA0-40BB-A0FF-15D828379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966F79-F74A-4AB9-A889-25A747C4AC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F0CB5C-6C87-41D8-9F6D-32422422B2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58C04F-51EE-4594-B9FD-57EE49F198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456870-0FEA-4CA2-BF8C-A174603407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5ABC80-E2AC-49D7-B3A3-E51E695435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C63F9F-B12F-45E7-A208-07E63DD5BA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746DB4-C473-4FFD-B12B-7F8D8EF3E8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path path="rect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B39B6E9E-783B-42A8-93AC-829D984E90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7/Shanghai-NanjingRd01-l.jpg/250px-Shanghai-NanjingRd01-l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upload.wikimedia.org/wikipedia/commons/thumb/4/45/Continentes.png/220px-Continentes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b/b9/Moscow_collage_new_%282011%29.jpg/250px-Moscow_collage_new_%282011%29.jpg" TargetMode="External"/><Relationship Id="rId5" Type="http://schemas.openxmlformats.org/officeDocument/2006/relationships/hyperlink" Target="http://upload.wikimedia.org/wikipedia/commons/thumb/c/c8/Taj_Mahal_in_March_2004.jpg/200px-Taj_Mahal_in_March_2004.jpg" TargetMode="External"/><Relationship Id="rId4" Type="http://schemas.openxmlformats.org/officeDocument/2006/relationships/hyperlink" Target="http://upload.wikimedia.org/wikipedia/commons/thumb/7/79/Himalayas.jpg/250px-Himalaya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3568" y="260648"/>
            <a:ext cx="7851648" cy="1067544"/>
          </a:xfrm>
        </p:spPr>
        <p:txBody>
          <a:bodyPr lIns="0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600" b="1" kern="1200" dirty="0"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ZEMĚPIS SVĚTA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4294967295"/>
          </p:nvPr>
        </p:nvSpPr>
        <p:spPr>
          <a:xfrm>
            <a:off x="533400" y="2933700"/>
            <a:ext cx="7854950" cy="1808163"/>
          </a:xfrm>
        </p:spPr>
        <p:txBody>
          <a:bodyPr lIns="0" rIns="18288"/>
          <a:lstStyle/>
          <a:p>
            <a:pPr marL="0" indent="0" algn="r" eaLnBrk="1" hangingPunct="1">
              <a:buFontTx/>
              <a:buNone/>
            </a:pPr>
            <a:endParaRPr lang="cs-CZ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5732463"/>
            <a:ext cx="56007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5" descr="mapa.gif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388" y="1557338"/>
            <a:ext cx="9144000" cy="422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2771775" y="5229225"/>
            <a:ext cx="4618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cs typeface="Arial" charset="0"/>
              </a:rPr>
              <a:t>VY_32_INOVACE_15_01_zeměpis světa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/>
          <a:lstStyle/>
          <a:p>
            <a:pPr eaLnBrk="1" hangingPunct="1"/>
            <a:r>
              <a:rPr lang="cs-CZ" smtClean="0"/>
              <a:t>ASIE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/>
            <a:endParaRPr lang="cs-CZ" smtClean="0"/>
          </a:p>
        </p:txBody>
      </p:sp>
      <p:pic>
        <p:nvPicPr>
          <p:cNvPr id="3076" name="Picture 2" descr="C:\Users\Radoslav\Desktop\Pictures\500px-ContinentAsia_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0338" y="2636838"/>
            <a:ext cx="3959225" cy="293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/>
          <a:lstStyle/>
          <a:p>
            <a:pPr eaLnBrk="1" hangingPunct="1"/>
            <a:r>
              <a:rPr lang="cs-CZ" smtClean="0"/>
              <a:t>Jaký je název této stavby?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endParaRPr lang="cs-CZ" smtClean="0"/>
          </a:p>
        </p:txBody>
      </p:sp>
      <p:pic>
        <p:nvPicPr>
          <p:cNvPr id="4100" name="Picture 2" descr="C:\Users\Radoslav\Desktop\Pictures\800px-Badaling_Great_Wall_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1989138"/>
            <a:ext cx="5616575" cy="421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ěticípá hvězda 4"/>
          <p:cNvSpPr/>
          <p:nvPr/>
        </p:nvSpPr>
        <p:spPr>
          <a:xfrm>
            <a:off x="1619250" y="1916113"/>
            <a:ext cx="5400675" cy="4033837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VELKÁ ČÍNSKÁ ZEĎ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G:\obrázky\800px-Himalaya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275" y="1773238"/>
            <a:ext cx="4960938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3716338"/>
            <a:ext cx="4968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B) Himaláj</a:t>
            </a:r>
          </a:p>
        </p:txBody>
      </p:sp>
      <p:sp>
        <p:nvSpPr>
          <p:cNvPr id="5125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/>
          <a:lstStyle/>
          <a:p>
            <a:pPr eaLnBrk="1" hangingPunct="1"/>
            <a:r>
              <a:rPr lang="cs-CZ" sz="3100" smtClean="0"/>
              <a:t>Jak se jmenuje pohoří oddělující Indii od zbývající části Asie?</a:t>
            </a:r>
            <a:endParaRPr lang="cs-CZ" sz="2700" smtClean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420938"/>
            <a:ext cx="41767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A) Hindúkuš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11188" y="5013325"/>
            <a:ext cx="41052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Tchun - lun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6840239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Radoslav\Desktop\pics\800px-Taj_Mahal,_Agra,_India_edit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13113" y="2997200"/>
            <a:ext cx="5573712" cy="366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3716338"/>
            <a:ext cx="4968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B) Pomník</a:t>
            </a:r>
          </a:p>
        </p:txBody>
      </p:sp>
      <p:sp>
        <p:nvSpPr>
          <p:cNvPr id="6149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/>
          <a:lstStyle/>
          <a:p>
            <a:pPr eaLnBrk="1" hangingPunct="1"/>
            <a:r>
              <a:rPr lang="cs-CZ" sz="3100" smtClean="0"/>
              <a:t>Tádž Mahal je…</a:t>
            </a:r>
            <a:endParaRPr lang="cs-CZ" sz="2700" smtClean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420938"/>
            <a:ext cx="45370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A) Sídlo panovníka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11188" y="5013325"/>
            <a:ext cx="41052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Chrám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6840239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Radoslav\Desktop\pics\323px-Moscow_collage_new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2060575"/>
            <a:ext cx="2260600" cy="419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Nadpis 1"/>
          <p:cNvSpPr>
            <a:spLocks noGrp="1"/>
          </p:cNvSpPr>
          <p:nvPr>
            <p:ph type="title" idx="4294967295"/>
          </p:nvPr>
        </p:nvSpPr>
        <p:spPr>
          <a:xfrm>
            <a:off x="395288" y="704850"/>
            <a:ext cx="8569325" cy="1068388"/>
          </a:xfrm>
        </p:spPr>
        <p:txBody>
          <a:bodyPr lIns="0" rIns="0" bIns="0" anchor="b"/>
          <a:lstStyle/>
          <a:p>
            <a:pPr eaLnBrk="1" hangingPunct="1"/>
            <a:r>
              <a:rPr lang="cs-CZ" smtClean="0"/>
              <a:t>Jaké město vidíte na fotografii?</a:t>
            </a:r>
          </a:p>
        </p:txBody>
      </p:sp>
      <p:sp>
        <p:nvSpPr>
          <p:cNvPr id="7172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3789363"/>
            <a:ext cx="41767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B) Istanbul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68313" y="5229225"/>
            <a:ext cx="51831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Petrohrad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420938"/>
            <a:ext cx="28082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A) Moskva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6840239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G:\obrázky\800px-2008_Anti-Carrefour_Riots_in_Dalian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8038" y="2060575"/>
            <a:ext cx="5346700" cy="401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3716338"/>
            <a:ext cx="4968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B) Čína</a:t>
            </a:r>
          </a:p>
        </p:txBody>
      </p:sp>
      <p:sp>
        <p:nvSpPr>
          <p:cNvPr id="8197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/>
          <a:lstStyle/>
          <a:p>
            <a:pPr eaLnBrk="1" hangingPunct="1"/>
            <a:r>
              <a:rPr lang="cs-CZ" sz="3100" smtClean="0"/>
              <a:t>Která země je nejlidnatější na světě?</a:t>
            </a:r>
            <a:endParaRPr lang="cs-CZ" sz="2700" smtClean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420938"/>
            <a:ext cx="45370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A) Indie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11188" y="5013325"/>
            <a:ext cx="41052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Japonsko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6840239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G:\obrázky\800px-Sum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838" y="2349500"/>
            <a:ext cx="4818062" cy="320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11188" y="3789363"/>
            <a:ext cx="41052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B) Mongolsko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420938"/>
            <a:ext cx="41767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A) Jižní Korea</a:t>
            </a:r>
          </a:p>
        </p:txBody>
      </p:sp>
      <p:sp>
        <p:nvSpPr>
          <p:cNvPr id="9221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6984255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5157788"/>
            <a:ext cx="4968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Japonsko</a:t>
            </a:r>
          </a:p>
        </p:txBody>
      </p:sp>
      <p:sp>
        <p:nvSpPr>
          <p:cNvPr id="9225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/>
          <a:lstStyle/>
          <a:p>
            <a:pPr eaLnBrk="1" hangingPunct="1"/>
            <a:r>
              <a:rPr lang="cs-CZ" sz="3500" smtClean="0"/>
              <a:t>Pro kterou zemi jsou typické zápasy sumó?</a:t>
            </a:r>
            <a:endParaRPr lang="cs-CZ" sz="3100" smtClean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ChangeArrowheads="1"/>
          </p:cNvSpPr>
          <p:nvPr/>
        </p:nvSpPr>
        <p:spPr bwMode="auto">
          <a:xfrm>
            <a:off x="650875" y="614432"/>
            <a:ext cx="7981672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b="1" dirty="0"/>
              <a:t>ZEMĚPIS SVĚTA</a:t>
            </a:r>
            <a:endParaRPr lang="cs-CZ" dirty="0"/>
          </a:p>
          <a:p>
            <a:r>
              <a:rPr lang="cs-CZ" dirty="0"/>
              <a:t>popis prezentace/KVÍZU</a:t>
            </a:r>
          </a:p>
          <a:p>
            <a:r>
              <a:rPr lang="cs-CZ" dirty="0"/>
              <a:t>Kvíz zaměřený na opakování pojmů z Asie.</a:t>
            </a:r>
          </a:p>
          <a:p>
            <a:endParaRPr lang="cs-CZ" dirty="0"/>
          </a:p>
          <a:p>
            <a:r>
              <a:rPr lang="cs-CZ" dirty="0"/>
              <a:t>Snímek č. 2: ASIE</a:t>
            </a:r>
          </a:p>
          <a:p>
            <a:r>
              <a:rPr lang="cs-CZ" dirty="0"/>
              <a:t>Snímek č. 3 </a:t>
            </a:r>
          </a:p>
          <a:p>
            <a:r>
              <a:rPr lang="cs-CZ" dirty="0"/>
              <a:t>Správná odpověď: VELKÁ ČÍNSKÁ ZEĎ</a:t>
            </a:r>
          </a:p>
          <a:p>
            <a:r>
              <a:rPr lang="cs-CZ" dirty="0"/>
              <a:t>Snímek č. 4</a:t>
            </a:r>
          </a:p>
          <a:p>
            <a:r>
              <a:rPr lang="cs-CZ" dirty="0"/>
              <a:t>Správná odpověď: HIMALÁJ</a:t>
            </a:r>
          </a:p>
          <a:p>
            <a:r>
              <a:rPr lang="cs-CZ" dirty="0"/>
              <a:t>Snímek č. 5 </a:t>
            </a:r>
          </a:p>
          <a:p>
            <a:r>
              <a:rPr lang="cs-CZ" dirty="0"/>
              <a:t>Správná odpověď: b) POMNÍK</a:t>
            </a:r>
          </a:p>
          <a:p>
            <a:r>
              <a:rPr lang="cs-CZ" dirty="0"/>
              <a:t>Snímek č. 6 </a:t>
            </a:r>
          </a:p>
          <a:p>
            <a:r>
              <a:rPr lang="cs-CZ" dirty="0"/>
              <a:t>Správná odpověď:a) MOSKVA</a:t>
            </a:r>
          </a:p>
          <a:p>
            <a:r>
              <a:rPr lang="cs-CZ" dirty="0"/>
              <a:t>Snímek č. 7</a:t>
            </a:r>
          </a:p>
          <a:p>
            <a:r>
              <a:rPr lang="cs-CZ" dirty="0"/>
              <a:t>Správná odpověď: b) ČÍNA</a:t>
            </a:r>
          </a:p>
          <a:p>
            <a:r>
              <a:rPr lang="cs-CZ" dirty="0"/>
              <a:t>Snímek č. 8</a:t>
            </a:r>
          </a:p>
          <a:p>
            <a:r>
              <a:rPr lang="cs-CZ" dirty="0"/>
              <a:t>Správná odpověď: c) JAPONSKO</a:t>
            </a:r>
          </a:p>
          <a:p>
            <a:endParaRPr lang="cs-CZ" dirty="0"/>
          </a:p>
          <a:p>
            <a:r>
              <a:rPr lang="cs-CZ" dirty="0"/>
              <a:t>Na další snímek se dostaneme: Na myši klikni na pravé tlačítko, zvol </a:t>
            </a:r>
            <a:r>
              <a:rPr lang="cs-CZ" dirty="0" smtClean="0"/>
              <a:t>DALŠÍ.</a:t>
            </a:r>
            <a:endParaRPr lang="cs-CZ" dirty="0"/>
          </a:p>
          <a:p>
            <a:pPr eaLnBrk="0" hangingPunct="0"/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ChangeArrowheads="1"/>
          </p:cNvSpPr>
          <p:nvPr/>
        </p:nvSpPr>
        <p:spPr bwMode="auto">
          <a:xfrm>
            <a:off x="3059113" y="476250"/>
            <a:ext cx="19240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chemeClr val="tx2"/>
                </a:solidFill>
              </a:rPr>
              <a:t>Zdroje:</a:t>
            </a:r>
          </a:p>
        </p:txBody>
      </p:sp>
      <p:sp>
        <p:nvSpPr>
          <p:cNvPr id="11267" name="Rectangle 5"/>
          <p:cNvSpPr>
            <a:spLocks noChangeArrowheads="1"/>
          </p:cNvSpPr>
          <p:nvPr/>
        </p:nvSpPr>
        <p:spPr bwMode="auto">
          <a:xfrm>
            <a:off x="179388" y="1268413"/>
            <a:ext cx="8713787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[cit. 2010-10-10]. Dostupné pod licencí</a:t>
            </a:r>
            <a:r>
              <a:rPr lang="cs-CZ" sz="1200" u="sng"/>
              <a:t> </a:t>
            </a:r>
            <a:r>
              <a:rPr lang="cs-CZ" sz="1200"/>
              <a:t>Public Domain</a:t>
            </a:r>
          </a:p>
          <a:p>
            <a:r>
              <a:rPr lang="cs-CZ" sz="1200"/>
              <a:t>13. 04. 2011, [cit. 2011-04-13]. Dostupný z WWW: &lt;http://www.eupenizeskolam.cz/uploads/images/loga/loga_celek.png &gt;. </a:t>
            </a:r>
          </a:p>
          <a:p>
            <a:r>
              <a:rPr lang="cs-CZ" sz="1200"/>
              <a:t>Databáze Wikimedia Commons</a:t>
            </a:r>
          </a:p>
        </p:txBody>
      </p:sp>
      <p:sp>
        <p:nvSpPr>
          <p:cNvPr id="11268" name="Rectangle 6"/>
          <p:cNvSpPr>
            <a:spLocks noChangeArrowheads="1"/>
          </p:cNvSpPr>
          <p:nvPr/>
        </p:nvSpPr>
        <p:spPr bwMode="auto">
          <a:xfrm>
            <a:off x="323850" y="2179638"/>
            <a:ext cx="8351838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1200">
                <a:hlinkClick r:id="rId2"/>
              </a:rPr>
              <a:t>http://upload.wikimedia.org/wikipedia/commons/thumb/4/45/Continentes.png/220px-Continentes.png</a:t>
            </a:r>
            <a:endParaRPr lang="cs-CZ" sz="1200"/>
          </a:p>
          <a:p>
            <a:pPr>
              <a:buFontTx/>
              <a:buChar char="•"/>
            </a:pPr>
            <a:r>
              <a:rPr lang="cs-CZ" sz="1200">
                <a:hlinkClick r:id="rId3"/>
              </a:rPr>
              <a:t>http://upload.wikimedia.org/wikipedia/commons/thumb/3/37/Shanghai-NanjingRd01-l.jpg/250px-Shanghai-NanjingRd01-l.jpg</a:t>
            </a:r>
            <a:endParaRPr lang="cs-CZ" sz="1200"/>
          </a:p>
          <a:p>
            <a:pPr>
              <a:buFontTx/>
              <a:buChar char="•"/>
            </a:pPr>
            <a:r>
              <a:rPr lang="cs-CZ" sz="1200">
                <a:hlinkClick r:id="rId4"/>
              </a:rPr>
              <a:t>http://upload.wikimedia.org/wikipedia/commons/thumb/7/79/Himalayas.jpg/250px-Himalayas.jpg</a:t>
            </a:r>
            <a:endParaRPr lang="cs-CZ" sz="1200"/>
          </a:p>
          <a:p>
            <a:pPr>
              <a:buFontTx/>
              <a:buChar char="•"/>
            </a:pPr>
            <a:r>
              <a:rPr lang="cs-CZ" sz="1200">
                <a:hlinkClick r:id="rId5"/>
              </a:rPr>
              <a:t>http://upload.wikimedia.org/wikipedia/commons/thumb/c/c8/Taj_Mahal_in_March_2004.jpg/200px-Taj_Mahal_in_March_2004.jpg</a:t>
            </a:r>
            <a:endParaRPr lang="cs-CZ" sz="1200"/>
          </a:p>
          <a:p>
            <a:pPr>
              <a:buFontTx/>
              <a:buChar char="•"/>
            </a:pPr>
            <a:r>
              <a:rPr lang="cs-CZ" sz="1200">
                <a:hlinkClick r:id="rId6"/>
              </a:rPr>
              <a:t>http://upload.wikimedia.org/wikipedia/commons/thumb/b/b9/Moscow_collage_new_%282011%29.jpg/250px-Moscow_collage_new_%282011%29.jpg</a:t>
            </a:r>
            <a:endParaRPr lang="cs-CZ" sz="1200"/>
          </a:p>
        </p:txBody>
      </p:sp>
      <p:sp>
        <p:nvSpPr>
          <p:cNvPr id="11269" name="Rectangle 7"/>
          <p:cNvSpPr>
            <a:spLocks noChangeArrowheads="1"/>
          </p:cNvSpPr>
          <p:nvPr/>
        </p:nvSpPr>
        <p:spPr bwMode="auto">
          <a:xfrm>
            <a:off x="395288" y="4221163"/>
            <a:ext cx="8413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/>
              <a:t>Autorem materiálu a všech jeho částí , není-li uvedeno jinak,  je Radoslav Havrda</a:t>
            </a:r>
          </a:p>
        </p:txBody>
      </p:sp>
      <p:pic>
        <p:nvPicPr>
          <p:cNvPr id="11270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2275" y="5013325"/>
            <a:ext cx="56007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267</Words>
  <Application>Microsoft Office PowerPoint</Application>
  <PresentationFormat>Předvádění na obrazovce (4:3)</PresentationFormat>
  <Paragraphs>110</Paragraphs>
  <Slides>10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Constantia</vt:lpstr>
      <vt:lpstr>Calibri</vt:lpstr>
      <vt:lpstr>Výchozí návrh</vt:lpstr>
      <vt:lpstr>ZEMĚPIS SVĚTA</vt:lpstr>
      <vt:lpstr>ASIE</vt:lpstr>
      <vt:lpstr>Jaký je název této stavby?</vt:lpstr>
      <vt:lpstr>Jak se jmenuje pohoří oddělující Indii od zbývající části Asie?</vt:lpstr>
      <vt:lpstr>Tádž Mahal je…</vt:lpstr>
      <vt:lpstr>Jaké město vidíte na fotografii?</vt:lpstr>
      <vt:lpstr>Která země je nejlidnatější na světě?</vt:lpstr>
      <vt:lpstr>Pro kterou zemi jsou typické zápasy sumó?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Pajkrt</dc:creator>
  <cp:lastModifiedBy>expert</cp:lastModifiedBy>
  <cp:revision>8</cp:revision>
  <dcterms:created xsi:type="dcterms:W3CDTF">2011-09-29T16:05:12Z</dcterms:created>
  <dcterms:modified xsi:type="dcterms:W3CDTF">2012-03-14T18:53:49Z</dcterms:modified>
</cp:coreProperties>
</file>