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7"/>
  </p:notesMasterIdLst>
  <p:sldIdLst>
    <p:sldId id="256" r:id="rId2"/>
    <p:sldId id="272" r:id="rId3"/>
    <p:sldId id="273" r:id="rId4"/>
    <p:sldId id="274" r:id="rId5"/>
    <p:sldId id="275" r:id="rId6"/>
    <p:sldId id="276" r:id="rId7"/>
    <p:sldId id="277" r:id="rId8"/>
    <p:sldId id="278" r:id="rId9"/>
    <p:sldId id="279" r:id="rId10"/>
    <p:sldId id="280" r:id="rId11"/>
    <p:sldId id="282" r:id="rId12"/>
    <p:sldId id="281" r:id="rId13"/>
    <p:sldId id="271" r:id="rId14"/>
    <p:sldId id="284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22" y="-1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CA21D1-43E8-49A2-A89A-E7031F2E0872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BA216B-6E69-4D65-AB1A-FAF07A678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7098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BA216B-6E69-4D65-AB1A-FAF07A678ADF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5721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BA216B-6E69-4D65-AB1A-FAF07A678ADF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5721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 b="1" cap="none" spc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dirty="0" smtClean="0"/>
              <a:t>Kliknutím lze upravit styl.</a:t>
            </a:r>
            <a:endParaRPr kumimoji="0" lang="en-US" dirty="0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 b="1" cap="none" spc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 cap="none" spc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>
                  <a:reflection blurRad="6350" stA="55000" endA="300" endPos="45500" dir="5400000" sy="-100000" algn="bl" rotWithShape="0"/>
                </a:effectLst>
              </a:defRPr>
            </a:lvl1pPr>
            <a:extLst/>
          </a:lstStyle>
          <a:p>
            <a:r>
              <a:rPr kumimoji="0" lang="cs-CZ" dirty="0" smtClean="0"/>
              <a:t>Kliknutím lze upravit styl.</a:t>
            </a:r>
            <a:endParaRPr kumimoji="0"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1" cap="none" spc="0">
                <a:ln w="12700">
                  <a:noFill/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  <a:lvl2pPr>
              <a:defRPr b="1" cap="none" spc="0">
                <a:ln w="12700">
                  <a:noFill/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defRPr>
            </a:lvl2pPr>
            <a:lvl3pPr>
              <a:defRPr b="1" cap="none" spc="0">
                <a:ln w="12700">
                  <a:noFill/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defRPr>
            </a:lvl3pPr>
            <a:lvl4pPr>
              <a:defRPr b="1" cap="none" spc="0">
                <a:ln w="12700">
                  <a:noFill/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defRPr>
            </a:lvl4pPr>
            <a:lvl5pPr>
              <a:defRPr b="1" cap="none" spc="0">
                <a:ln w="12700">
                  <a:noFill/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defRPr>
            </a:lvl5pPr>
            <a:extLst/>
          </a:lstStyle>
          <a:p>
            <a:pPr lvl="0" eaLnBrk="1" latinLnBrk="0" hangingPunct="1"/>
            <a:r>
              <a:rPr lang="cs-CZ" dirty="0" smtClean="0"/>
              <a:t>Kliknutím lze upravit styly předlohy textu.</a:t>
            </a:r>
          </a:p>
          <a:p>
            <a:pPr lvl="1" eaLnBrk="1" latinLnBrk="0" hangingPunct="1"/>
            <a:r>
              <a:rPr lang="cs-CZ" dirty="0" smtClean="0"/>
              <a:t>Druhá úroveň</a:t>
            </a:r>
          </a:p>
          <a:p>
            <a:pPr lvl="2" eaLnBrk="1" latinLnBrk="0" hangingPunct="1"/>
            <a:r>
              <a:rPr lang="cs-CZ" dirty="0" smtClean="0"/>
              <a:t>Třetí úroveň</a:t>
            </a:r>
          </a:p>
          <a:p>
            <a:pPr lvl="3" eaLnBrk="1" latinLnBrk="0" hangingPunct="1"/>
            <a:r>
              <a:rPr lang="cs-CZ" dirty="0" smtClean="0"/>
              <a:t>Čtvrtá úroveň</a:t>
            </a:r>
          </a:p>
          <a:p>
            <a:pPr lvl="4" eaLnBrk="1" latinLnBrk="0" hangingPunct="1"/>
            <a:r>
              <a:rPr lang="cs-CZ" dirty="0" smtClean="0"/>
              <a:t>Pátá úroveň</a:t>
            </a:r>
            <a:endParaRPr kumimoji="0" lang="en-US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4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3549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735" y="543911"/>
            <a:ext cx="1732961" cy="1732961"/>
          </a:xfrm>
          <a:prstGeom prst="rect">
            <a:avLst/>
          </a:prstGeom>
        </p:spPr>
      </p:pic>
      <p:sp>
        <p:nvSpPr>
          <p:cNvPr id="13" name="Prstenec 12"/>
          <p:cNvSpPr/>
          <p:nvPr userDrawn="1"/>
        </p:nvSpPr>
        <p:spPr>
          <a:xfrm rot="2315675">
            <a:off x="331142" y="1519615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vál 16"/>
          <p:cNvSpPr/>
          <p:nvPr userDrawn="1"/>
        </p:nvSpPr>
        <p:spPr>
          <a:xfrm>
            <a:off x="210768" y="371703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5221038"/>
            <a:ext cx="2123728" cy="1196367"/>
          </a:xfrm>
          <a:prstGeom prst="rect">
            <a:avLst/>
          </a:prstGeom>
        </p:spPr>
      </p:pic>
      <p:sp>
        <p:nvSpPr>
          <p:cNvPr id="19" name="Prstenec 18"/>
          <p:cNvSpPr/>
          <p:nvPr userDrawn="1"/>
        </p:nvSpPr>
        <p:spPr>
          <a:xfrm rot="2315675">
            <a:off x="40444" y="601563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pic>
        <p:nvPicPr>
          <p:cNvPr id="3" name="Obrázek 2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96" y="1753195"/>
            <a:ext cx="1003592" cy="1027733"/>
          </a:xfrm>
          <a:prstGeom prst="rect">
            <a:avLst/>
          </a:prstGeom>
        </p:spPr>
      </p:pic>
      <p:sp>
        <p:nvSpPr>
          <p:cNvPr id="20" name="Obdélník 19"/>
          <p:cNvSpPr/>
          <p:nvPr userDrawn="1"/>
        </p:nvSpPr>
        <p:spPr>
          <a:xfrm>
            <a:off x="1049385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1" name="Obdélník 20"/>
          <p:cNvSpPr/>
          <p:nvPr userDrawn="1"/>
        </p:nvSpPr>
        <p:spPr bwMode="invGray">
          <a:xfrm>
            <a:off x="1042464" y="21102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g"/><Relationship Id="rId4" Type="http://schemas.openxmlformats.org/officeDocument/2006/relationships/image" Target="../media/image12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Corcovado_statue01_2005-03-14.jpg" TargetMode="External"/><Relationship Id="rId13" Type="http://schemas.openxmlformats.org/officeDocument/2006/relationships/hyperlink" Target="http://commons.wikimedia.org/wiki/File:Chinese_Wall.JPG" TargetMode="External"/><Relationship Id="rId3" Type="http://schemas.openxmlformats.org/officeDocument/2006/relationships/hyperlink" Target="http://cs.wikipedia.org/wiki/Zem%C4%9B#Geologick.C3.A9_slo.C5.BEen.C3.AD" TargetMode="External"/><Relationship Id="rId7" Type="http://schemas.openxmlformats.org/officeDocument/2006/relationships/hyperlink" Target="http://commons.wikimedia.org/wiki/File:Paola_Oliveira_008.jpg?uselang=cs" TargetMode="External"/><Relationship Id="rId12" Type="http://schemas.openxmlformats.org/officeDocument/2006/relationships/hyperlink" Target="http://commons.wikimedia.org/wiki/File:Elephant_Kruger_2003.jpg" TargetMode="External"/><Relationship Id="rId2" Type="http://schemas.openxmlformats.org/officeDocument/2006/relationships/hyperlink" Target="http://www.bastl.cz/cnp/831.html" TargetMode="External"/><Relationship Id="rId16" Type="http://schemas.openxmlformats.org/officeDocument/2006/relationships/hyperlink" Target="http://commons.wikimedia.org/wiki/File:Penguins_Edinburgh_Zoo_2004_SMC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Continentes.png" TargetMode="External"/><Relationship Id="rId11" Type="http://schemas.openxmlformats.org/officeDocument/2006/relationships/hyperlink" Target="http://commons.wikimedia.org/wiki/File:Dunes.jpg" TargetMode="External"/><Relationship Id="rId5" Type="http://schemas.openxmlformats.org/officeDocument/2006/relationships/hyperlink" Target="http://commons.wikimedia.org/wiki/File:Olympic_flag.svg" TargetMode="External"/><Relationship Id="rId15" Type="http://schemas.openxmlformats.org/officeDocument/2006/relationships/hyperlink" Target="http://commons.wikimedia.org/wiki/File:RedRoo.JPG" TargetMode="External"/><Relationship Id="rId10" Type="http://schemas.openxmlformats.org/officeDocument/2006/relationships/hyperlink" Target="http://commons.wikimedia.org/wiki/File:All_Gizah_Pyramids-3.jpg" TargetMode="External"/><Relationship Id="rId4" Type="http://schemas.openxmlformats.org/officeDocument/2006/relationships/hyperlink" Target="http://cs.wikipedia.org/wiki/%C5%A0ablona:Sv%C4%9Btad%C3%ADly" TargetMode="External"/><Relationship Id="rId9" Type="http://schemas.openxmlformats.org/officeDocument/2006/relationships/hyperlink" Target="http://commons.wikimedia.org/wiki/File:Messi_arms.jpg" TargetMode="External"/><Relationship Id="rId14" Type="http://schemas.openxmlformats.org/officeDocument/2006/relationships/hyperlink" Target="http://commons.wikimedia.org/wiki/File:Europe_with_flags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61512" y="3632820"/>
            <a:ext cx="7406640" cy="1752600"/>
          </a:xfrm>
        </p:spPr>
        <p:txBody>
          <a:bodyPr>
            <a:normAutofit/>
          </a:bodyPr>
          <a:lstStyle/>
          <a:p>
            <a:pPr algn="ctr"/>
            <a:r>
              <a:rPr lang="cs-CZ" sz="4800" dirty="0" smtClean="0"/>
              <a:t>Světadíly a oceány</a:t>
            </a:r>
            <a:endParaRPr lang="cs-CZ" sz="4800" dirty="0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1737360" y="908720"/>
            <a:ext cx="7406640" cy="1472184"/>
          </a:xfrm>
          <a:effectLst>
            <a:reflection blurRad="6350" stA="50000" endA="300" endPos="55500" dist="50800" dir="5400000" sy="-100000" algn="bl" rotWithShape="0"/>
          </a:effectLst>
        </p:spPr>
        <p:txBody>
          <a:bodyPr>
            <a:normAutofit/>
          </a:bodyPr>
          <a:lstStyle/>
          <a:p>
            <a:pPr algn="ctr"/>
            <a:r>
              <a:rPr lang="cs-CZ" sz="7200" dirty="0" smtClean="0"/>
              <a:t>Zeměpis</a:t>
            </a:r>
            <a:endParaRPr lang="cs-CZ" sz="72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9600" y="116632"/>
            <a:ext cx="4724400" cy="993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Podnadpis 2"/>
          <p:cNvSpPr txBox="1">
            <a:spLocks/>
          </p:cNvSpPr>
          <p:nvPr/>
        </p:nvSpPr>
        <p:spPr>
          <a:xfrm>
            <a:off x="2771800" y="4509120"/>
            <a:ext cx="4586064" cy="2160240"/>
          </a:xfrm>
          <a:prstGeom prst="rect">
            <a:avLst/>
          </a:prstGeom>
        </p:spPr>
        <p:txBody>
          <a:bodyPr tIns="0">
            <a:normAutofit/>
          </a:bodyPr>
          <a:lstStyle>
            <a:lvl1pPr marL="27432" indent="0" algn="l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  <a:defRPr kumimoji="0" sz="2600" kern="1200">
                <a:solidFill>
                  <a:schemeClr val="tx2">
                    <a:shade val="30000"/>
                    <a:satMod val="1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lnSpc>
                <a:spcPct val="100000"/>
              </a:lnSpc>
              <a:spcBef>
                <a:spcPts val="550"/>
              </a:spcBef>
              <a:buClr>
                <a:schemeClr val="accent1"/>
              </a:buClr>
              <a:buFont typeface="Verdana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2"/>
              </a:buClr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3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4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sz="1400" dirty="0"/>
              <a:t>VY_32_INOVACE_04_ZEMĚPIS_SVĚTADÍLY_A_OCEÁNY</a:t>
            </a:r>
          </a:p>
          <a:p>
            <a:pPr algn="ctr"/>
            <a:endParaRPr lang="cs-CZ" sz="1400" dirty="0" smtClean="0">
              <a:solidFill>
                <a:schemeClr val="tx1"/>
              </a:solidFill>
            </a:endParaRPr>
          </a:p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Dětský domov, Základní škola praktická, Praktická škola, Školní jídelna a Školní družina, Duchcov, Školní 1, příspěvková organizace</a:t>
            </a:r>
          </a:p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Registrační číslo</a:t>
            </a:r>
          </a:p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Ladislava Hofmanová</a:t>
            </a:r>
          </a:p>
          <a:p>
            <a:pPr algn="ctr"/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836169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Zemský </a:t>
            </a:r>
            <a:r>
              <a:rPr lang="cs-CZ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447800"/>
            <a:ext cx="7956376" cy="4800600"/>
          </a:xfrm>
        </p:spPr>
        <p:txBody>
          <a:bodyPr>
            <a:noAutofit/>
          </a:bodyPr>
          <a:lstStyle/>
          <a:p>
            <a:r>
              <a:rPr lang="cs-CZ" sz="2000" dirty="0">
                <a:latin typeface="Arial" pitchFamily="34" charset="0"/>
                <a:cs typeface="Arial" pitchFamily="34" charset="0"/>
              </a:rPr>
              <a:t>Celkový povrch Země je 510 065 284,702 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km</a:t>
            </a:r>
            <a:r>
              <a:rPr lang="cs-CZ" sz="2000" baseline="30000" dirty="0" smtClean="0">
                <a:latin typeface="Arial" pitchFamily="34" charset="0"/>
                <a:cs typeface="Arial" pitchFamily="34" charset="0"/>
              </a:rPr>
              <a:t>2.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</a:rPr>
              <a:t>Větší část povrchu (70,8 %) je pokryto vodou.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</a:rPr>
              <a:t>Zbylých 29,2 % je pevnina , kterou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nazýváme kontinenty(světadíly).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</a:rPr>
              <a:t>Oceány a pevnina nejsou na světě rozmístěny rovnoměrně, ale většina souše připadá na severní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polokouli.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9786" y="3717031"/>
            <a:ext cx="5940605" cy="297030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149827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Světadíl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410200"/>
          </a:xfrm>
        </p:spPr>
        <p:txBody>
          <a:bodyPr>
            <a:normAutofit/>
          </a:bodyPr>
          <a:lstStyle/>
          <a:p>
            <a:r>
              <a:rPr lang="cs-CZ" dirty="0"/>
              <a:t>Světadíl neboli kontinent je velkou souvislou pevninskou masou</a:t>
            </a:r>
            <a:r>
              <a:rPr lang="cs-CZ" dirty="0" smtClean="0"/>
              <a:t>.</a:t>
            </a:r>
          </a:p>
          <a:p>
            <a:r>
              <a:rPr lang="cs-CZ" dirty="0" smtClean="0"/>
              <a:t>Na Zemi rozlišujeme tyto světadíly:</a:t>
            </a:r>
          </a:p>
          <a:p>
            <a:pPr lvl="8">
              <a:lnSpc>
                <a:spcPct val="110000"/>
              </a:lnSpc>
              <a:buSzPct val="80000"/>
            </a:pPr>
            <a:r>
              <a:rPr lang="cs-CZ" sz="28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Severní Amerika</a:t>
            </a:r>
          </a:p>
          <a:p>
            <a:pPr lvl="8"/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Jižní Amerika</a:t>
            </a:r>
          </a:p>
          <a:p>
            <a:pPr lvl="8"/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Afrika</a:t>
            </a:r>
          </a:p>
          <a:p>
            <a:pPr lvl="8"/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Asie</a:t>
            </a:r>
          </a:p>
          <a:p>
            <a:pPr lvl="8"/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Evropa</a:t>
            </a:r>
          </a:p>
          <a:p>
            <a:pPr lvl="8"/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Austrálie </a:t>
            </a:r>
          </a:p>
          <a:p>
            <a:pPr lvl="8"/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Antarktida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11382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Severní Amerika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29356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Poloha:</a:t>
            </a:r>
          </a:p>
          <a:p>
            <a:pPr lvl="1"/>
            <a:r>
              <a:rPr lang="cs-CZ" sz="1600" dirty="0"/>
              <a:t>Severní Amerika je ohraničená na severu Severním ledovým oceánem, na východě Atlantickým oceánem, na jihu Jižní Amerikou a na západě Tichým oceánem.</a:t>
            </a:r>
          </a:p>
          <a:p>
            <a:r>
              <a:rPr lang="cs-CZ" sz="2400" dirty="0" smtClean="0"/>
              <a:t>Severní Amerika je třetím největším a čtvrtým nejlidnatějším světadílem na planetě.</a:t>
            </a:r>
          </a:p>
          <a:p>
            <a:r>
              <a:rPr lang="cs-CZ" sz="2400" dirty="0" smtClean="0"/>
              <a:t>Nachází se zde 23 států </a:t>
            </a:r>
            <a:r>
              <a:rPr lang="cs-CZ" sz="2400" dirty="0"/>
              <a:t>(</a:t>
            </a:r>
            <a:r>
              <a:rPr lang="cs-CZ" sz="2400" dirty="0" smtClean="0"/>
              <a:t>největším je Kanada).</a:t>
            </a:r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C000"/>
                </a:solidFill>
              </a:rPr>
              <a:t>Zajímavosti:</a:t>
            </a:r>
          </a:p>
          <a:p>
            <a:r>
              <a:rPr lang="cs-CZ" sz="2000" dirty="0" smtClean="0"/>
              <a:t>Na jejím území leží nejmocnější stát světa – USA.</a:t>
            </a:r>
          </a:p>
          <a:p>
            <a:endParaRPr lang="cs-CZ" sz="2400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76672"/>
            <a:ext cx="790575" cy="771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4077072"/>
            <a:ext cx="1688976" cy="16889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9627" y="4077072"/>
            <a:ext cx="1511238" cy="20149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613952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Jižní Amerika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412776"/>
            <a:ext cx="7920880" cy="5760640"/>
          </a:xfrm>
        </p:spPr>
        <p:txBody>
          <a:bodyPr>
            <a:normAutofit/>
          </a:bodyPr>
          <a:lstStyle/>
          <a:p>
            <a:r>
              <a:rPr lang="cs-CZ" sz="2800" dirty="0"/>
              <a:t>Poloha:</a:t>
            </a:r>
          </a:p>
          <a:p>
            <a:pPr marL="812800" indent="-276225"/>
            <a:r>
              <a:rPr lang="cs-CZ" sz="1800" dirty="0"/>
              <a:t>Jižní Amerika je spojena se Severní Amerikou úzkou pevninskou šíjí většinou nazývanou Střední Amerika.</a:t>
            </a:r>
          </a:p>
          <a:p>
            <a:r>
              <a:rPr lang="cs-CZ" sz="2800" dirty="0"/>
              <a:t>Největším státem je Brazílie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2000" dirty="0" smtClean="0">
                <a:solidFill>
                  <a:srgbClr val="FFC000"/>
                </a:solidFill>
              </a:rPr>
              <a:t>Zajímavosti</a:t>
            </a:r>
            <a:r>
              <a:rPr lang="cs-CZ" sz="2000" dirty="0">
                <a:solidFill>
                  <a:srgbClr val="FFC000"/>
                </a:solidFill>
              </a:rPr>
              <a:t>:</a:t>
            </a:r>
          </a:p>
          <a:p>
            <a:r>
              <a:rPr lang="cs-CZ" sz="2000" dirty="0"/>
              <a:t>Na jejím území je </a:t>
            </a:r>
            <a:r>
              <a:rPr lang="cs-CZ" sz="2000" dirty="0" err="1"/>
              <a:t>nejvodnější</a:t>
            </a:r>
            <a:r>
              <a:rPr lang="cs-CZ" sz="2000" dirty="0"/>
              <a:t> a nejdelší řeka na Zemi – Amazonka.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04664"/>
            <a:ext cx="933450" cy="771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3562" y="3290785"/>
            <a:ext cx="2185589" cy="178360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4493" y="3034702"/>
            <a:ext cx="1393178" cy="24259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3019219"/>
            <a:ext cx="1636552" cy="245687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037169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Afrika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447800"/>
            <a:ext cx="7746064" cy="5149552"/>
          </a:xfrm>
        </p:spPr>
        <p:txBody>
          <a:bodyPr>
            <a:normAutofit fontScale="92500" lnSpcReduction="10000"/>
          </a:bodyPr>
          <a:lstStyle/>
          <a:p>
            <a:r>
              <a:rPr lang="cs-CZ" sz="2800" dirty="0"/>
              <a:t>Poloha:</a:t>
            </a:r>
          </a:p>
          <a:p>
            <a:pPr lvl="1"/>
            <a:r>
              <a:rPr lang="cs-CZ" sz="1800" dirty="0" smtClean="0"/>
              <a:t>Rozkládá se jižně i severně od rovníku. Z větší části je obklopena oceány (Indickým a Atlantickým). Na severu je obklopena Středozemním mořem.</a:t>
            </a:r>
          </a:p>
          <a:p>
            <a:r>
              <a:rPr lang="cs-CZ" sz="2400" dirty="0"/>
              <a:t>Afrika je přezdívaná jako černý kontinent vzhledem ke složení </a:t>
            </a:r>
            <a:r>
              <a:rPr lang="cs-CZ" sz="2400" dirty="0" smtClean="0"/>
              <a:t>obyvatelstva.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400" dirty="0">
                <a:solidFill>
                  <a:srgbClr val="FFC000"/>
                </a:solidFill>
              </a:rPr>
              <a:t>Zajímavosti:</a:t>
            </a:r>
          </a:p>
          <a:p>
            <a:r>
              <a:rPr lang="cs-CZ" sz="2000" dirty="0"/>
              <a:t>Afrika je pravděpodobně kolébkou, odkud vzešel člověk na svém tažení osidlování planety</a:t>
            </a:r>
            <a:r>
              <a:rPr lang="cs-CZ" sz="2000" dirty="0" smtClean="0"/>
              <a:t>.</a:t>
            </a:r>
          </a:p>
          <a:p>
            <a:r>
              <a:rPr lang="cs-CZ" sz="2000" dirty="0"/>
              <a:t>Na jejím území </a:t>
            </a:r>
            <a:r>
              <a:rPr lang="cs-CZ" sz="2000" dirty="0" smtClean="0"/>
              <a:t>se rozprostírá největší poušť na světě – Sahara.</a:t>
            </a:r>
          </a:p>
          <a:p>
            <a:endParaRPr lang="cs-CZ" sz="2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76672"/>
            <a:ext cx="80010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3" y="3427755"/>
            <a:ext cx="2554301" cy="16092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3" y="3417500"/>
            <a:ext cx="2159287" cy="161946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2204" y="3412790"/>
            <a:ext cx="2483768" cy="16548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148488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Asie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484784"/>
            <a:ext cx="7776864" cy="525658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Asie </a:t>
            </a:r>
            <a:r>
              <a:rPr lang="cs-CZ" sz="2400" dirty="0"/>
              <a:t>je svou rozlohou 44 603 853 km² největší a s téměř 4 miliardami obyvatel nejlidnatější světadíl, její obyvatelstvo představuje 60 % světové </a:t>
            </a:r>
            <a:r>
              <a:rPr lang="cs-CZ" sz="2400" dirty="0" smtClean="0"/>
              <a:t>populace.</a:t>
            </a:r>
          </a:p>
          <a:p>
            <a:r>
              <a:rPr lang="cs-CZ" sz="2400" dirty="0" smtClean="0"/>
              <a:t>Největším státem Asie je Rusko.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000" dirty="0">
                <a:solidFill>
                  <a:srgbClr val="FFC000"/>
                </a:solidFill>
              </a:rPr>
              <a:t>Zajímavosti:</a:t>
            </a:r>
          </a:p>
          <a:p>
            <a:r>
              <a:rPr lang="cs-CZ" sz="1800" dirty="0" smtClean="0"/>
              <a:t>V Asii leží největší jezero na světě – Kaspické moře</a:t>
            </a:r>
            <a:endParaRPr lang="cs-CZ" sz="1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04664"/>
            <a:ext cx="762000" cy="781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6560" y="3496261"/>
            <a:ext cx="2148830" cy="21488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9261" y="3496261"/>
            <a:ext cx="2865107" cy="21488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383379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Evropa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447800"/>
            <a:ext cx="7992888" cy="541020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Jde </a:t>
            </a:r>
            <a:r>
              <a:rPr lang="cs-CZ" sz="2000" dirty="0"/>
              <a:t>o druhý nejmenší světadíl, </a:t>
            </a:r>
            <a:r>
              <a:rPr lang="cs-CZ" sz="2000" dirty="0" smtClean="0"/>
              <a:t>který </a:t>
            </a:r>
            <a:r>
              <a:rPr lang="cs-CZ" sz="2000" dirty="0"/>
              <a:t>je však zároveň druhý nejhustěji zalidněný (asi 72 obyvatel/km²</a:t>
            </a:r>
            <a:r>
              <a:rPr lang="cs-CZ" sz="2000" dirty="0" smtClean="0"/>
              <a:t>).</a:t>
            </a:r>
          </a:p>
          <a:p>
            <a:r>
              <a:rPr lang="cs-CZ" sz="2000" dirty="0" smtClean="0"/>
              <a:t>Je přezdívána jako „starý kontinent“.</a:t>
            </a:r>
            <a:endParaRPr lang="cs-CZ" sz="2000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2000" dirty="0">
                <a:solidFill>
                  <a:srgbClr val="FFC000"/>
                </a:solidFill>
              </a:rPr>
              <a:t>Zajímavosti:</a:t>
            </a:r>
          </a:p>
          <a:p>
            <a:r>
              <a:rPr lang="cs-CZ" sz="1800" dirty="0" smtClean="0"/>
              <a:t>Evropa je jediný světadíl jehož název nezačíná na písmeno A.</a:t>
            </a:r>
          </a:p>
          <a:p>
            <a:r>
              <a:rPr lang="cs-CZ" sz="1800" dirty="0" smtClean="0"/>
              <a:t>Evropa(z arabského </a:t>
            </a:r>
            <a:r>
              <a:rPr lang="cs-CZ" sz="1800" dirty="0" err="1" smtClean="0"/>
              <a:t>ereb</a:t>
            </a:r>
            <a:r>
              <a:rPr lang="cs-CZ" sz="1800" dirty="0" smtClean="0"/>
              <a:t> či </a:t>
            </a:r>
            <a:r>
              <a:rPr lang="cs-CZ" sz="1800" dirty="0" err="1" smtClean="0"/>
              <a:t>irib</a:t>
            </a:r>
            <a:r>
              <a:rPr lang="cs-CZ" sz="1800" dirty="0" smtClean="0"/>
              <a:t>) znamená „země, kde zapadá slunce“.</a:t>
            </a: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1106" y="476672"/>
            <a:ext cx="809625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1106" y="2636912"/>
            <a:ext cx="3430304" cy="264107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000525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Austrálie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447800"/>
            <a:ext cx="7674056" cy="5410200"/>
          </a:xfrm>
        </p:spPr>
        <p:txBody>
          <a:bodyPr>
            <a:normAutofit/>
          </a:bodyPr>
          <a:lstStyle/>
          <a:p>
            <a:r>
              <a:rPr lang="cs-CZ" sz="1800" dirty="0"/>
              <a:t>Austrálie je světadíl s nejmenší rozlohou a nejmenší průměrnou nadmořskou </a:t>
            </a:r>
            <a:r>
              <a:rPr lang="cs-CZ" sz="1800" dirty="0" smtClean="0"/>
              <a:t>výškou.</a:t>
            </a:r>
          </a:p>
          <a:p>
            <a:r>
              <a:rPr lang="cs-CZ" sz="1800" dirty="0" smtClean="0"/>
              <a:t>Leží mezi indickým a Tichým oceánem.</a:t>
            </a:r>
          </a:p>
          <a:p>
            <a:r>
              <a:rPr lang="cs-CZ" sz="1800" dirty="0" smtClean="0"/>
              <a:t>Podnebí je zde stálé a teplé.</a:t>
            </a:r>
          </a:p>
          <a:p>
            <a:endParaRPr lang="cs-CZ" sz="1800" dirty="0" smtClean="0"/>
          </a:p>
          <a:p>
            <a:endParaRPr lang="cs-CZ" sz="1800" dirty="0"/>
          </a:p>
          <a:p>
            <a:endParaRPr lang="cs-CZ" sz="1800" dirty="0" smtClean="0"/>
          </a:p>
          <a:p>
            <a:endParaRPr lang="cs-CZ" sz="1800" dirty="0"/>
          </a:p>
          <a:p>
            <a:endParaRPr lang="cs-CZ" sz="1800" dirty="0" smtClean="0"/>
          </a:p>
          <a:p>
            <a:endParaRPr lang="cs-CZ" sz="1800" dirty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r>
              <a:rPr lang="cs-CZ" sz="2000" dirty="0">
                <a:solidFill>
                  <a:srgbClr val="FFC000"/>
                </a:solidFill>
              </a:rPr>
              <a:t>Zajímavosti:</a:t>
            </a:r>
          </a:p>
          <a:p>
            <a:r>
              <a:rPr lang="cs-CZ" sz="1800" dirty="0" smtClean="0"/>
              <a:t>Je jediným místem, kde žije klokan (výjimku tvoří světové ZOO).</a:t>
            </a:r>
            <a:endParaRPr lang="cs-CZ" sz="1800" dirty="0"/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04664"/>
            <a:ext cx="800100" cy="781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8868" y="3070117"/>
            <a:ext cx="3374504" cy="23030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3070117"/>
            <a:ext cx="4168505" cy="23030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267337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Antarktida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410200"/>
          </a:xfrm>
        </p:spPr>
        <p:txBody>
          <a:bodyPr>
            <a:normAutofit/>
          </a:bodyPr>
          <a:lstStyle/>
          <a:p>
            <a:r>
              <a:rPr lang="cs-CZ" sz="1800" dirty="0" smtClean="0"/>
              <a:t>Je </a:t>
            </a:r>
            <a:r>
              <a:rPr lang="cs-CZ" sz="1800" dirty="0"/>
              <a:t>pátý největší světadíl po Asii, Africe, Severní Americe a Jižní Americe</a:t>
            </a:r>
            <a:r>
              <a:rPr lang="cs-CZ" sz="1800" dirty="0" smtClean="0"/>
              <a:t>.</a:t>
            </a:r>
          </a:p>
          <a:p>
            <a:r>
              <a:rPr lang="cs-CZ" sz="1800" dirty="0"/>
              <a:t>Krajina i podnebí jsou v Antarktidě natolik drsné, že se tu žádní lidé nikdy </a:t>
            </a:r>
            <a:r>
              <a:rPr lang="cs-CZ" sz="1800" dirty="0" smtClean="0"/>
              <a:t>neusadili natrvalo. </a:t>
            </a:r>
          </a:p>
          <a:p>
            <a:r>
              <a:rPr lang="cs-CZ" sz="1800" dirty="0" smtClean="0"/>
              <a:t>Jedinými </a:t>
            </a:r>
            <a:r>
              <a:rPr lang="cs-CZ" sz="1800" dirty="0"/>
              <a:t>obyvateli tohoto kontinentu jsou vědci, kteří tu pracují na výzkumných </a:t>
            </a:r>
            <a:r>
              <a:rPr lang="cs-CZ" sz="1800" dirty="0" smtClean="0"/>
              <a:t>projektech</a:t>
            </a:r>
            <a:r>
              <a:rPr lang="cs-CZ" sz="1800" dirty="0"/>
              <a:t>. </a:t>
            </a:r>
            <a:endParaRPr lang="cs-CZ" sz="1800" dirty="0" smtClean="0"/>
          </a:p>
          <a:p>
            <a:r>
              <a:rPr lang="cs-CZ" sz="1800" dirty="0">
                <a:solidFill>
                  <a:srgbClr val="FFC000"/>
                </a:solidFill>
              </a:rPr>
              <a:t>Antarktický smluvní systém </a:t>
            </a:r>
            <a:r>
              <a:rPr lang="cs-CZ" sz="1800" dirty="0"/>
              <a:t>zmrazuje nároky států na území Antarktidy, zakazuje jakékoliv vojenské aktivity a také například zakazuje těžbu nerostných surovin (minimálně do roku 2048</a:t>
            </a:r>
            <a:r>
              <a:rPr lang="cs-CZ" sz="1800" dirty="0" smtClean="0"/>
              <a:t>).</a:t>
            </a:r>
          </a:p>
          <a:p>
            <a:endParaRPr lang="cs-CZ" sz="1800" dirty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32656"/>
            <a:ext cx="809625" cy="809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4248538"/>
            <a:ext cx="2002572" cy="249282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Obdélník 4"/>
          <p:cNvSpPr/>
          <p:nvPr/>
        </p:nvSpPr>
        <p:spPr>
          <a:xfrm>
            <a:off x="3750422" y="4338970"/>
            <a:ext cx="514205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Zajímavosti:</a:t>
            </a:r>
          </a:p>
          <a:p>
            <a:r>
              <a:rPr lang="cs-CZ" b="1" dirty="0">
                <a:ln w="12700">
                  <a:noFill/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Díky svému mohutnému ledovcovému příkrovu je kontinent největším rezervoárem sladké vody na světě.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6855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1653823"/>
            <a:ext cx="2448272" cy="1631161"/>
          </a:xfrm>
          <a:prstGeom prst="rect">
            <a:avLst/>
          </a:prstGeom>
        </p:spPr>
      </p:pic>
      <p:sp>
        <p:nvSpPr>
          <p:cNvPr id="6" name="Zástupný symbol pro obsah 2"/>
          <p:cNvSpPr txBox="1">
            <a:spLocks/>
          </p:cNvSpPr>
          <p:nvPr/>
        </p:nvSpPr>
        <p:spPr>
          <a:xfrm>
            <a:off x="1475656" y="1412776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lvl1pPr marL="365760" indent="-283464" algn="l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3200" b="1" kern="1200" cap="none" spc="0">
                <a:ln w="12700">
                  <a:noFill/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640080" indent="-237744" algn="l" rtl="0" eaLnBrk="1" latinLnBrk="0" hangingPunct="1">
              <a:lnSpc>
                <a:spcPct val="100000"/>
              </a:lnSpc>
              <a:spcBef>
                <a:spcPts val="550"/>
              </a:spcBef>
              <a:buClr>
                <a:schemeClr val="accent1"/>
              </a:buClr>
              <a:buFont typeface="Verdana"/>
              <a:buChar char="◦"/>
              <a:defRPr kumimoji="0" sz="2800" b="1" kern="1200" cap="none" spc="0">
                <a:ln w="12700">
                  <a:noFill/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886968" indent="-22860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2"/>
              </a:buClr>
              <a:buFont typeface="Wingdings 2"/>
              <a:buChar char=""/>
              <a:defRPr kumimoji="0" sz="2400" b="1" kern="1200" cap="none" spc="0">
                <a:ln w="12700">
                  <a:noFill/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097280" indent="-173736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2000" b="1" kern="1200" cap="none" spc="0">
                <a:ln w="12700">
                  <a:noFill/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298448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2000" b="1" kern="1200" cap="none" spc="0">
                <a:ln w="12700">
                  <a:noFill/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sz="2000" dirty="0" smtClean="0"/>
              <a:t>Víte co mají společného olympijské kruhy a světadíly?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Barva každého kruhu znázorňuje jeden světadíl.</a:t>
            </a:r>
            <a:endParaRPr lang="cs-CZ" sz="2000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3511645"/>
            <a:ext cx="6336704" cy="3215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193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Oceány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1970298"/>
            <a:ext cx="5976664" cy="3033157"/>
          </a:xfrm>
          <a:prstGeom prst="rect">
            <a:avLst/>
          </a:prstGeom>
        </p:spPr>
      </p:pic>
      <p:sp>
        <p:nvSpPr>
          <p:cNvPr id="6" name="Zástupný symbol pro obsah 2"/>
          <p:cNvSpPr txBox="1">
            <a:spLocks/>
          </p:cNvSpPr>
          <p:nvPr/>
        </p:nvSpPr>
        <p:spPr>
          <a:xfrm>
            <a:off x="1373978" y="1412776"/>
            <a:ext cx="7746064" cy="5725616"/>
          </a:xfrm>
          <a:prstGeom prst="rect">
            <a:avLst/>
          </a:prstGeom>
        </p:spPr>
        <p:txBody>
          <a:bodyPr>
            <a:normAutofit/>
          </a:bodyPr>
          <a:lstStyle>
            <a:lvl1pPr marL="365760" indent="-283464" algn="l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3200" b="1" kern="1200" cap="none" spc="0">
                <a:ln w="12700">
                  <a:noFill/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640080" indent="-237744" algn="l" rtl="0" eaLnBrk="1" latinLnBrk="0" hangingPunct="1">
              <a:lnSpc>
                <a:spcPct val="100000"/>
              </a:lnSpc>
              <a:spcBef>
                <a:spcPts val="550"/>
              </a:spcBef>
              <a:buClr>
                <a:schemeClr val="accent1"/>
              </a:buClr>
              <a:buFont typeface="Verdana"/>
              <a:buChar char="◦"/>
              <a:defRPr kumimoji="0" sz="2800" b="1" kern="1200" cap="none" spc="0">
                <a:ln w="12700">
                  <a:noFill/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886968" indent="-22860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2"/>
              </a:buClr>
              <a:buFont typeface="Wingdings 2"/>
              <a:buChar char=""/>
              <a:defRPr kumimoji="0" sz="2400" b="1" kern="1200" cap="none" spc="0">
                <a:ln w="12700">
                  <a:noFill/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097280" indent="-173736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2000" b="1" kern="1200" cap="none" spc="0">
                <a:ln w="12700">
                  <a:noFill/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298448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2000" b="1" kern="1200" cap="none" spc="0">
                <a:ln w="12700">
                  <a:noFill/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sz="2400" dirty="0" smtClean="0">
                <a:effectLst/>
              </a:rPr>
              <a:t>Dominantní prvek povrchu Země tvořený masou slané vody.</a:t>
            </a:r>
          </a:p>
          <a:p>
            <a:endParaRPr lang="cs-CZ" dirty="0" smtClean="0">
              <a:effectLst/>
            </a:endParaRPr>
          </a:p>
          <a:p>
            <a:endParaRPr lang="cs-CZ" dirty="0" smtClean="0">
              <a:effectLst/>
            </a:endParaRPr>
          </a:p>
          <a:p>
            <a:endParaRPr lang="cs-CZ" dirty="0" smtClean="0">
              <a:effectLst/>
            </a:endParaRPr>
          </a:p>
          <a:p>
            <a:endParaRPr lang="cs-CZ" dirty="0" smtClean="0">
              <a:effectLst/>
            </a:endParaRPr>
          </a:p>
          <a:p>
            <a:endParaRPr lang="cs-CZ" dirty="0" smtClean="0">
              <a:effectLst/>
            </a:endParaRPr>
          </a:p>
          <a:p>
            <a:r>
              <a:rPr lang="cs-CZ" sz="2400" dirty="0" smtClean="0">
                <a:effectLst/>
              </a:rPr>
              <a:t>Rozdělujeme na: </a:t>
            </a:r>
          </a:p>
          <a:p>
            <a:pPr lvl="2"/>
            <a:r>
              <a:rPr lang="cs-CZ" sz="1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Tichý oceán</a:t>
            </a:r>
          </a:p>
          <a:p>
            <a:pPr lvl="2"/>
            <a:r>
              <a:rPr lang="cs-CZ" sz="1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Atlantský oceán</a:t>
            </a:r>
          </a:p>
          <a:p>
            <a:pPr lvl="2"/>
            <a:r>
              <a:rPr lang="cs-CZ" sz="1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Indický oceán </a:t>
            </a:r>
          </a:p>
          <a:p>
            <a:pPr lvl="2"/>
            <a:r>
              <a:rPr lang="cs-CZ" sz="1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Severní ledový oceán</a:t>
            </a:r>
            <a:endParaRPr lang="cs-CZ" sz="18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3779912" y="3486876"/>
            <a:ext cx="0" cy="219188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3779912" y="3068960"/>
            <a:ext cx="4608512" cy="260980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4211960" y="2852937"/>
            <a:ext cx="864096" cy="3168351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3932312" y="3645024"/>
            <a:ext cx="3015952" cy="2646897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4211960" y="3861048"/>
            <a:ext cx="1228328" cy="216024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4644008" y="2132856"/>
            <a:ext cx="1080120" cy="446449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5038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685056"/>
          </a:xfrm>
        </p:spPr>
        <p:txBody>
          <a:bodyPr/>
          <a:lstStyle/>
          <a:p>
            <a:r>
              <a:rPr lang="cs-CZ" dirty="0" smtClean="0"/>
              <a:t>Jaký je největší světadíl?</a:t>
            </a:r>
            <a:endParaRPr lang="cs-CZ" dirty="0"/>
          </a:p>
        </p:txBody>
      </p:sp>
      <p:grpSp>
        <p:nvGrpSpPr>
          <p:cNvPr id="10" name="Skupina 9"/>
          <p:cNvGrpSpPr/>
          <p:nvPr/>
        </p:nvGrpSpPr>
        <p:grpSpPr>
          <a:xfrm>
            <a:off x="2411761" y="2708920"/>
            <a:ext cx="6732239" cy="1801249"/>
            <a:chOff x="2411761" y="4004014"/>
            <a:chExt cx="6732239" cy="1801249"/>
          </a:xfrm>
        </p:grpSpPr>
        <p:sp>
          <p:nvSpPr>
            <p:cNvPr id="7" name="Obdélník 6"/>
            <p:cNvSpPr/>
            <p:nvPr/>
          </p:nvSpPr>
          <p:spPr>
            <a:xfrm>
              <a:off x="2915816" y="4004014"/>
              <a:ext cx="6228184" cy="1144917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003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Výseč 3"/>
            <p:cNvSpPr/>
            <p:nvPr/>
          </p:nvSpPr>
          <p:spPr>
            <a:xfrm rot="16200000">
              <a:off x="2270404" y="4636473"/>
              <a:ext cx="1310147" cy="1027434"/>
            </a:xfrm>
            <a:prstGeom prst="pie">
              <a:avLst>
                <a:gd name="adj1" fmla="val 0"/>
                <a:gd name="adj2" fmla="val 5402120"/>
              </a:avLst>
            </a:prstGeom>
            <a:solidFill>
              <a:schemeClr val="bg2">
                <a:tint val="18000"/>
                <a:satMod val="220000"/>
                <a:alpha val="33000"/>
              </a:schemeClr>
            </a:solidFill>
            <a:ln w="3175" cap="rnd" cmpd="sng" algn="ctr">
              <a:solidFill>
                <a:schemeClr val="bg2">
                  <a:shade val="70000"/>
                  <a:satMod val="200000"/>
                  <a:alpha val="100000"/>
                </a:schemeClr>
              </a:solidFill>
              <a:prstDash val="solid"/>
            </a:ln>
            <a:effectLst/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sp>
          <p:nvSpPr>
            <p:cNvPr id="6" name="Prstenec 5"/>
            <p:cNvSpPr/>
            <p:nvPr/>
          </p:nvSpPr>
          <p:spPr>
            <a:xfrm rot="16887403">
              <a:off x="2814086" y="4176293"/>
              <a:ext cx="899912" cy="691246"/>
            </a:xfrm>
            <a:prstGeom prst="donut">
              <a:avLst>
                <a:gd name="adj" fmla="val 11833"/>
              </a:avLst>
            </a:prstGeom>
            <a:gradFill rotWithShape="1">
              <a:gsLst>
                <a:gs pos="0">
                  <a:schemeClr val="bg2">
                    <a:tint val="10000"/>
                    <a:shade val="99000"/>
                    <a:satMod val="355000"/>
                    <a:alpha val="70000"/>
                  </a:schemeClr>
                </a:gs>
                <a:gs pos="70000">
                  <a:schemeClr val="bg2">
                    <a:tint val="6000"/>
                    <a:shade val="100000"/>
                    <a:satMod val="400000"/>
                    <a:alpha val="55000"/>
                  </a:schemeClr>
                </a:gs>
                <a:gs pos="100000">
                  <a:schemeClr val="bg2">
                    <a:tint val="100000"/>
                    <a:shade val="75000"/>
                    <a:satMod val="370000"/>
                    <a:alpha val="60000"/>
                  </a:schemeClr>
                </a:gs>
              </a:gsLst>
              <a:path path="circle">
                <a:fillToRect l="-407500" t="-50000" r="507500" b="150000"/>
              </a:path>
            </a:gradFill>
            <a:ln w="7350" cap="rnd" cmpd="sng" algn="ctr">
              <a:solidFill>
                <a:schemeClr val="bg2">
                  <a:shade val="60000"/>
                  <a:satMod val="220000"/>
                  <a:alpha val="100000"/>
                </a:schemeClr>
              </a:solidFill>
              <a:prstDash val="solid"/>
            </a:ln>
            <a:effectLst>
              <a:outerShdw blurRad="12700" dist="15000" dir="4500000" algn="tl" rotWithShape="0">
                <a:schemeClr val="bg2">
                  <a:shade val="10000"/>
                  <a:satMod val="200000"/>
                  <a:alpha val="35000"/>
                </a:schemeClr>
              </a:outerShdw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sp>
          <p:nvSpPr>
            <p:cNvPr id="5" name="Ovál 4"/>
            <p:cNvSpPr/>
            <p:nvPr/>
          </p:nvSpPr>
          <p:spPr>
            <a:xfrm rot="11414164">
              <a:off x="3235252" y="4096217"/>
              <a:ext cx="1161328" cy="942151"/>
            </a:xfrm>
            <a:prstGeom prst="ellipse">
              <a:avLst/>
            </a:prstGeom>
            <a:noFill/>
            <a:ln w="27305" cap="rnd" cmpd="sng" algn="ctr">
              <a:solidFill>
                <a:schemeClr val="bg2">
                  <a:tint val="45000"/>
                  <a:satMod val="325000"/>
                  <a:alpha val="100000"/>
                </a:schemeClr>
              </a:solidFill>
              <a:prstDash val="solid"/>
            </a:ln>
            <a:effectLst>
              <a:outerShdw blurRad="25400" dist="25400" dir="5400000" algn="tl" rotWithShape="0">
                <a:schemeClr val="bg2">
                  <a:shade val="50000"/>
                  <a:satMod val="150000"/>
                  <a:alpha val="85000"/>
                </a:schemeClr>
              </a:outerShdw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3779912" y="4400067"/>
              <a:ext cx="512348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Asie</a:t>
              </a:r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2431082" y="3954674"/>
            <a:ext cx="6732239" cy="1792988"/>
            <a:chOff x="2411761" y="4012275"/>
            <a:chExt cx="6732239" cy="1792988"/>
          </a:xfrm>
        </p:grpSpPr>
        <p:sp>
          <p:nvSpPr>
            <p:cNvPr id="12" name="Obdélník 11"/>
            <p:cNvSpPr/>
            <p:nvPr/>
          </p:nvSpPr>
          <p:spPr>
            <a:xfrm>
              <a:off x="2915816" y="4012275"/>
              <a:ext cx="6228184" cy="1144917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003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Výseč 12"/>
            <p:cNvSpPr/>
            <p:nvPr/>
          </p:nvSpPr>
          <p:spPr>
            <a:xfrm rot="16200000">
              <a:off x="2270404" y="4636473"/>
              <a:ext cx="1310147" cy="1027434"/>
            </a:xfrm>
            <a:prstGeom prst="pie">
              <a:avLst>
                <a:gd name="adj1" fmla="val 0"/>
                <a:gd name="adj2" fmla="val 5402120"/>
              </a:avLst>
            </a:prstGeom>
            <a:solidFill>
              <a:schemeClr val="bg2">
                <a:tint val="18000"/>
                <a:satMod val="220000"/>
                <a:alpha val="33000"/>
              </a:schemeClr>
            </a:solidFill>
            <a:ln w="3175" cap="rnd" cmpd="sng" algn="ctr">
              <a:solidFill>
                <a:schemeClr val="bg2">
                  <a:shade val="70000"/>
                  <a:satMod val="200000"/>
                  <a:alpha val="100000"/>
                </a:schemeClr>
              </a:solidFill>
              <a:prstDash val="solid"/>
            </a:ln>
            <a:effectLst/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sp>
          <p:nvSpPr>
            <p:cNvPr id="14" name="Prstenec 13"/>
            <p:cNvSpPr/>
            <p:nvPr/>
          </p:nvSpPr>
          <p:spPr>
            <a:xfrm rot="16887403">
              <a:off x="2814086" y="4176293"/>
              <a:ext cx="899912" cy="691246"/>
            </a:xfrm>
            <a:prstGeom prst="donut">
              <a:avLst>
                <a:gd name="adj" fmla="val 11833"/>
              </a:avLst>
            </a:prstGeom>
            <a:gradFill rotWithShape="1">
              <a:gsLst>
                <a:gs pos="0">
                  <a:schemeClr val="bg2">
                    <a:tint val="10000"/>
                    <a:shade val="99000"/>
                    <a:satMod val="355000"/>
                    <a:alpha val="70000"/>
                  </a:schemeClr>
                </a:gs>
                <a:gs pos="70000">
                  <a:schemeClr val="bg2">
                    <a:tint val="6000"/>
                    <a:shade val="100000"/>
                    <a:satMod val="400000"/>
                    <a:alpha val="55000"/>
                  </a:schemeClr>
                </a:gs>
                <a:gs pos="100000">
                  <a:schemeClr val="bg2">
                    <a:tint val="100000"/>
                    <a:shade val="75000"/>
                    <a:satMod val="370000"/>
                    <a:alpha val="60000"/>
                  </a:schemeClr>
                </a:gs>
              </a:gsLst>
              <a:path path="circle">
                <a:fillToRect l="-407500" t="-50000" r="507500" b="150000"/>
              </a:path>
            </a:gradFill>
            <a:ln w="7350" cap="rnd" cmpd="sng" algn="ctr">
              <a:solidFill>
                <a:schemeClr val="bg2">
                  <a:shade val="60000"/>
                  <a:satMod val="220000"/>
                  <a:alpha val="100000"/>
                </a:schemeClr>
              </a:solidFill>
              <a:prstDash val="solid"/>
            </a:ln>
            <a:effectLst>
              <a:outerShdw blurRad="12700" dist="15000" dir="4500000" algn="tl" rotWithShape="0">
                <a:schemeClr val="bg2">
                  <a:shade val="10000"/>
                  <a:satMod val="200000"/>
                  <a:alpha val="35000"/>
                </a:schemeClr>
              </a:outerShdw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sp>
          <p:nvSpPr>
            <p:cNvPr id="15" name="Ovál 14"/>
            <p:cNvSpPr/>
            <p:nvPr/>
          </p:nvSpPr>
          <p:spPr>
            <a:xfrm rot="11414164">
              <a:off x="3235252" y="4096217"/>
              <a:ext cx="1161328" cy="942151"/>
            </a:xfrm>
            <a:prstGeom prst="ellipse">
              <a:avLst/>
            </a:prstGeom>
            <a:noFill/>
            <a:ln w="27305" cap="rnd" cmpd="sng" algn="ctr">
              <a:solidFill>
                <a:schemeClr val="bg2">
                  <a:tint val="45000"/>
                  <a:satMod val="325000"/>
                  <a:alpha val="100000"/>
                </a:schemeClr>
              </a:solidFill>
              <a:prstDash val="solid"/>
            </a:ln>
            <a:effectLst>
              <a:outerShdw blurRad="25400" dist="25400" dir="5400000" algn="tl" rotWithShape="0">
                <a:schemeClr val="bg2">
                  <a:shade val="50000"/>
                  <a:satMod val="150000"/>
                  <a:alpha val="85000"/>
                </a:schemeClr>
              </a:outerShdw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3760591" y="4400067"/>
              <a:ext cx="512348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Afrika</a:t>
              </a:r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2412055" y="5229200"/>
            <a:ext cx="6732239" cy="1792988"/>
            <a:chOff x="2411761" y="4012275"/>
            <a:chExt cx="6732239" cy="1792988"/>
          </a:xfrm>
        </p:grpSpPr>
        <p:sp>
          <p:nvSpPr>
            <p:cNvPr id="18" name="Obdélník 17"/>
            <p:cNvSpPr/>
            <p:nvPr/>
          </p:nvSpPr>
          <p:spPr>
            <a:xfrm>
              <a:off x="2915816" y="4012275"/>
              <a:ext cx="6228184" cy="1144917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003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Výseč 18"/>
            <p:cNvSpPr/>
            <p:nvPr/>
          </p:nvSpPr>
          <p:spPr>
            <a:xfrm rot="16200000">
              <a:off x="2270404" y="4636473"/>
              <a:ext cx="1310147" cy="1027434"/>
            </a:xfrm>
            <a:prstGeom prst="pie">
              <a:avLst>
                <a:gd name="adj1" fmla="val 0"/>
                <a:gd name="adj2" fmla="val 5402120"/>
              </a:avLst>
            </a:prstGeom>
            <a:solidFill>
              <a:schemeClr val="bg2">
                <a:tint val="18000"/>
                <a:satMod val="220000"/>
                <a:alpha val="33000"/>
              </a:schemeClr>
            </a:solidFill>
            <a:ln w="3175" cap="rnd" cmpd="sng" algn="ctr">
              <a:solidFill>
                <a:schemeClr val="bg2">
                  <a:shade val="70000"/>
                  <a:satMod val="200000"/>
                  <a:alpha val="100000"/>
                </a:schemeClr>
              </a:solidFill>
              <a:prstDash val="solid"/>
            </a:ln>
            <a:effectLst/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sp>
          <p:nvSpPr>
            <p:cNvPr id="20" name="Prstenec 19"/>
            <p:cNvSpPr/>
            <p:nvPr/>
          </p:nvSpPr>
          <p:spPr>
            <a:xfrm rot="16887403">
              <a:off x="2814086" y="4176293"/>
              <a:ext cx="899912" cy="691246"/>
            </a:xfrm>
            <a:prstGeom prst="donut">
              <a:avLst>
                <a:gd name="adj" fmla="val 11833"/>
              </a:avLst>
            </a:prstGeom>
            <a:gradFill rotWithShape="1">
              <a:gsLst>
                <a:gs pos="0">
                  <a:schemeClr val="bg2">
                    <a:tint val="10000"/>
                    <a:shade val="99000"/>
                    <a:satMod val="355000"/>
                    <a:alpha val="70000"/>
                  </a:schemeClr>
                </a:gs>
                <a:gs pos="70000">
                  <a:schemeClr val="bg2">
                    <a:tint val="6000"/>
                    <a:shade val="100000"/>
                    <a:satMod val="400000"/>
                    <a:alpha val="55000"/>
                  </a:schemeClr>
                </a:gs>
                <a:gs pos="100000">
                  <a:schemeClr val="bg2">
                    <a:tint val="100000"/>
                    <a:shade val="75000"/>
                    <a:satMod val="370000"/>
                    <a:alpha val="60000"/>
                  </a:schemeClr>
                </a:gs>
              </a:gsLst>
              <a:path path="circle">
                <a:fillToRect l="-407500" t="-50000" r="507500" b="150000"/>
              </a:path>
            </a:gradFill>
            <a:ln w="7350" cap="rnd" cmpd="sng" algn="ctr">
              <a:solidFill>
                <a:schemeClr val="bg2">
                  <a:shade val="60000"/>
                  <a:satMod val="220000"/>
                  <a:alpha val="100000"/>
                </a:schemeClr>
              </a:solidFill>
              <a:prstDash val="solid"/>
            </a:ln>
            <a:effectLst>
              <a:outerShdw blurRad="12700" dist="15000" dir="4500000" algn="tl" rotWithShape="0">
                <a:schemeClr val="bg2">
                  <a:shade val="10000"/>
                  <a:satMod val="200000"/>
                  <a:alpha val="35000"/>
                </a:schemeClr>
              </a:outerShdw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sp>
          <p:nvSpPr>
            <p:cNvPr id="21" name="Ovál 20"/>
            <p:cNvSpPr/>
            <p:nvPr/>
          </p:nvSpPr>
          <p:spPr>
            <a:xfrm rot="11414164">
              <a:off x="3235252" y="4096217"/>
              <a:ext cx="1161328" cy="942151"/>
            </a:xfrm>
            <a:prstGeom prst="ellipse">
              <a:avLst/>
            </a:prstGeom>
            <a:noFill/>
            <a:ln w="27305" cap="rnd" cmpd="sng" algn="ctr">
              <a:solidFill>
                <a:schemeClr val="bg2">
                  <a:tint val="45000"/>
                  <a:satMod val="325000"/>
                  <a:alpha val="100000"/>
                </a:schemeClr>
              </a:solidFill>
              <a:prstDash val="solid"/>
            </a:ln>
            <a:effectLst>
              <a:outerShdw blurRad="25400" dist="25400" dir="5400000" algn="tl" rotWithShape="0">
                <a:schemeClr val="bg2">
                  <a:shade val="50000"/>
                  <a:satMod val="150000"/>
                  <a:alpha val="85000"/>
                </a:schemeClr>
              </a:outerShdw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3944211" y="4400067"/>
              <a:ext cx="512348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Austrálie</a:t>
              </a:r>
              <a:endParaRPr lang="cs-CZ" dirty="0"/>
            </a:p>
          </p:txBody>
        </p:sp>
      </p:grpSp>
      <p:sp>
        <p:nvSpPr>
          <p:cNvPr id="23" name="TextovéPole 22"/>
          <p:cNvSpPr txBox="1"/>
          <p:nvPr/>
        </p:nvSpPr>
        <p:spPr>
          <a:xfrm>
            <a:off x="5215240" y="2132856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Správná odpověď</a:t>
            </a:r>
            <a:endParaRPr lang="cs-CZ" sz="2800" b="1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32673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9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0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5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6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2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3" grpId="0" build="p"/>
      <p:bldP spid="2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685056"/>
          </a:xfrm>
        </p:spPr>
        <p:txBody>
          <a:bodyPr>
            <a:normAutofit/>
          </a:bodyPr>
          <a:lstStyle/>
          <a:p>
            <a:r>
              <a:rPr lang="cs-CZ" dirty="0" smtClean="0"/>
              <a:t>Jaký je největší stát v Asii?</a:t>
            </a:r>
            <a:endParaRPr lang="cs-CZ" dirty="0"/>
          </a:p>
        </p:txBody>
      </p:sp>
      <p:grpSp>
        <p:nvGrpSpPr>
          <p:cNvPr id="10" name="Skupina 9"/>
          <p:cNvGrpSpPr/>
          <p:nvPr/>
        </p:nvGrpSpPr>
        <p:grpSpPr>
          <a:xfrm>
            <a:off x="2411761" y="2708920"/>
            <a:ext cx="6732239" cy="1801249"/>
            <a:chOff x="2411761" y="4004014"/>
            <a:chExt cx="6732239" cy="1801249"/>
          </a:xfrm>
        </p:grpSpPr>
        <p:sp>
          <p:nvSpPr>
            <p:cNvPr id="7" name="Obdélník 6"/>
            <p:cNvSpPr/>
            <p:nvPr/>
          </p:nvSpPr>
          <p:spPr>
            <a:xfrm>
              <a:off x="2915816" y="4004014"/>
              <a:ext cx="6228184" cy="1144917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003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Výseč 3"/>
            <p:cNvSpPr/>
            <p:nvPr/>
          </p:nvSpPr>
          <p:spPr>
            <a:xfrm rot="16200000">
              <a:off x="2270404" y="4636473"/>
              <a:ext cx="1310147" cy="1027434"/>
            </a:xfrm>
            <a:prstGeom prst="pie">
              <a:avLst>
                <a:gd name="adj1" fmla="val 0"/>
                <a:gd name="adj2" fmla="val 5402120"/>
              </a:avLst>
            </a:prstGeom>
            <a:solidFill>
              <a:schemeClr val="bg2">
                <a:tint val="18000"/>
                <a:satMod val="220000"/>
                <a:alpha val="33000"/>
              </a:schemeClr>
            </a:solidFill>
            <a:ln w="3175" cap="rnd" cmpd="sng" algn="ctr">
              <a:solidFill>
                <a:schemeClr val="bg2">
                  <a:shade val="70000"/>
                  <a:satMod val="200000"/>
                  <a:alpha val="100000"/>
                </a:schemeClr>
              </a:solidFill>
              <a:prstDash val="solid"/>
            </a:ln>
            <a:effectLst/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sp>
          <p:nvSpPr>
            <p:cNvPr id="6" name="Prstenec 5"/>
            <p:cNvSpPr/>
            <p:nvPr/>
          </p:nvSpPr>
          <p:spPr>
            <a:xfrm rot="16887403">
              <a:off x="2814086" y="4176293"/>
              <a:ext cx="899912" cy="691246"/>
            </a:xfrm>
            <a:prstGeom prst="donut">
              <a:avLst>
                <a:gd name="adj" fmla="val 11833"/>
              </a:avLst>
            </a:prstGeom>
            <a:gradFill rotWithShape="1">
              <a:gsLst>
                <a:gs pos="0">
                  <a:schemeClr val="bg2">
                    <a:tint val="10000"/>
                    <a:shade val="99000"/>
                    <a:satMod val="355000"/>
                    <a:alpha val="70000"/>
                  </a:schemeClr>
                </a:gs>
                <a:gs pos="70000">
                  <a:schemeClr val="bg2">
                    <a:tint val="6000"/>
                    <a:shade val="100000"/>
                    <a:satMod val="400000"/>
                    <a:alpha val="55000"/>
                  </a:schemeClr>
                </a:gs>
                <a:gs pos="100000">
                  <a:schemeClr val="bg2">
                    <a:tint val="100000"/>
                    <a:shade val="75000"/>
                    <a:satMod val="370000"/>
                    <a:alpha val="60000"/>
                  </a:schemeClr>
                </a:gs>
              </a:gsLst>
              <a:path path="circle">
                <a:fillToRect l="-407500" t="-50000" r="507500" b="150000"/>
              </a:path>
            </a:gradFill>
            <a:ln w="7350" cap="rnd" cmpd="sng" algn="ctr">
              <a:solidFill>
                <a:schemeClr val="bg2">
                  <a:shade val="60000"/>
                  <a:satMod val="220000"/>
                  <a:alpha val="100000"/>
                </a:schemeClr>
              </a:solidFill>
              <a:prstDash val="solid"/>
            </a:ln>
            <a:effectLst>
              <a:outerShdw blurRad="12700" dist="15000" dir="4500000" algn="tl" rotWithShape="0">
                <a:schemeClr val="bg2">
                  <a:shade val="10000"/>
                  <a:satMod val="200000"/>
                  <a:alpha val="35000"/>
                </a:schemeClr>
              </a:outerShdw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sp>
          <p:nvSpPr>
            <p:cNvPr id="5" name="Ovál 4"/>
            <p:cNvSpPr/>
            <p:nvPr/>
          </p:nvSpPr>
          <p:spPr>
            <a:xfrm rot="11414164">
              <a:off x="3235252" y="4096217"/>
              <a:ext cx="1161328" cy="942151"/>
            </a:xfrm>
            <a:prstGeom prst="ellipse">
              <a:avLst/>
            </a:prstGeom>
            <a:noFill/>
            <a:ln w="27305" cap="rnd" cmpd="sng" algn="ctr">
              <a:solidFill>
                <a:schemeClr val="bg2">
                  <a:tint val="45000"/>
                  <a:satMod val="325000"/>
                  <a:alpha val="100000"/>
                </a:schemeClr>
              </a:solidFill>
              <a:prstDash val="solid"/>
            </a:ln>
            <a:effectLst>
              <a:outerShdw blurRad="25400" dist="25400" dir="5400000" algn="tl" rotWithShape="0">
                <a:schemeClr val="bg2">
                  <a:shade val="50000"/>
                  <a:satMod val="150000"/>
                  <a:alpha val="85000"/>
                </a:schemeClr>
              </a:outerShdw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3779912" y="4400067"/>
              <a:ext cx="512348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Rusko</a:t>
              </a:r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2431082" y="3954674"/>
            <a:ext cx="6732239" cy="1792988"/>
            <a:chOff x="2411761" y="4012275"/>
            <a:chExt cx="6732239" cy="1792988"/>
          </a:xfrm>
        </p:grpSpPr>
        <p:sp>
          <p:nvSpPr>
            <p:cNvPr id="12" name="Obdélník 11"/>
            <p:cNvSpPr/>
            <p:nvPr/>
          </p:nvSpPr>
          <p:spPr>
            <a:xfrm>
              <a:off x="2915816" y="4012275"/>
              <a:ext cx="6228184" cy="1144917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003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Výseč 12"/>
            <p:cNvSpPr/>
            <p:nvPr/>
          </p:nvSpPr>
          <p:spPr>
            <a:xfrm rot="16200000">
              <a:off x="2270404" y="4636473"/>
              <a:ext cx="1310147" cy="1027434"/>
            </a:xfrm>
            <a:prstGeom prst="pie">
              <a:avLst>
                <a:gd name="adj1" fmla="val 0"/>
                <a:gd name="adj2" fmla="val 5402120"/>
              </a:avLst>
            </a:prstGeom>
            <a:solidFill>
              <a:schemeClr val="bg2">
                <a:tint val="18000"/>
                <a:satMod val="220000"/>
                <a:alpha val="33000"/>
              </a:schemeClr>
            </a:solidFill>
            <a:ln w="3175" cap="rnd" cmpd="sng" algn="ctr">
              <a:solidFill>
                <a:schemeClr val="bg2">
                  <a:shade val="70000"/>
                  <a:satMod val="200000"/>
                  <a:alpha val="100000"/>
                </a:schemeClr>
              </a:solidFill>
              <a:prstDash val="solid"/>
            </a:ln>
            <a:effectLst/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sp>
          <p:nvSpPr>
            <p:cNvPr id="14" name="Prstenec 13"/>
            <p:cNvSpPr/>
            <p:nvPr/>
          </p:nvSpPr>
          <p:spPr>
            <a:xfrm rot="16887403">
              <a:off x="2814086" y="4176293"/>
              <a:ext cx="899912" cy="691246"/>
            </a:xfrm>
            <a:prstGeom prst="donut">
              <a:avLst>
                <a:gd name="adj" fmla="val 11833"/>
              </a:avLst>
            </a:prstGeom>
            <a:gradFill rotWithShape="1">
              <a:gsLst>
                <a:gs pos="0">
                  <a:schemeClr val="bg2">
                    <a:tint val="10000"/>
                    <a:shade val="99000"/>
                    <a:satMod val="355000"/>
                    <a:alpha val="70000"/>
                  </a:schemeClr>
                </a:gs>
                <a:gs pos="70000">
                  <a:schemeClr val="bg2">
                    <a:tint val="6000"/>
                    <a:shade val="100000"/>
                    <a:satMod val="400000"/>
                    <a:alpha val="55000"/>
                  </a:schemeClr>
                </a:gs>
                <a:gs pos="100000">
                  <a:schemeClr val="bg2">
                    <a:tint val="100000"/>
                    <a:shade val="75000"/>
                    <a:satMod val="370000"/>
                    <a:alpha val="60000"/>
                  </a:schemeClr>
                </a:gs>
              </a:gsLst>
              <a:path path="circle">
                <a:fillToRect l="-407500" t="-50000" r="507500" b="150000"/>
              </a:path>
            </a:gradFill>
            <a:ln w="7350" cap="rnd" cmpd="sng" algn="ctr">
              <a:solidFill>
                <a:schemeClr val="bg2">
                  <a:shade val="60000"/>
                  <a:satMod val="220000"/>
                  <a:alpha val="100000"/>
                </a:schemeClr>
              </a:solidFill>
              <a:prstDash val="solid"/>
            </a:ln>
            <a:effectLst>
              <a:outerShdw blurRad="12700" dist="15000" dir="4500000" algn="tl" rotWithShape="0">
                <a:schemeClr val="bg2">
                  <a:shade val="10000"/>
                  <a:satMod val="200000"/>
                  <a:alpha val="35000"/>
                </a:schemeClr>
              </a:outerShdw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sp>
          <p:nvSpPr>
            <p:cNvPr id="15" name="Ovál 14"/>
            <p:cNvSpPr/>
            <p:nvPr/>
          </p:nvSpPr>
          <p:spPr>
            <a:xfrm rot="11414164">
              <a:off x="3235252" y="4096217"/>
              <a:ext cx="1161328" cy="942151"/>
            </a:xfrm>
            <a:prstGeom prst="ellipse">
              <a:avLst/>
            </a:prstGeom>
            <a:noFill/>
            <a:ln w="27305" cap="rnd" cmpd="sng" algn="ctr">
              <a:solidFill>
                <a:schemeClr val="bg2">
                  <a:tint val="45000"/>
                  <a:satMod val="325000"/>
                  <a:alpha val="100000"/>
                </a:schemeClr>
              </a:solidFill>
              <a:prstDash val="solid"/>
            </a:ln>
            <a:effectLst>
              <a:outerShdw blurRad="25400" dist="25400" dir="5400000" algn="tl" rotWithShape="0">
                <a:schemeClr val="bg2">
                  <a:shade val="50000"/>
                  <a:satMod val="150000"/>
                  <a:alpha val="85000"/>
                </a:schemeClr>
              </a:outerShdw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3760591" y="4400067"/>
              <a:ext cx="512348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USA</a:t>
              </a:r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2412055" y="5229200"/>
            <a:ext cx="6732239" cy="1792988"/>
            <a:chOff x="2411761" y="4012275"/>
            <a:chExt cx="6732239" cy="1792988"/>
          </a:xfrm>
        </p:grpSpPr>
        <p:sp>
          <p:nvSpPr>
            <p:cNvPr id="18" name="Obdélník 17"/>
            <p:cNvSpPr/>
            <p:nvPr/>
          </p:nvSpPr>
          <p:spPr>
            <a:xfrm>
              <a:off x="2915816" y="4012275"/>
              <a:ext cx="6228184" cy="1144917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003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Výseč 18"/>
            <p:cNvSpPr/>
            <p:nvPr/>
          </p:nvSpPr>
          <p:spPr>
            <a:xfrm rot="16200000">
              <a:off x="2270404" y="4636473"/>
              <a:ext cx="1310147" cy="1027434"/>
            </a:xfrm>
            <a:prstGeom prst="pie">
              <a:avLst>
                <a:gd name="adj1" fmla="val 0"/>
                <a:gd name="adj2" fmla="val 5402120"/>
              </a:avLst>
            </a:prstGeom>
            <a:solidFill>
              <a:schemeClr val="bg2">
                <a:tint val="18000"/>
                <a:satMod val="220000"/>
                <a:alpha val="33000"/>
              </a:schemeClr>
            </a:solidFill>
            <a:ln w="3175" cap="rnd" cmpd="sng" algn="ctr">
              <a:solidFill>
                <a:schemeClr val="bg2">
                  <a:shade val="70000"/>
                  <a:satMod val="200000"/>
                  <a:alpha val="100000"/>
                </a:schemeClr>
              </a:solidFill>
              <a:prstDash val="solid"/>
            </a:ln>
            <a:effectLst/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sp>
          <p:nvSpPr>
            <p:cNvPr id="20" name="Prstenec 19"/>
            <p:cNvSpPr/>
            <p:nvPr/>
          </p:nvSpPr>
          <p:spPr>
            <a:xfrm rot="16887403">
              <a:off x="2814086" y="4176293"/>
              <a:ext cx="899912" cy="691246"/>
            </a:xfrm>
            <a:prstGeom prst="donut">
              <a:avLst>
                <a:gd name="adj" fmla="val 11833"/>
              </a:avLst>
            </a:prstGeom>
            <a:gradFill rotWithShape="1">
              <a:gsLst>
                <a:gs pos="0">
                  <a:schemeClr val="bg2">
                    <a:tint val="10000"/>
                    <a:shade val="99000"/>
                    <a:satMod val="355000"/>
                    <a:alpha val="70000"/>
                  </a:schemeClr>
                </a:gs>
                <a:gs pos="70000">
                  <a:schemeClr val="bg2">
                    <a:tint val="6000"/>
                    <a:shade val="100000"/>
                    <a:satMod val="400000"/>
                    <a:alpha val="55000"/>
                  </a:schemeClr>
                </a:gs>
                <a:gs pos="100000">
                  <a:schemeClr val="bg2">
                    <a:tint val="100000"/>
                    <a:shade val="75000"/>
                    <a:satMod val="370000"/>
                    <a:alpha val="60000"/>
                  </a:schemeClr>
                </a:gs>
              </a:gsLst>
              <a:path path="circle">
                <a:fillToRect l="-407500" t="-50000" r="507500" b="150000"/>
              </a:path>
            </a:gradFill>
            <a:ln w="7350" cap="rnd" cmpd="sng" algn="ctr">
              <a:solidFill>
                <a:schemeClr val="bg2">
                  <a:shade val="60000"/>
                  <a:satMod val="220000"/>
                  <a:alpha val="100000"/>
                </a:schemeClr>
              </a:solidFill>
              <a:prstDash val="solid"/>
            </a:ln>
            <a:effectLst>
              <a:outerShdw blurRad="12700" dist="15000" dir="4500000" algn="tl" rotWithShape="0">
                <a:schemeClr val="bg2">
                  <a:shade val="10000"/>
                  <a:satMod val="200000"/>
                  <a:alpha val="35000"/>
                </a:schemeClr>
              </a:outerShdw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sp>
          <p:nvSpPr>
            <p:cNvPr id="21" name="Ovál 20"/>
            <p:cNvSpPr/>
            <p:nvPr/>
          </p:nvSpPr>
          <p:spPr>
            <a:xfrm rot="11414164">
              <a:off x="3235252" y="4096217"/>
              <a:ext cx="1161328" cy="942151"/>
            </a:xfrm>
            <a:prstGeom prst="ellipse">
              <a:avLst/>
            </a:prstGeom>
            <a:noFill/>
            <a:ln w="27305" cap="rnd" cmpd="sng" algn="ctr">
              <a:solidFill>
                <a:schemeClr val="bg2">
                  <a:tint val="45000"/>
                  <a:satMod val="325000"/>
                  <a:alpha val="100000"/>
                </a:schemeClr>
              </a:solidFill>
              <a:prstDash val="solid"/>
            </a:ln>
            <a:effectLst>
              <a:outerShdw blurRad="25400" dist="25400" dir="5400000" algn="tl" rotWithShape="0">
                <a:schemeClr val="bg2">
                  <a:shade val="50000"/>
                  <a:satMod val="150000"/>
                  <a:alpha val="85000"/>
                </a:schemeClr>
              </a:outerShdw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3944211" y="4400067"/>
              <a:ext cx="512348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Brazílie</a:t>
              </a:r>
              <a:endParaRPr lang="cs-CZ" dirty="0"/>
            </a:p>
          </p:txBody>
        </p:sp>
      </p:grpSp>
      <p:sp>
        <p:nvSpPr>
          <p:cNvPr id="23" name="TextovéPole 22"/>
          <p:cNvSpPr txBox="1"/>
          <p:nvPr/>
        </p:nvSpPr>
        <p:spPr>
          <a:xfrm>
            <a:off x="5215240" y="2132856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Správná odpověď</a:t>
            </a:r>
            <a:endParaRPr lang="cs-CZ" sz="2800" b="1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41969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9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0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5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6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2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3" grpId="0" build="p"/>
      <p:bldP spid="2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87624" y="1271651"/>
            <a:ext cx="7848872" cy="87100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www.bastl.cz/cnp/831.html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cs.wikipedia.org/wiki/Zem%C4%9B#Geologick.C3.A9_slo.C5.BEen.C3.AD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4"/>
              </a:rPr>
              <a:t>http://cs.wikipedia.org/wiki/%</a:t>
            </a:r>
            <a:r>
              <a:rPr lang="cs-CZ" sz="1600" dirty="0" smtClean="0">
                <a:hlinkClick r:id="rId4"/>
              </a:rPr>
              <a:t>C5%A0ablona:Sv%C4%9Btad%C3%ADly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commons.wikimedia.org/wiki/File:Olympic_flag.svg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hlinkClick r:id="rId6"/>
              </a:rPr>
              <a:t>http</a:t>
            </a:r>
            <a:r>
              <a:rPr lang="cs-CZ" sz="1600" dirty="0">
                <a:hlinkClick r:id="rId6"/>
              </a:rPr>
              <a:t>://</a:t>
            </a:r>
            <a:r>
              <a:rPr lang="cs-CZ" sz="1600" dirty="0" smtClean="0">
                <a:hlinkClick r:id="rId6"/>
              </a:rPr>
              <a:t>cs.wikipedia.org/wiki/Soubor:Continentes.png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/>
              <a:t>Pod licencí </a:t>
            </a:r>
            <a:r>
              <a:rPr lang="cs-CZ" sz="1600" dirty="0" err="1"/>
              <a:t>Creative</a:t>
            </a:r>
            <a:r>
              <a:rPr lang="cs-CZ" sz="1600" dirty="0"/>
              <a:t> </a:t>
            </a:r>
            <a:r>
              <a:rPr lang="cs-CZ" sz="1600" dirty="0" err="1"/>
              <a:t>Commons</a:t>
            </a:r>
            <a:r>
              <a:rPr lang="cs-CZ" sz="1600" dirty="0"/>
              <a:t>, Autor: </a:t>
            </a:r>
            <a:r>
              <a:rPr lang="cs-CZ" sz="1600" dirty="0" smtClean="0"/>
              <a:t>sfmisision.com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commons.wikimedia.org/wiki/File:Paola_Oliveira_008.jpg?uselang=cs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, Autor: Klaus </a:t>
            </a:r>
            <a:r>
              <a:rPr lang="cs-CZ" sz="1600" dirty="0" err="1" smtClean="0"/>
              <a:t>with</a:t>
            </a:r>
            <a:r>
              <a:rPr lang="cs-CZ" sz="1600" dirty="0" smtClean="0"/>
              <a:t> K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commons.wikimedia.org/wiki/File:Corcovado_statue01_2005-03-14.jpg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commons.wikimedia.org/wiki/File:Messi_arms.jpg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commons.wikimedia.org/wiki/File:All_Gizah_Pyramids-3.jpg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/>
              <a:t>Pod licencí </a:t>
            </a:r>
            <a:r>
              <a:rPr lang="cs-CZ" sz="1600" dirty="0" err="1"/>
              <a:t>Creative</a:t>
            </a:r>
            <a:r>
              <a:rPr lang="cs-CZ" sz="1600" dirty="0"/>
              <a:t> </a:t>
            </a:r>
            <a:r>
              <a:rPr lang="cs-CZ" sz="1600" dirty="0" err="1"/>
              <a:t>Commons</a:t>
            </a:r>
            <a:r>
              <a:rPr lang="cs-CZ" sz="1600" dirty="0"/>
              <a:t>, Autor: Bertrand </a:t>
            </a:r>
            <a:r>
              <a:rPr lang="cs-CZ" sz="1600" dirty="0" err="1"/>
              <a:t>Devouard</a:t>
            </a:r>
            <a:r>
              <a:rPr lang="cs-CZ" sz="1600" dirty="0"/>
              <a:t> ou Florence </a:t>
            </a:r>
            <a:r>
              <a:rPr lang="cs-CZ" sz="1600" dirty="0" err="1" smtClean="0"/>
              <a:t>Devouard</a:t>
            </a:r>
            <a:endParaRPr lang="cs-CZ" sz="1600" dirty="0" smtClean="0"/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1600" dirty="0" smtClean="0">
                <a:hlinkClick r:id="rId11"/>
              </a:rPr>
              <a:t>http</a:t>
            </a:r>
            <a:r>
              <a:rPr lang="cs-CZ" sz="1600" dirty="0">
                <a:hlinkClick r:id="rId11"/>
              </a:rPr>
              <a:t>://</a:t>
            </a:r>
            <a:r>
              <a:rPr lang="cs-CZ" sz="1600" dirty="0" smtClean="0">
                <a:hlinkClick r:id="rId11"/>
              </a:rPr>
              <a:t>commons.wikimedia.org/wiki/File:Dunes.jpg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/>
              <a:t>Pod licencí </a:t>
            </a:r>
            <a:r>
              <a:rPr lang="cs-CZ" sz="1600" dirty="0" err="1"/>
              <a:t>Creative</a:t>
            </a:r>
            <a:r>
              <a:rPr lang="cs-CZ" sz="1600" dirty="0"/>
              <a:t> </a:t>
            </a:r>
            <a:r>
              <a:rPr lang="cs-CZ" sz="1600" dirty="0" err="1"/>
              <a:t>Commons</a:t>
            </a:r>
            <a:r>
              <a:rPr lang="cs-CZ" sz="1600" dirty="0"/>
              <a:t>, Autor: Rob </a:t>
            </a:r>
            <a:r>
              <a:rPr lang="cs-CZ" sz="1600" dirty="0" err="1" smtClean="0"/>
              <a:t>Hooft</a:t>
            </a:r>
            <a:endParaRPr lang="cs-CZ" sz="1600" dirty="0"/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1600" dirty="0">
                <a:hlinkClick r:id="rId12"/>
              </a:rPr>
              <a:t>http://</a:t>
            </a:r>
            <a:r>
              <a:rPr lang="cs-CZ" sz="1600" dirty="0" smtClean="0">
                <a:hlinkClick r:id="rId12"/>
              </a:rPr>
              <a:t>commons.wikimedia.org/wiki/File:Elephant_Kruger_2003.jpg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/>
              <a:t>Pod licencí </a:t>
            </a:r>
            <a:r>
              <a:rPr lang="cs-CZ" sz="1600" dirty="0" err="1"/>
              <a:t>Creative</a:t>
            </a:r>
            <a:r>
              <a:rPr lang="cs-CZ" sz="1600" dirty="0"/>
              <a:t> </a:t>
            </a:r>
            <a:r>
              <a:rPr lang="cs-CZ" sz="1600" dirty="0" err="1"/>
              <a:t>Commons</a:t>
            </a:r>
            <a:r>
              <a:rPr lang="cs-CZ" sz="1600" dirty="0"/>
              <a:t>, Autor: NL </a:t>
            </a:r>
            <a:r>
              <a:rPr lang="cs-CZ" sz="1600" dirty="0" err="1"/>
              <a:t>Wikipedia</a:t>
            </a:r>
            <a:r>
              <a:rPr lang="cs-CZ" sz="1600" dirty="0"/>
              <a:t> User </a:t>
            </a:r>
            <a:r>
              <a:rPr lang="cs-CZ" sz="1600" dirty="0" err="1" smtClean="0"/>
              <a:t>Pixar</a:t>
            </a:r>
            <a:endParaRPr lang="cs-CZ" sz="1600" dirty="0" smtClean="0"/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1600" dirty="0" smtClean="0">
                <a:hlinkClick r:id="rId13"/>
              </a:rPr>
              <a:t>http</a:t>
            </a:r>
            <a:r>
              <a:rPr lang="cs-CZ" sz="1600" dirty="0">
                <a:hlinkClick r:id="rId13"/>
              </a:rPr>
              <a:t>://</a:t>
            </a:r>
            <a:r>
              <a:rPr lang="cs-CZ" sz="1600" dirty="0" smtClean="0">
                <a:hlinkClick r:id="rId13"/>
              </a:rPr>
              <a:t>commons.wikimedia.org/wiki/File:Chinese_Wall.JPG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14"/>
              </a:rPr>
              <a:t>http://</a:t>
            </a:r>
            <a:r>
              <a:rPr lang="cs-CZ" sz="1600" dirty="0" smtClean="0">
                <a:hlinkClick r:id="rId14"/>
              </a:rPr>
              <a:t>commons.wikimedia.org/wiki/File:Europe_with_flags.png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15"/>
              </a:rPr>
              <a:t>http://</a:t>
            </a:r>
            <a:r>
              <a:rPr lang="cs-CZ" sz="1600" dirty="0" smtClean="0">
                <a:hlinkClick r:id="rId15"/>
              </a:rPr>
              <a:t>commons.wikimedia.org/wiki/File:RedRoo.JPG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/>
              <a:t>Pod licencí </a:t>
            </a:r>
            <a:r>
              <a:rPr lang="cs-CZ" sz="1600" dirty="0" err="1"/>
              <a:t>Creative</a:t>
            </a:r>
            <a:r>
              <a:rPr lang="cs-CZ" sz="1600" dirty="0"/>
              <a:t> </a:t>
            </a:r>
            <a:r>
              <a:rPr lang="cs-CZ" sz="1600" dirty="0" err="1"/>
              <a:t>Commons</a:t>
            </a:r>
            <a:r>
              <a:rPr lang="cs-CZ" sz="1600" dirty="0"/>
              <a:t>, Autor: </a:t>
            </a:r>
            <a:endParaRPr lang="cs-CZ" sz="1600" dirty="0" smtClean="0"/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1600" dirty="0" smtClean="0">
                <a:hlinkClick r:id="rId16"/>
              </a:rPr>
              <a:t>http</a:t>
            </a:r>
            <a:r>
              <a:rPr lang="cs-CZ" sz="1600" dirty="0">
                <a:hlinkClick r:id="rId16"/>
              </a:rPr>
              <a:t>://</a:t>
            </a:r>
            <a:r>
              <a:rPr lang="cs-CZ" sz="1600" dirty="0" smtClean="0">
                <a:hlinkClick r:id="rId16"/>
              </a:rPr>
              <a:t>commons.wikimedia.org/wiki/File:Penguins_Edinburgh_Zoo_2004_SMC.jpg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/>
              <a:t>http://cs.wikipedia.org/wiki/Oce%C3%A1ny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1600" dirty="0" smtClean="0"/>
          </a:p>
          <a:p>
            <a:pPr marL="742950" lvl="1" indent="-285750">
              <a:buFont typeface="Arial" pitchFamily="34" charset="0"/>
              <a:buChar char="•"/>
            </a:pP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1600" dirty="0" smtClean="0"/>
          </a:p>
          <a:p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1600" dirty="0"/>
          </a:p>
          <a:p>
            <a:pPr marL="285750" indent="-285750">
              <a:buFont typeface="Arial" pitchFamily="34" charset="0"/>
              <a:buChar char="•"/>
            </a:pP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1600" dirty="0"/>
          </a:p>
          <a:p>
            <a:pPr marL="285750" indent="-285750">
              <a:buFont typeface="Arial" pitchFamily="34" charset="0"/>
              <a:buChar char="•"/>
            </a:pP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1600" dirty="0"/>
          </a:p>
          <a:p>
            <a:pPr marL="285750" indent="-285750">
              <a:buFont typeface="Arial" pitchFamily="34" charset="0"/>
              <a:buChar char="•"/>
            </a:pP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1600" dirty="0"/>
          </a:p>
          <a:p>
            <a:pPr marL="285750" indent="-285750">
              <a:buFont typeface="Arial" pitchFamily="34" charset="0"/>
              <a:buChar char="•"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748833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Vlastní 2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6F94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757</TotalTime>
  <Words>562</Words>
  <Application>Microsoft Office PowerPoint</Application>
  <PresentationFormat>Předvádění na obrazovce (4:3)</PresentationFormat>
  <Paragraphs>167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Slunovrat</vt:lpstr>
      <vt:lpstr>Zeměpis</vt:lpstr>
      <vt:lpstr>Zemský povrch</vt:lpstr>
      <vt:lpstr>Světadíl</vt:lpstr>
      <vt:lpstr>Severní Amerika</vt:lpstr>
      <vt:lpstr>Jižní Amerika</vt:lpstr>
      <vt:lpstr>Afrika</vt:lpstr>
      <vt:lpstr>Asie</vt:lpstr>
      <vt:lpstr>Evropa</vt:lpstr>
      <vt:lpstr>Austrálie</vt:lpstr>
      <vt:lpstr>Antarktida</vt:lpstr>
      <vt:lpstr>Zajímavost</vt:lpstr>
      <vt:lpstr>Oceány</vt:lpstr>
      <vt:lpstr>Opakování</vt:lpstr>
      <vt:lpstr>Opakování</vt:lpstr>
      <vt:lpstr>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Bery</dc:creator>
  <cp:lastModifiedBy>Bery</cp:lastModifiedBy>
  <cp:revision>86</cp:revision>
  <dcterms:created xsi:type="dcterms:W3CDTF">2011-08-27T10:29:01Z</dcterms:created>
  <dcterms:modified xsi:type="dcterms:W3CDTF">2013-06-02T12:51:07Z</dcterms:modified>
</cp:coreProperties>
</file>