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7FA9-CD8D-4598-8522-D155DF18A749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98"/>
          <p:cNvGraphicFramePr>
            <a:graphicFrameLocks noGrp="1"/>
          </p:cNvGraphicFramePr>
          <p:nvPr/>
        </p:nvGraphicFramePr>
        <p:xfrm>
          <a:off x="114300" y="642938"/>
          <a:ext cx="9029700" cy="466534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Hana Drchotová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Bor, Školní 440, Bor,  348 02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Odčítání s přechodem desítky 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VY_32_INOVACE_8C_17_M1_ODČÍTÁNÍ  S  PŘECHODEM  DESÍTKY 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CZ.1.07/1.4.00/21.3534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31.05.2013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Rozklad čísel,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odčítání, matematika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Prezentace je určena pro žáky 1. tříd ZŠ v předmětu Matematika a její aplikace. Jejím prostřednictvím si děti osvojí základní pravidla při </a:t>
            </a:r>
            <a:r>
              <a:rPr lang="cs-CZ" dirty="0" smtClean="0"/>
              <a:t>odčítání </a:t>
            </a:r>
            <a:r>
              <a:rPr lang="cs-CZ" dirty="0" smtClean="0"/>
              <a:t>s přechodem desítky. Prací s interaktivní technikou si dále rozvíjí své počítačové znalosti a dovednosti.</a:t>
            </a:r>
          </a:p>
          <a:p>
            <a:endParaRPr lang="cs-CZ" dirty="0"/>
          </a:p>
        </p:txBody>
      </p:sp>
      <p:pic>
        <p:nvPicPr>
          <p:cNvPr id="1028" name="Picture 4" descr="C:\Documents and Settings\Hana - Drchotová\Local Settings\Temporary Internet Files\Content.IE5\6SJF4Z7W\MC9004405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21088"/>
            <a:ext cx="2416579" cy="24165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Hana - Drchotová\Local Settings\Temporary Internet Files\Content.IE5\O7JUFDN2\MP9004024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969123"/>
            <a:ext cx="7704856" cy="288887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Arial Unicode MS" pitchFamily="34" charset="-128"/>
                <a:cs typeface="Arial Unicode MS" pitchFamily="34" charset="-128"/>
              </a:rPr>
              <a:t>Počítej a znázorňuj</a:t>
            </a:r>
            <a:endParaRPr lang="cs-CZ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395536" y="1556792"/>
          <a:ext cx="8517634" cy="344760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470138"/>
                <a:gridCol w="2161319"/>
                <a:gridCol w="2459434"/>
                <a:gridCol w="1426743"/>
              </a:tblGrid>
              <a:tr h="4925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11 – 1 – 3 = 7</a:t>
                      </a:r>
                      <a:endParaRPr lang="cs-CZ" sz="2000" b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11 – 4 = 7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12 – 5 = 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13 – 6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14 – 7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15 – 8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16 – 9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17 – 10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>
            <a:off x="467544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83568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899592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187624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403648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619672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835696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051720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267744" y="1628800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555776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2987824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1" name="Přímá spojovací čára 20"/>
          <p:cNvCxnSpPr/>
          <p:nvPr/>
        </p:nvCxnSpPr>
        <p:spPr>
          <a:xfrm>
            <a:off x="2987824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555776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267744" y="1628800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051720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Počítej a rozkládej</a:t>
            </a:r>
            <a:endParaRPr lang="cs-CZ" dirty="0"/>
          </a:p>
        </p:txBody>
      </p:sp>
      <p:graphicFrame>
        <p:nvGraphicFramePr>
          <p:cNvPr id="6" name="Zástupný symbol pro obsah 6"/>
          <p:cNvGraphicFramePr>
            <a:graphicFrameLocks/>
          </p:cNvGraphicFramePr>
          <p:nvPr/>
        </p:nvGraphicFramePr>
        <p:xfrm>
          <a:off x="395536" y="1556792"/>
          <a:ext cx="8517634" cy="492515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470138"/>
                <a:gridCol w="2161319"/>
                <a:gridCol w="2459434"/>
                <a:gridCol w="1426743"/>
              </a:tblGrid>
              <a:tr h="4925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11 – 1 – 4</a:t>
                      </a:r>
                      <a:r>
                        <a:rPr lang="cs-CZ" sz="2000" b="0" baseline="0" dirty="0" smtClean="0">
                          <a:latin typeface="Arial" pitchFamily="34" charset="0"/>
                          <a:cs typeface="Arial" pitchFamily="34" charset="0"/>
                        </a:rPr>
                        <a:t> = 6</a:t>
                      </a:r>
                      <a:endParaRPr lang="cs-CZ" sz="2000" b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11 – 5 = 6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12 – 6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13 – 7</a:t>
                      </a:r>
                      <a:r>
                        <a:rPr lang="cs-CZ" sz="2000" b="0" baseline="0" dirty="0" smtClean="0">
                          <a:latin typeface="Arial" pitchFamily="34" charset="0"/>
                          <a:cs typeface="Arial" pitchFamily="34" charset="0"/>
                        </a:rPr>
                        <a:t> =</a:t>
                      </a:r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14 –</a:t>
                      </a:r>
                      <a:r>
                        <a:rPr lang="cs-CZ" sz="2000" b="0" baseline="0" dirty="0" smtClean="0">
                          <a:latin typeface="Arial" pitchFamily="34" charset="0"/>
                          <a:cs typeface="Arial" pitchFamily="34" charset="0"/>
                        </a:rPr>
                        <a:t> 8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15 – 9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11 – 1 – 5 =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11 – 6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12 – 7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13 – 8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14 – 9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9251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Arial" pitchFamily="34" charset="0"/>
                          <a:cs typeface="Arial" pitchFamily="34" charset="0"/>
                        </a:rPr>
                        <a:t>15 – 10 =</a:t>
                      </a:r>
                      <a:endParaRPr lang="cs-CZ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>
            <a:off x="467544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683568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899592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187624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403648" y="1628800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619672" y="1844824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835696" y="1628800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051720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267744" y="1628800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555776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2987824" y="1844824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1331640" y="4293096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1187624" y="4077072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899592" y="4221088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683568" y="407707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67544" y="4293096"/>
            <a:ext cx="216024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483768" y="4077072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267744" y="4293096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979712" y="4077072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1835696" y="4293096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1547664" y="4149080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2915816" y="4293096"/>
            <a:ext cx="216024" cy="19432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/>
          <p:nvPr/>
        </p:nvCxnSpPr>
        <p:spPr>
          <a:xfrm>
            <a:off x="2987824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2051720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2555776" y="1844824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2267744" y="1628800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1835696" y="1628800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1547664" y="4149080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1835696" y="4293096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1979712" y="4077072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2267744" y="4293096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2483768" y="4077072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2915816" y="4293096"/>
            <a:ext cx="21602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i="1" u="sng" dirty="0" smtClean="0">
                <a:latin typeface="Agency FB" pitchFamily="34" charset="0"/>
              </a:rPr>
              <a:t>Vyřeš slovní úlohu</a:t>
            </a:r>
            <a:endParaRPr lang="cs-CZ" i="1" u="sng" dirty="0">
              <a:latin typeface="Agency FB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3075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01008"/>
            <a:ext cx="914856" cy="737463"/>
          </a:xfrm>
          <a:prstGeom prst="rect">
            <a:avLst/>
          </a:prstGeom>
          <a:noFill/>
        </p:spPr>
      </p:pic>
      <p:pic>
        <p:nvPicPr>
          <p:cNvPr id="20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293096"/>
            <a:ext cx="914856" cy="737463"/>
          </a:xfrm>
          <a:prstGeom prst="rect">
            <a:avLst/>
          </a:prstGeom>
          <a:noFill/>
        </p:spPr>
      </p:pic>
      <p:pic>
        <p:nvPicPr>
          <p:cNvPr id="21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56992"/>
            <a:ext cx="914856" cy="737463"/>
          </a:xfrm>
          <a:prstGeom prst="rect">
            <a:avLst/>
          </a:prstGeom>
          <a:noFill/>
        </p:spPr>
      </p:pic>
      <p:pic>
        <p:nvPicPr>
          <p:cNvPr id="34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501008"/>
            <a:ext cx="914856" cy="737463"/>
          </a:xfrm>
          <a:prstGeom prst="rect">
            <a:avLst/>
          </a:prstGeom>
          <a:noFill/>
        </p:spPr>
      </p:pic>
      <p:pic>
        <p:nvPicPr>
          <p:cNvPr id="35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429000"/>
            <a:ext cx="914856" cy="737463"/>
          </a:xfrm>
          <a:prstGeom prst="rect">
            <a:avLst/>
          </a:prstGeom>
          <a:noFill/>
        </p:spPr>
      </p:pic>
      <p:pic>
        <p:nvPicPr>
          <p:cNvPr id="36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3356992"/>
            <a:ext cx="914856" cy="737463"/>
          </a:xfrm>
          <a:prstGeom prst="rect">
            <a:avLst/>
          </a:prstGeom>
          <a:noFill/>
        </p:spPr>
      </p:pic>
      <p:pic>
        <p:nvPicPr>
          <p:cNvPr id="3077" name="Picture 5" descr="C:\Documents and Settings\Hana - Drchotová\Local Settings\Temporary Internet Files\Content.IE5\O7JUFDN2\MP9004038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509120"/>
            <a:ext cx="752719" cy="1128528"/>
          </a:xfrm>
          <a:prstGeom prst="rect">
            <a:avLst/>
          </a:prstGeom>
          <a:noFill/>
        </p:spPr>
      </p:pic>
      <p:pic>
        <p:nvPicPr>
          <p:cNvPr id="37" name="Picture 5" descr="C:\Documents and Settings\Hana - Drchotová\Local Settings\Temporary Internet Files\Content.IE5\O7JUFDN2\MP9004038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373216"/>
            <a:ext cx="752719" cy="1128528"/>
          </a:xfrm>
          <a:prstGeom prst="rect">
            <a:avLst/>
          </a:prstGeom>
          <a:noFill/>
        </p:spPr>
      </p:pic>
      <p:pic>
        <p:nvPicPr>
          <p:cNvPr id="3080" name="Picture 8" descr="C:\Documents and Settings\Hana - Drchotová\Local Settings\Temporary Internet Files\Content.IE5\O7JUFDN2\MP90040317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437112"/>
            <a:ext cx="1518672" cy="1012053"/>
          </a:xfrm>
          <a:prstGeom prst="rect">
            <a:avLst/>
          </a:prstGeom>
          <a:noFill/>
        </p:spPr>
      </p:pic>
      <p:pic>
        <p:nvPicPr>
          <p:cNvPr id="45" name="Picture 8" descr="C:\Documents and Settings\Hana - Drchotová\Local Settings\Temporary Internet Files\Content.IE5\O7JUFDN2\MP90040317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589240"/>
            <a:ext cx="1518672" cy="1012053"/>
          </a:xfrm>
          <a:prstGeom prst="rect">
            <a:avLst/>
          </a:prstGeom>
          <a:noFill/>
        </p:spPr>
      </p:pic>
      <p:pic>
        <p:nvPicPr>
          <p:cNvPr id="46" name="Picture 8" descr="C:\Documents and Settings\Hana - Drchotová\Local Settings\Temporary Internet Files\Content.IE5\O7JUFDN2\MP90040317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581128"/>
            <a:ext cx="1518672" cy="1012053"/>
          </a:xfrm>
          <a:prstGeom prst="rect">
            <a:avLst/>
          </a:prstGeom>
          <a:noFill/>
        </p:spPr>
      </p:pic>
      <p:sp>
        <p:nvSpPr>
          <p:cNvPr id="48" name="TextovéPole 47"/>
          <p:cNvSpPr txBox="1"/>
          <p:nvPr/>
        </p:nvSpPr>
        <p:spPr>
          <a:xfrm>
            <a:off x="971601" y="2060848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Zoo mají celkem 11 afrických zvířat. 6 zvířat </a:t>
            </a:r>
          </a:p>
          <a:p>
            <a:r>
              <a:rPr lang="cs-CZ" sz="3200" dirty="0" smtClean="0"/>
              <a:t>včera uteklo. Kolik zvířat jim zbylo?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Hana - Drchotová\Local Settings\Temporary Internet Files\Content.IE5\ZUK84U6G\MP90044247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713" y="1498501"/>
            <a:ext cx="7812360" cy="520824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Obrázky,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Obrázky </a:t>
            </a:r>
            <a:r>
              <a:rPr lang="cs-CZ" dirty="0" smtClean="0">
                <a:solidFill>
                  <a:srgbClr val="FF0000"/>
                </a:solidFill>
              </a:rPr>
              <a:t>aplikace MS Office </a:t>
            </a:r>
            <a:r>
              <a:rPr lang="cs-CZ" dirty="0" smtClean="0">
                <a:solidFill>
                  <a:srgbClr val="FF0000"/>
                </a:solidFill>
              </a:rPr>
              <a:t>PowerPoint</a:t>
            </a:r>
            <a:endParaRPr lang="cs-CZ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222</Words>
  <Application>Microsoft Office PowerPoint</Application>
  <PresentationFormat>Předvádění na obrazovce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Anotace</vt:lpstr>
      <vt:lpstr>Počítej a znázorňuj</vt:lpstr>
      <vt:lpstr>Počítej a rozkládej</vt:lpstr>
      <vt:lpstr>Vyřeš slovní úlohu</vt:lpstr>
      <vt:lpstr>Obrázky,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  Drchotová</dc:creator>
  <cp:lastModifiedBy>Hana  Drchotová</cp:lastModifiedBy>
  <cp:revision>30</cp:revision>
  <dcterms:created xsi:type="dcterms:W3CDTF">2013-05-05T10:58:19Z</dcterms:created>
  <dcterms:modified xsi:type="dcterms:W3CDTF">2013-06-02T13:03:33Z</dcterms:modified>
</cp:coreProperties>
</file>