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62" r:id="rId3"/>
    <p:sldId id="263" r:id="rId4"/>
    <p:sldId id="264" r:id="rId5"/>
    <p:sldId id="266" r:id="rId6"/>
    <p:sldId id="265" r:id="rId7"/>
    <p:sldId id="267" r:id="rId8"/>
    <p:sldId id="261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99FF"/>
    <a:srgbClr val="CCECFF"/>
    <a:srgbClr val="FF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877" autoAdjust="0"/>
    <p:restoredTop sz="94918" autoAdjust="0"/>
  </p:normalViewPr>
  <p:slideViewPr>
    <p:cSldViewPr>
      <p:cViewPr>
        <p:scale>
          <a:sx n="60" d="100"/>
          <a:sy n="60" d="100"/>
        </p:scale>
        <p:origin x="-1722" y="-21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algn="l" rtl="0"/>
          <a:r>
            <a:rPr lang="cs-CZ" sz="2000" dirty="0" smtClean="0"/>
            <a:t>NÁZEV:</a:t>
          </a:r>
          <a:r>
            <a:rPr lang="cs-CZ" sz="2000" baseline="0" dirty="0" smtClean="0"/>
            <a:t> </a:t>
          </a:r>
          <a:r>
            <a:rPr lang="cs-CZ" sz="2000" baseline="0" dirty="0" smtClean="0"/>
            <a:t>VY_32_INOVACE_27_Poznejme svá práva</a:t>
          </a:r>
          <a:endParaRPr lang="cs-CZ" sz="2000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2000" dirty="0" smtClean="0"/>
            <a:t>NÁZEV ŠKOLY: ZŠ a MŠ Čestlice</a:t>
          </a:r>
          <a:endParaRPr lang="cs-CZ" sz="2000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2000" dirty="0" smtClean="0"/>
            <a:t>AUTOR: </a:t>
          </a:r>
          <a:endParaRPr lang="cs-CZ" sz="2000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algn="l" rtl="0"/>
          <a:r>
            <a:rPr lang="cs-CZ" sz="2000" dirty="0" smtClean="0"/>
            <a:t>TEMA:</a:t>
          </a:r>
          <a:endParaRPr lang="cs-CZ" sz="2000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algn="l" rtl="0"/>
          <a:r>
            <a:rPr lang="cs-CZ" sz="2000" dirty="0" smtClean="0"/>
            <a:t>ČÍSLO PROJEKTU: </a:t>
          </a:r>
          <a:endParaRPr lang="cs-CZ" sz="2000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5"/>
      <dgm:spPr/>
    </dgm:pt>
    <dgm:pt modelId="{F41139FD-01EE-4571-8B17-4FB00FC51163}" type="pres">
      <dgm:prSet presAssocID="{D1D4F407-5343-4D3F-B5B9-D407B03CAEB4}" presName="space" presStyleCnt="0"/>
      <dgm:spPr/>
    </dgm:pt>
    <dgm:pt modelId="{D005CE8C-CC26-4C3E-AC11-E15060ECD759}" type="pres">
      <dgm:prSet presAssocID="{D1D4F407-5343-4D3F-B5B9-D407B03CAEB4}" presName="rect1" presStyleLbl="alignAcc1" presStyleIdx="0" presStyleCnt="5" custLinFactNeighborX="-244" custLinFactNeighborY="165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5"/>
      <dgm:spPr/>
    </dgm:pt>
    <dgm:pt modelId="{A52A0455-90FF-4808-ABD0-F02540D31D5A}" type="pres">
      <dgm:prSet presAssocID="{D1B46980-6531-4606-95E6-44980827E919}" presName="circle2" presStyleLbl="node1" presStyleIdx="1" presStyleCnt="5"/>
      <dgm:spPr/>
    </dgm:pt>
    <dgm:pt modelId="{6140AFEC-043D-4C43-A2F9-D0F5331DF3A3}" type="pres">
      <dgm:prSet presAssocID="{D1B46980-6531-4606-95E6-44980827E919}" presName="rect2" presStyleLbl="alignAcc1" presStyleIdx="1" presStyleCnt="5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5"/>
      <dgm:spPr/>
    </dgm:pt>
    <dgm:pt modelId="{313FC574-E1CD-4FB4-B054-0B805CE0447D}" type="pres">
      <dgm:prSet presAssocID="{B651F6E3-6281-48DB-9319-2AEAFDAE7572}" presName="circle3" presStyleLbl="node1" presStyleIdx="2" presStyleCnt="5"/>
      <dgm:spPr/>
    </dgm:pt>
    <dgm:pt modelId="{619D679B-A015-4ECF-8348-D1034C574F40}" type="pres">
      <dgm:prSet presAssocID="{B651F6E3-6281-48DB-9319-2AEAFDAE7572}" presName="rect3" presStyleLbl="alignAcc1" presStyleIdx="2" presStyleCnt="5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5"/>
      <dgm:spPr/>
    </dgm:pt>
    <dgm:pt modelId="{FFC9F71D-1B4F-4AD9-A4A6-86ADEFC8AF5C}" type="pres">
      <dgm:prSet presAssocID="{D8197B8C-B260-4A16-BDF4-0947B075E274}" presName="circle4" presStyleLbl="node1" presStyleIdx="3" presStyleCnt="5"/>
      <dgm:spPr/>
    </dgm:pt>
    <dgm:pt modelId="{25B08C86-7E15-44DC-BE7F-FFB55DD49D12}" type="pres">
      <dgm:prSet presAssocID="{D8197B8C-B260-4A16-BDF4-0947B075E274}" presName="rect4" presStyleLbl="alignAcc1" presStyleIdx="3" presStyleCnt="5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5"/>
      <dgm:spPr/>
    </dgm:pt>
    <dgm:pt modelId="{EE85B701-7295-41C0-BA7A-34D3756A2AE6}" type="pres">
      <dgm:prSet presAssocID="{4C35D32F-0EAB-4CD7-82EE-45574DC2A586}" presName="circle5" presStyleLbl="node1" presStyleIdx="4" presStyleCnt="5"/>
      <dgm:spPr/>
    </dgm:pt>
    <dgm:pt modelId="{8BEBB6EC-1DAA-4CAC-8A25-BC0FCBD5DBD5}" type="pres">
      <dgm:prSet presAssocID="{4C35D32F-0EAB-4CD7-82EE-45574DC2A586}" presName="rect5" presStyleLbl="alignAcc1" presStyleIdx="4" presStyleCnt="5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13CDA376-51CC-43A4-BB28-D68FA4900018}" type="presParOf" srcId="{333A1088-737F-45CB-B68E-254E46348037}" destId="{AED2198E-93D5-4001-81B4-73124B309672}" srcOrd="15" destOrd="0" presId="urn:microsoft.com/office/officeart/2005/8/layout/target3"/>
    <dgm:cxn modelId="{43CC709B-1745-47B2-8A06-E8380F06E8A9}" type="presParOf" srcId="{333A1088-737F-45CB-B68E-254E46348037}" destId="{2BE915AB-18AA-4053-B92C-3BFC9ED204BB}" srcOrd="16" destOrd="0" presId="urn:microsoft.com/office/officeart/2005/8/layout/target3"/>
    <dgm:cxn modelId="{23FB4463-6545-4245-B514-AB668D3F89F0}" type="presParOf" srcId="{333A1088-737F-45CB-B68E-254E46348037}" destId="{6BB5E863-4638-4E1D-BFDE-399D028AC4ED}" srcOrd="17" destOrd="0" presId="urn:microsoft.com/office/officeart/2005/8/layout/target3"/>
    <dgm:cxn modelId="{E511B6D4-0D10-4AEB-B5EF-3B249F5AA9AF}" type="presParOf" srcId="{333A1088-737F-45CB-B68E-254E46348037}" destId="{5A5FFA88-C948-4069-8E93-59FA12366E83}" srcOrd="18" destOrd="0" presId="urn:microsoft.com/office/officeart/2005/8/layout/target3"/>
    <dgm:cxn modelId="{5EB60369-FD44-46BF-8A70-216DE17A7A42}" type="presParOf" srcId="{333A1088-737F-45CB-B68E-254E46348037}" destId="{890E4F0B-2866-4A3F-A3C7-2A14B1797930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8000" y="0"/>
          <a:ext cx="6498543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 ŠKOLY: ZŠ a MŠ Čestlice</a:t>
          </a:r>
          <a:endParaRPr lang="cs-CZ" sz="2000" kern="1200" dirty="0"/>
        </a:p>
      </dsp:txBody>
      <dsp:txXfrm>
        <a:off x="1258000" y="0"/>
        <a:ext cx="6498543" cy="407634"/>
      </dsp:txXfrm>
    </dsp:sp>
    <dsp:sp modelId="{A52A0455-90FF-4808-ABD0-F02540D31D5A}">
      <dsp:nvSpPr>
        <dsp:cNvPr id="0" name=""/>
        <dsp:cNvSpPr/>
      </dsp:nvSpPr>
      <dsp:spPr>
        <a:xfrm>
          <a:off x="267509" y="407634"/>
          <a:ext cx="2012694" cy="20126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1273857" y="407634"/>
          <a:ext cx="6498543" cy="20126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AUTOR: </a:t>
          </a:r>
          <a:endParaRPr lang="cs-CZ" sz="2000" kern="1200" dirty="0"/>
        </a:p>
      </dsp:txBody>
      <dsp:txXfrm>
        <a:off x="1273857" y="407634"/>
        <a:ext cx="6498543" cy="407634"/>
      </dsp:txXfrm>
    </dsp:sp>
    <dsp:sp modelId="{313FC574-E1CD-4FB4-B054-0B805CE0447D}">
      <dsp:nvSpPr>
        <dsp:cNvPr id="0" name=""/>
        <dsp:cNvSpPr/>
      </dsp:nvSpPr>
      <dsp:spPr>
        <a:xfrm>
          <a:off x="535019" y="815268"/>
          <a:ext cx="1477674" cy="147767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1273857" y="815268"/>
          <a:ext cx="6498543" cy="147767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NÁZEV:</a:t>
          </a:r>
          <a:r>
            <a:rPr lang="cs-CZ" sz="2000" kern="1200" baseline="0" dirty="0" smtClean="0"/>
            <a:t> </a:t>
          </a:r>
          <a:r>
            <a:rPr lang="cs-CZ" sz="2000" kern="1200" baseline="0" dirty="0" smtClean="0"/>
            <a:t>VY_32_INOVACE_27_Poznejme svá práva</a:t>
          </a:r>
          <a:endParaRPr lang="cs-CZ" sz="2000" kern="1200" dirty="0"/>
        </a:p>
      </dsp:txBody>
      <dsp:txXfrm>
        <a:off x="1273857" y="815268"/>
        <a:ext cx="6498543" cy="407634"/>
      </dsp:txXfrm>
    </dsp:sp>
    <dsp:sp modelId="{FFC9F71D-1B4F-4AD9-A4A6-86ADEFC8AF5C}">
      <dsp:nvSpPr>
        <dsp:cNvPr id="0" name=""/>
        <dsp:cNvSpPr/>
      </dsp:nvSpPr>
      <dsp:spPr>
        <a:xfrm>
          <a:off x="802529" y="1222902"/>
          <a:ext cx="942654" cy="94265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1273857" y="1222902"/>
          <a:ext cx="6498543" cy="94265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TEMA:</a:t>
          </a:r>
          <a:endParaRPr lang="cs-CZ" sz="2000" kern="1200" dirty="0"/>
        </a:p>
      </dsp:txBody>
      <dsp:txXfrm>
        <a:off x="1273857" y="1222902"/>
        <a:ext cx="6498543" cy="407634"/>
      </dsp:txXfrm>
    </dsp:sp>
    <dsp:sp modelId="{EE85B701-7295-41C0-BA7A-34D3756A2AE6}">
      <dsp:nvSpPr>
        <dsp:cNvPr id="0" name=""/>
        <dsp:cNvSpPr/>
      </dsp:nvSpPr>
      <dsp:spPr>
        <a:xfrm>
          <a:off x="1070039" y="1630536"/>
          <a:ext cx="407634" cy="40763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1273857" y="1630536"/>
          <a:ext cx="6498543" cy="40763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/>
            <a:t>ČÍSLO PROJEKTU: </a:t>
          </a:r>
          <a:endParaRPr lang="cs-CZ" sz="2000" kern="1200" dirty="0"/>
        </a:p>
      </dsp:txBody>
      <dsp:txXfrm>
        <a:off x="1273857" y="1630536"/>
        <a:ext cx="6498543" cy="4076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76311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270957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61098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047928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781362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40060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437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24280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80966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382243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5042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2.6.2013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93952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1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5.gif"/><Relationship Id="rId7" Type="http://schemas.openxmlformats.org/officeDocument/2006/relationships/image" Target="../media/image9.pn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gif"/><Relationship Id="rId4" Type="http://schemas.openxmlformats.org/officeDocument/2006/relationships/image" Target="../media/image6.gif"/><Relationship Id="rId9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gif"/><Relationship Id="rId3" Type="http://schemas.openxmlformats.org/officeDocument/2006/relationships/image" Target="../media/image13.png"/><Relationship Id="rId7" Type="http://schemas.openxmlformats.org/officeDocument/2006/relationships/image" Target="../media/image17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image" Target="../media/image15.png"/><Relationship Id="rId4" Type="http://schemas.openxmlformats.org/officeDocument/2006/relationships/image" Target="../media/image14.gif"/><Relationship Id="rId9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gif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3.png"/><Relationship Id="rId5" Type="http://schemas.openxmlformats.org/officeDocument/2006/relationships/image" Target="../media/image7.gif"/><Relationship Id="rId4" Type="http://schemas.openxmlformats.org/officeDocument/2006/relationships/image" Target="../media/image22.gif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s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590821223"/>
              </p:ext>
            </p:extLst>
          </p:nvPr>
        </p:nvGraphicFramePr>
        <p:xfrm>
          <a:off x="539552" y="908720"/>
          <a:ext cx="7772400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Podnadpis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Materiál použitelný na interaktivní tabuli</a:t>
            </a:r>
          </a:p>
          <a:p>
            <a:r>
              <a:rPr lang="cs-CZ" dirty="0" smtClean="0"/>
              <a:t>Člověk a jeho </a:t>
            </a:r>
            <a:r>
              <a:rPr lang="cs-CZ" dirty="0" err="1" smtClean="0"/>
              <a:t>svět,Lidé</a:t>
            </a:r>
            <a:r>
              <a:rPr lang="cs-CZ" dirty="0" smtClean="0"/>
              <a:t> kolem nás-Poznejme svá práva</a:t>
            </a:r>
          </a:p>
          <a:p>
            <a:r>
              <a:rPr lang="cs-CZ" dirty="0" smtClean="0"/>
              <a:t>Pro žáky 4.a 5.ročníku ZŠ v hodinách vlastivědy</a:t>
            </a:r>
          </a:p>
          <a:p>
            <a:r>
              <a:rPr lang="cs-CZ" dirty="0" smtClean="0"/>
              <a:t>Žáci se seznámí s významem </a:t>
            </a:r>
            <a:r>
              <a:rPr lang="cs-CZ" dirty="0" err="1" smtClean="0"/>
              <a:t>OSN,Listinou</a:t>
            </a:r>
            <a:r>
              <a:rPr lang="cs-CZ" dirty="0" smtClean="0"/>
              <a:t> lidských práv a svobod, Úmluvou o právech </a:t>
            </a:r>
            <a:r>
              <a:rPr lang="cs-CZ" dirty="0" err="1" smtClean="0"/>
              <a:t>dítěte,dětským</a:t>
            </a:r>
            <a:r>
              <a:rPr lang="cs-CZ" dirty="0" smtClean="0"/>
              <a:t> fondem OSN-</a:t>
            </a:r>
            <a:r>
              <a:rPr lang="cs-CZ" dirty="0" err="1" smtClean="0"/>
              <a:t>UNICEF,popisují</a:t>
            </a:r>
            <a:r>
              <a:rPr lang="cs-CZ" smtClean="0"/>
              <a:t> obrázky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015159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0526"/>
            <a:ext cx="8219256" cy="2232248"/>
          </a:xfrm>
          <a:solidFill>
            <a:srgbClr val="CCECFF"/>
          </a:solidFill>
        </p:spPr>
        <p:txBody>
          <a:bodyPr>
            <a:normAutofit fontScale="90000"/>
          </a:bodyPr>
          <a:lstStyle/>
          <a:p>
            <a:r>
              <a:rPr lang="cs-CZ" sz="6600" b="1" i="1" dirty="0" smtClean="0"/>
              <a:t> </a:t>
            </a:r>
            <a:r>
              <a:rPr lang="cs-CZ" sz="4000" b="1" i="1" dirty="0" smtClean="0"/>
              <a:t/>
            </a:r>
            <a:br>
              <a:rPr lang="cs-CZ" sz="4000" b="1" i="1" dirty="0" smtClean="0"/>
            </a:br>
            <a:r>
              <a:rPr lang="cs-CZ" sz="4000" b="1" i="1" dirty="0" smtClean="0"/>
              <a:t>a)organizace sdružených národů</a:t>
            </a:r>
            <a:br>
              <a:rPr lang="cs-CZ" sz="4000" b="1" i="1" dirty="0" smtClean="0"/>
            </a:br>
            <a:r>
              <a:rPr lang="cs-CZ" sz="4000" b="1" i="1" dirty="0" smtClean="0"/>
              <a:t>b)</a:t>
            </a:r>
            <a:r>
              <a:rPr lang="cs-CZ" sz="4000" b="1" i="1" dirty="0" smtClean="0"/>
              <a:t>organizace společných národů</a:t>
            </a:r>
            <a:br>
              <a:rPr lang="cs-CZ" sz="4000" b="1" i="1" dirty="0" smtClean="0"/>
            </a:br>
            <a:r>
              <a:rPr lang="cs-CZ" sz="4000" b="1" i="1" dirty="0" smtClean="0"/>
              <a:t>c)organizace spojených národů </a:t>
            </a:r>
            <a:r>
              <a:rPr lang="cs-CZ" sz="4000" b="1" i="1" dirty="0" smtClean="0"/>
              <a:t/>
            </a:r>
            <a:br>
              <a:rPr lang="cs-CZ" sz="4000" b="1" i="1" dirty="0" smtClean="0"/>
            </a:br>
            <a:endParaRPr lang="cs-CZ" sz="4000" b="1" i="1" dirty="0"/>
          </a:p>
        </p:txBody>
      </p:sp>
      <p:pic>
        <p:nvPicPr>
          <p:cNvPr id="1026" name="Picture 2" descr="C:\Users\Dana\AppData\Local\Microsoft\Windows\Temporary Internet Files\Content.IE5\G1KSBV0M\MM91000107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89040"/>
            <a:ext cx="3878579" cy="3068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láček 6"/>
          <p:cNvSpPr/>
          <p:nvPr/>
        </p:nvSpPr>
        <p:spPr>
          <a:xfrm>
            <a:off x="204013" y="2554713"/>
            <a:ext cx="7632847" cy="1368152"/>
          </a:xfrm>
          <a:prstGeom prst="cloudCallout">
            <a:avLst>
              <a:gd name="adj1" fmla="val -14315"/>
              <a:gd name="adj2" fmla="val 80389"/>
            </a:avLst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Přijímáme </a:t>
            </a:r>
            <a:r>
              <a:rPr lang="cs-CZ" dirty="0" smtClean="0">
                <a:solidFill>
                  <a:schemeClr val="tx1"/>
                </a:solidFill>
              </a:rPr>
              <a:t>:     </a:t>
            </a:r>
            <a:r>
              <a:rPr lang="cs-CZ" sz="3200" dirty="0" smtClean="0">
                <a:solidFill>
                  <a:schemeClr val="tx1"/>
                </a:solidFill>
              </a:rPr>
              <a:t>VŠEOBECNÁ DEKLARACE</a:t>
            </a:r>
            <a:r>
              <a:rPr lang="cs-CZ" sz="3200" dirty="0" smtClean="0">
                <a:solidFill>
                  <a:schemeClr val="tx1"/>
                </a:solidFill>
              </a:rPr>
              <a:t> </a:t>
            </a:r>
            <a:r>
              <a:rPr lang="cs-CZ" sz="3200" dirty="0" smtClean="0">
                <a:solidFill>
                  <a:schemeClr val="tx1"/>
                </a:solidFill>
              </a:rPr>
              <a:t>LIDSKÝCH </a:t>
            </a:r>
            <a:r>
              <a:rPr lang="cs-CZ" sz="3200" dirty="0" smtClean="0">
                <a:solidFill>
                  <a:schemeClr val="tx1"/>
                </a:solidFill>
              </a:rPr>
              <a:t>PRÁV        </a:t>
            </a:r>
            <a:endParaRPr lang="cs-CZ" sz="3200" dirty="0">
              <a:solidFill>
                <a:schemeClr val="tx1"/>
              </a:solidFill>
            </a:endParaRPr>
          </a:p>
        </p:txBody>
      </p:sp>
      <p:pic>
        <p:nvPicPr>
          <p:cNvPr id="1028" name="Picture 4" descr="C:\Users\Dana\AppData\Local\Microsoft\Windows\Temporary Internet Files\Content.IE5\DTN9SG4X\MM900395712[2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5055257"/>
            <a:ext cx="3024336" cy="171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278488" y="5869432"/>
            <a:ext cx="217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/>
              <a:t>ÚSTAVA ČR</a:t>
            </a:r>
            <a:endParaRPr lang="cs-CZ" sz="3200" dirty="0"/>
          </a:p>
        </p:txBody>
      </p:sp>
      <p:sp>
        <p:nvSpPr>
          <p:cNvPr id="9" name="Obláček 8"/>
          <p:cNvSpPr/>
          <p:nvPr/>
        </p:nvSpPr>
        <p:spPr>
          <a:xfrm rot="10800000" flipH="1" flipV="1">
            <a:off x="5940957" y="3670176"/>
            <a:ext cx="3024336" cy="2162150"/>
          </a:xfrm>
          <a:prstGeom prst="cloudCallout">
            <a:avLst>
              <a:gd name="adj1" fmla="val -64621"/>
              <a:gd name="adj2" fmla="val 1269423"/>
            </a:avLst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LISTINA ZÁKLADNÍCH PRÁV A SVOBOD</a:t>
            </a:r>
            <a:endParaRPr lang="cs-CZ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cxnSp>
        <p:nvCxnSpPr>
          <p:cNvPr id="11" name="Přímá spojnice se šipkou 10"/>
          <p:cNvCxnSpPr/>
          <p:nvPr/>
        </p:nvCxnSpPr>
        <p:spPr>
          <a:xfrm>
            <a:off x="5364088" y="3670176"/>
            <a:ext cx="914400" cy="457200"/>
          </a:xfrm>
          <a:prstGeom prst="straightConnector1">
            <a:avLst/>
          </a:prstGeom>
          <a:ln w="571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ovéPole 2"/>
          <p:cNvSpPr txBox="1"/>
          <p:nvPr/>
        </p:nvSpPr>
        <p:spPr>
          <a:xfrm>
            <a:off x="3597614" y="5084602"/>
            <a:ext cx="238719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b="1" i="1" dirty="0" smtClean="0"/>
              <a:t>OSN</a:t>
            </a:r>
            <a:endParaRPr lang="cs-CZ" sz="9600" b="1" i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965582" y="188640"/>
            <a:ext cx="30192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TÉMĚŘ VŠECHNY ATÁTY AVĚTA</a:t>
            </a:r>
            <a:endParaRPr lang="cs-CZ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993366" y="2185381"/>
            <a:ext cx="29195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VYBER SPRÁVNOU MOŽNOST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788384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animBg="1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270578" y="1337790"/>
            <a:ext cx="7056784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LISTINA </a:t>
            </a:r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ZÁKLADNÍCH</a:t>
            </a:r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66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PRÁV A SVOBOD</a:t>
            </a:r>
            <a:endParaRPr lang="cs-CZ" sz="6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2056" name="Picture 8" descr="C:\Users\Dana\AppData\Local\Microsoft\Windows\Temporary Internet Files\Content.IE5\G1KSBV0M\MM900300550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3" y="4594946"/>
            <a:ext cx="1703040" cy="16143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Dana\AppData\Local\Microsoft\Windows\Temporary Internet Files\Content.IE5\JVIDBBPQ\MM900323759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545" y="585725"/>
            <a:ext cx="1944216" cy="10566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C:\Users\Dana\AppData\Local\Microsoft\Windows\Temporary Internet Files\Content.IE5\DTN9SG4X\MM900285319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0820" y="4361439"/>
            <a:ext cx="2207096" cy="20963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2" name="Picture 14" descr="C:\Users\Dana\AppData\Local\Microsoft\Windows\Temporary Internet Files\Content.IE5\G1KSBV0M\MM900315816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2202" y="4797152"/>
            <a:ext cx="1639758" cy="1680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83" y="3256879"/>
            <a:ext cx="1346448" cy="13380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2947285" y="122920"/>
            <a:ext cx="371063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ÚSTAVA ČR-NEJVYŠŠÍ ZÁKON</a:t>
            </a:r>
            <a:endParaRPr lang="cs-CZ" sz="2400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759" t="-2057" r="16678" b="2057"/>
          <a:stretch/>
        </p:blipFill>
        <p:spPr bwMode="auto">
          <a:xfrm>
            <a:off x="7094253" y="103090"/>
            <a:ext cx="1836204" cy="23878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775" y="556554"/>
            <a:ext cx="1490464" cy="1562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761556" y="4513077"/>
            <a:ext cx="11144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Můj dům!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4149080"/>
            <a:ext cx="1828800" cy="1828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Přímá spojnice 5"/>
          <p:cNvCxnSpPr/>
          <p:nvPr/>
        </p:nvCxnSpPr>
        <p:spPr>
          <a:xfrm>
            <a:off x="7094253" y="3925912"/>
            <a:ext cx="1233109" cy="2283373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21078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C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34461" y="0"/>
            <a:ext cx="836953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cs-CZ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ÚMLUVA O PRÁVECH DÍTĚTE</a:t>
            </a:r>
            <a:endParaRPr lang="cs-CZ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461" y="1700808"/>
            <a:ext cx="8558019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50" y="1908104"/>
            <a:ext cx="2365375" cy="1506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 descr="C:\Users\Dana\AppData\Local\Microsoft\Windows\Temporary Internet Files\Content.IE5\P2JVWHH3\MM900303470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6598" y="1683484"/>
            <a:ext cx="2520280" cy="141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26" r="15613"/>
          <a:stretch/>
        </p:blipFill>
        <p:spPr bwMode="auto">
          <a:xfrm>
            <a:off x="153610" y="4651319"/>
            <a:ext cx="1560787" cy="20518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7" descr="C:\Users\Dana\AppData\Local\Microsoft\Windows\Temporary Internet Files\Content.IE5\DTN9SG4X\MM900283630[1]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181" y="4399698"/>
            <a:ext cx="1995300" cy="21046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Dana\AppData\Local\Microsoft\Windows\Temporary Internet Files\Content.IE5\JVIDBBPQ\MM900283111[1]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0469" y="1908104"/>
            <a:ext cx="1512168" cy="1668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4"/>
          <p:cNvCxnSpPr/>
          <p:nvPr/>
        </p:nvCxnSpPr>
        <p:spPr>
          <a:xfrm>
            <a:off x="6730554" y="1713208"/>
            <a:ext cx="1731564" cy="20578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nice 14"/>
          <p:cNvCxnSpPr/>
          <p:nvPr/>
        </p:nvCxnSpPr>
        <p:spPr>
          <a:xfrm flipV="1">
            <a:off x="6840252" y="1731922"/>
            <a:ext cx="1512168" cy="19141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81" name="Picture 9" descr="C:\Users\Dana\AppData\Local\Microsoft\Windows\Temporary Internet Files\Content.IE5\P2JVWHH3\MM900323791[1].gif"/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6742" y="4701581"/>
            <a:ext cx="1728192" cy="1595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1" name="Přímá spojnice 20"/>
          <p:cNvCxnSpPr/>
          <p:nvPr/>
        </p:nvCxnSpPr>
        <p:spPr>
          <a:xfrm flipV="1">
            <a:off x="7114754" y="4429995"/>
            <a:ext cx="1512168" cy="1914125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6828992" y="4413505"/>
            <a:ext cx="1731564" cy="2057800"/>
          </a:xfrm>
          <a:prstGeom prst="line">
            <a:avLst/>
          </a:prstGeom>
          <a:ln w="762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ovéPole 1"/>
          <p:cNvSpPr txBox="1"/>
          <p:nvPr/>
        </p:nvSpPr>
        <p:spPr>
          <a:xfrm>
            <a:off x="-57615" y="737777"/>
            <a:ext cx="43600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a)Jsou zde sepsána  práva pro děti do 15 let  </a:t>
            </a:r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-27027" y="1190512"/>
            <a:ext cx="441409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/>
              <a:t>b</a:t>
            </a:r>
            <a:r>
              <a:rPr lang="cs-CZ" dirty="0" smtClean="0"/>
              <a:t>)Součást souboru zákonů České republiky     </a:t>
            </a:r>
          </a:p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188284" y="825535"/>
            <a:ext cx="492423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c) Zahrnuje práva pro každé dítě i mladého člověka</a:t>
            </a:r>
          </a:p>
          <a:p>
            <a:r>
              <a:rPr lang="cs-CZ" dirty="0" smtClean="0"/>
              <a:t>   do 18 let    </a:t>
            </a:r>
          </a:p>
          <a:p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5731851" y="1203020"/>
            <a:ext cx="3137975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dirty="0" smtClean="0"/>
              <a:t>KTERÉ TVRZENÍ JE NESPRÁVNÉ?</a:t>
            </a:r>
            <a:endParaRPr lang="cs-CZ" dirty="0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07" b="16506"/>
          <a:stretch/>
        </p:blipFill>
        <p:spPr bwMode="auto">
          <a:xfrm>
            <a:off x="2447425" y="3605480"/>
            <a:ext cx="2232248" cy="1616049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82055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  <p:bldP spid="16" grpId="0"/>
      <p:bldP spid="17" grpId="0"/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Dana\AppData\Local\Microsoft\Windows\Temporary Internet Files\Content.IE5\JVIDBBPQ\MM910001067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1180" y="1340768"/>
            <a:ext cx="4824536" cy="5530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7" r="16897"/>
          <a:stretch/>
        </p:blipFill>
        <p:spPr bwMode="auto">
          <a:xfrm>
            <a:off x="3268608" y="4790584"/>
            <a:ext cx="1472572" cy="16198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9" descr="C:\Users\Dana\AppData\Local\Microsoft\Windows\Temporary Internet Files\Content.IE5\G1KSBV0M\MM900283014[1]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2536" y="4501138"/>
            <a:ext cx="2264660" cy="21987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Dana\AppData\Local\Microsoft\Windows\Temporary Internet Files\Content.IE5\JVIDBBPQ\MM900315816[1]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0040" y="4639564"/>
            <a:ext cx="1638568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093" b="16605"/>
          <a:stretch/>
        </p:blipFill>
        <p:spPr bwMode="auto">
          <a:xfrm>
            <a:off x="113001" y="1340768"/>
            <a:ext cx="4608512" cy="2765086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610449" y="197768"/>
            <a:ext cx="8229600" cy="1143000"/>
          </a:xfrm>
          <a:solidFill>
            <a:srgbClr val="FFFF00"/>
          </a:solidFill>
        </p:spPr>
        <p:txBody>
          <a:bodyPr/>
          <a:lstStyle/>
          <a:p>
            <a:r>
              <a:rPr lang="cs-CZ" sz="6000" dirty="0" err="1">
                <a:solidFill>
                  <a:srgbClr val="00B0F0"/>
                </a:solidFill>
              </a:rPr>
              <a:t>u</a:t>
            </a:r>
            <a:r>
              <a:rPr lang="cs-CZ" sz="6000" dirty="0" err="1" smtClean="0">
                <a:solidFill>
                  <a:srgbClr val="00B0F0"/>
                </a:solidFill>
              </a:rPr>
              <a:t>nicef</a:t>
            </a:r>
            <a:r>
              <a:rPr lang="cs-CZ" dirty="0" smtClean="0"/>
              <a:t>-dětský fond OSN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2806758" y="2276872"/>
            <a:ext cx="3829510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OCHRANA PRÁV DĚTÍ NA CELÉM SVĚTĚ</a:t>
            </a:r>
          </a:p>
          <a:p>
            <a:endParaRPr lang="cs-CZ" dirty="0" smtClean="0"/>
          </a:p>
          <a:p>
            <a:r>
              <a:rPr lang="cs-CZ" dirty="0" smtClean="0"/>
              <a:t>zdravotní péče</a:t>
            </a:r>
          </a:p>
          <a:p>
            <a:r>
              <a:rPr lang="cs-CZ" dirty="0"/>
              <a:t>v</a:t>
            </a:r>
            <a:r>
              <a:rPr lang="cs-CZ" dirty="0" smtClean="0"/>
              <a:t>zdělání</a:t>
            </a:r>
          </a:p>
          <a:p>
            <a:r>
              <a:rPr lang="cs-CZ" dirty="0" smtClean="0"/>
              <a:t>bezpečné zázemí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723209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20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0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dirty="0" smtClean="0"/>
              <a:t>Utvoř dvojice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solidFill>
            <a:schemeClr val="accent2">
              <a:lumMod val="40000"/>
              <a:lumOff val="6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1.OSN</a:t>
            </a:r>
          </a:p>
          <a:p>
            <a:r>
              <a:rPr lang="cs-CZ" dirty="0" smtClean="0"/>
              <a:t>2.Unicef</a:t>
            </a:r>
          </a:p>
          <a:p>
            <a:r>
              <a:rPr lang="cs-CZ" dirty="0" smtClean="0"/>
              <a:t>3.Všeobecná deklarace     lidských práv</a:t>
            </a:r>
          </a:p>
          <a:p>
            <a:r>
              <a:rPr lang="cs-CZ" dirty="0" smtClean="0"/>
              <a:t>4.Listina základních práv a svobod</a:t>
            </a:r>
          </a:p>
          <a:p>
            <a:r>
              <a:rPr lang="cs-CZ" dirty="0" smtClean="0"/>
              <a:t>5.Úmluva o právech dítěte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>
            <a:normAutofit fontScale="85000" lnSpcReduction="20000"/>
          </a:bodyPr>
          <a:lstStyle/>
          <a:p>
            <a:r>
              <a:rPr lang="cs-CZ" dirty="0" smtClean="0"/>
              <a:t>A) Snaží se zajistit  lepší podmínky dětem na celém světě</a:t>
            </a:r>
          </a:p>
          <a:p>
            <a:r>
              <a:rPr lang="cs-CZ" dirty="0" smtClean="0"/>
              <a:t>B) Chrání práva dětí-součást zákonů ČR</a:t>
            </a:r>
          </a:p>
          <a:p>
            <a:r>
              <a:rPr lang="cs-CZ" dirty="0" smtClean="0"/>
              <a:t>C) Obsažena v ÚSTAVĚ ČR-překlad deklarace</a:t>
            </a:r>
          </a:p>
          <a:p>
            <a:r>
              <a:rPr lang="cs-CZ" dirty="0" smtClean="0"/>
              <a:t>D) Obsahuje nejzákladnější práva člověka</a:t>
            </a:r>
          </a:p>
          <a:p>
            <a:r>
              <a:rPr lang="cs-CZ" dirty="0" smtClean="0"/>
              <a:t>E) Obdoba státního </a:t>
            </a:r>
            <a:r>
              <a:rPr lang="cs-CZ" dirty="0" err="1" smtClean="0"/>
              <a:t>parlamentu,zástupci</a:t>
            </a:r>
            <a:r>
              <a:rPr lang="cs-CZ" dirty="0" smtClean="0"/>
              <a:t> mají v míru řešit spory mezi zeměmi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593378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hlinkClick r:id="rId2"/>
              </a:rPr>
              <a:t>www.office.microsofs.com</a:t>
            </a:r>
            <a:endParaRPr lang="cs-CZ" dirty="0" smtClean="0"/>
          </a:p>
          <a:p>
            <a:r>
              <a:rPr lang="cs-CZ" dirty="0" smtClean="0"/>
              <a:t>Karin Šulcová-Lidé kolem </a:t>
            </a:r>
            <a:r>
              <a:rPr lang="cs-CZ" dirty="0" err="1" smtClean="0"/>
              <a:t>nás,učebnice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pro 4.a 5.ročník základní </a:t>
            </a:r>
            <a:r>
              <a:rPr lang="cs-CZ" dirty="0" err="1" smtClean="0"/>
              <a:t>školy,Prodos</a:t>
            </a:r>
            <a:r>
              <a:rPr lang="cs-CZ" dirty="0" smtClean="0"/>
              <a:t> 2008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6540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760</TotalTime>
  <Words>217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Motiv systému Office</vt:lpstr>
      <vt:lpstr>Prezentace aplikace PowerPoint</vt:lpstr>
      <vt:lpstr>ANOTACE</vt:lpstr>
      <vt:lpstr>  a)organizace sdružených národů b)organizace společných národů c)organizace spojených národů  </vt:lpstr>
      <vt:lpstr>Prezentace aplikace PowerPoint</vt:lpstr>
      <vt:lpstr>Prezentace aplikace PowerPoint</vt:lpstr>
      <vt:lpstr>unicef-dětský fond OSN</vt:lpstr>
      <vt:lpstr>Utvoř dvojice</vt:lpstr>
      <vt:lpstr>Použité zdroje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Dana</cp:lastModifiedBy>
  <cp:revision>71</cp:revision>
  <dcterms:created xsi:type="dcterms:W3CDTF">2011-06-20T10:40:08Z</dcterms:created>
  <dcterms:modified xsi:type="dcterms:W3CDTF">2013-06-02T13:39:17Z</dcterms:modified>
</cp:coreProperties>
</file>