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2" r:id="rId16"/>
    <p:sldId id="273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7" autoAdjust="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44659E-C453-4328-96A9-1D794C59C71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1013F7-96EF-4CE5-BEAE-253C9A3CF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5755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1013F7-96EF-4CE5-BEAE-253C9A3CF25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D4FB6BE-3DD2-4D2D-8D08-947B174E2FC5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AE4847B-33A8-4F64-9FB2-2A8567172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rchives.gov/research/military/ww2/photos/images/ww2-163.jpg" TargetMode="External"/><Relationship Id="rId13" Type="http://schemas.openxmlformats.org/officeDocument/2006/relationships/hyperlink" Target="http://www.history.navy.mil/photos/images/h50000/h50930c.htm" TargetMode="External"/><Relationship Id="rId3" Type="http://schemas.openxmlformats.org/officeDocument/2006/relationships/hyperlink" Target="http://www.iwm.org.uk/collections/item/object/205187864" TargetMode="External"/><Relationship Id="rId7" Type="http://schemas.openxmlformats.org/officeDocument/2006/relationships/hyperlink" Target="http://cs.wikipedia.org/wiki/Soubor:Nagasakibomb.jpg" TargetMode="External"/><Relationship Id="rId12" Type="http://schemas.openxmlformats.org/officeDocument/2006/relationships/hyperlink" Target="http://cs.wikipedia.org/wiki/Soubor:Attack_on_Pearl_Harbor_Japanese_planes_view.jpg" TargetMode="External"/><Relationship Id="rId17" Type="http://schemas.openxmlformats.org/officeDocument/2006/relationships/hyperlink" Target="http://commons.wikimedia.org/wiki/Template:PD-old-70" TargetMode="External"/><Relationship Id="rId2" Type="http://schemas.openxmlformats.org/officeDocument/2006/relationships/hyperlink" Target="http://cs.wikipedia.org/wiki/Soubor:Finn_ski_troops.jpg" TargetMode="External"/><Relationship Id="rId16" Type="http://schemas.openxmlformats.org/officeDocument/2006/relationships/hyperlink" Target="http://cs.wikipedia.org/wiki/Soubor:MolotovRibbentropStal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Irpen" TargetMode="External"/><Relationship Id="rId11" Type="http://schemas.openxmlformats.org/officeDocument/2006/relationships/hyperlink" Target="http://cs.wikipedia.org/wiki/Soubor:Dunkerque_vue_port.jpg" TargetMode="External"/><Relationship Id="rId5" Type="http://schemas.openxmlformats.org/officeDocument/2006/relationships/hyperlink" Target="http://cs.wikipedia.org/wiki/Soubor:Soviet_Offensive_Moscow_December_1941.jpg" TargetMode="External"/><Relationship Id="rId15" Type="http://schemas.openxmlformats.org/officeDocument/2006/relationships/hyperlink" Target="http://cs.wikipedia.org/wiki/Soubor:Bundesarchiv_Bild_101I-783-0104-09,_Nordafrika,_italienische_Soldaten_auf_dem_Marsch.jpg" TargetMode="External"/><Relationship Id="rId10" Type="http://schemas.openxmlformats.org/officeDocument/2006/relationships/hyperlink" Target="http://en.wikipedia.org/wiki/cs:Creative_Commons" TargetMode="External"/><Relationship Id="rId4" Type="http://schemas.openxmlformats.org/officeDocument/2006/relationships/hyperlink" Target="http://www.iwm.org.uk/" TargetMode="External"/><Relationship Id="rId9" Type="http://schemas.openxmlformats.org/officeDocument/2006/relationships/hyperlink" Target="http://cs.wikipedia.org/wiki/Soubor:Bundesarchiv_Bild_101I-152-1845-11A,_Katyn,_%C3%96ffnung_der_Massengr%C3%A4ber.jpg" TargetMode="External"/><Relationship Id="rId14" Type="http://schemas.openxmlformats.org/officeDocument/2006/relationships/hyperlink" Target="http://cs.wikipedia.org/wiki/Soubor:Hitler,_recolour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8077200" cy="1673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DĚJEPIS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II. Světová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889824"/>
            <a:ext cx="8077200" cy="149961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VY_32_INOVACE_10_DĚJEPIS_II. SVĚTOVÁ VÁLKA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Dětský domov, Základní škola a Střední škola, </a:t>
            </a:r>
            <a:r>
              <a:rPr lang="cs-CZ" dirty="0" err="1" smtClean="0">
                <a:solidFill>
                  <a:schemeClr val="tx1"/>
                </a:solidFill>
              </a:rPr>
              <a:t>Duchcov</a:t>
            </a:r>
            <a:r>
              <a:rPr lang="cs-CZ" dirty="0" smtClean="0">
                <a:solidFill>
                  <a:schemeClr val="tx1"/>
                </a:solidFill>
              </a:rPr>
              <a:t>, Školní 1, příspěvková organizace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Registrační číslo cz.1.07/1.4.00/21.0559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Mgr. Ladislava Hofmanová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9600" y="0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Světová – válčí se téměř na všech kontinentech</a:t>
            </a:r>
          </a:p>
          <a:p>
            <a:r>
              <a:rPr lang="cs-CZ" dirty="0" smtClean="0"/>
              <a:t>Válka technologií, motorizace války, používají se radary, teplotní sondy, tanky, …</a:t>
            </a:r>
          </a:p>
          <a:p>
            <a:r>
              <a:rPr lang="cs-CZ" dirty="0" smtClean="0"/>
              <a:t>Vysoké civilní ztráty </a:t>
            </a:r>
          </a:p>
          <a:p>
            <a:r>
              <a:rPr lang="cs-CZ" dirty="0" smtClean="0"/>
              <a:t>Propaganda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PAKT MOLOTOV - RIBBENTROP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Jednání Německa a SSSR</a:t>
            </a:r>
          </a:p>
          <a:p>
            <a:r>
              <a:rPr lang="cs-CZ" dirty="0" smtClean="0"/>
              <a:t>Rozdělena Evropa mezi oba státy</a:t>
            </a:r>
          </a:p>
          <a:p>
            <a:r>
              <a:rPr lang="cs-CZ" dirty="0" smtClean="0"/>
              <a:t>Dohoda o neútočení na 10 let</a:t>
            </a:r>
          </a:p>
          <a:p>
            <a:r>
              <a:rPr lang="cs-CZ" dirty="0" smtClean="0"/>
              <a:t>Německo – </a:t>
            </a:r>
            <a:br>
              <a:rPr lang="cs-CZ" dirty="0" smtClean="0"/>
            </a:br>
            <a:r>
              <a:rPr lang="cs-CZ" dirty="0" smtClean="0"/>
              <a:t>po dvou letech dohodu</a:t>
            </a:r>
          </a:p>
          <a:p>
            <a:pPr>
              <a:buNone/>
            </a:pPr>
            <a:r>
              <a:rPr lang="cs-CZ" dirty="0" smtClean="0"/>
              <a:t>	porušilo</a:t>
            </a:r>
            <a:endParaRPr lang="cs-CZ" dirty="0"/>
          </a:p>
        </p:txBody>
      </p:sp>
      <p:pic>
        <p:nvPicPr>
          <p:cNvPr id="9218" name="Picture 2" descr="C:\Users\Kamila\Desktop\478px-MolotovRibbentropStal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068960"/>
            <a:ext cx="2808312" cy="3519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POČÁTEK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1. 9. 1939 – Německo napadlo Polsko</a:t>
            </a:r>
          </a:p>
          <a:p>
            <a:r>
              <a:rPr lang="cs-CZ" dirty="0" smtClean="0"/>
              <a:t>Polsko se vzdává -&gt; je rozděleno na 2 části (západní část připojena k Německu, zbytek –židovské obyvatelstvo, vyhlazovací tábory, …)</a:t>
            </a:r>
          </a:p>
          <a:p>
            <a:r>
              <a:rPr lang="cs-CZ" dirty="0" smtClean="0"/>
              <a:t>3. 9. 1939 – Francie a Velká Británie - vyhlášení války Německu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SOVĚTSKO – FINSKÁ VÁLKA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Stalin chtěl část Finska</a:t>
            </a:r>
          </a:p>
          <a:p>
            <a:r>
              <a:rPr lang="cs-CZ" dirty="0" smtClean="0"/>
              <a:t>Finsko prohrálo</a:t>
            </a:r>
            <a:endParaRPr lang="cs-CZ" dirty="0"/>
          </a:p>
        </p:txBody>
      </p:sp>
      <p:pic>
        <p:nvPicPr>
          <p:cNvPr id="3074" name="Picture 2" descr="C:\Users\Kamila\Desktop\Finn_ski_troop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80928"/>
            <a:ext cx="5732263" cy="4077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KATYŇSKÝ MASAKR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1940</a:t>
            </a:r>
          </a:p>
          <a:p>
            <a:r>
              <a:rPr lang="cs-CZ" dirty="0" smtClean="0"/>
              <a:t>Zavraždění polských </a:t>
            </a:r>
            <a:br>
              <a:rPr lang="cs-CZ" dirty="0" smtClean="0"/>
            </a:br>
            <a:r>
              <a:rPr lang="cs-CZ" dirty="0" smtClean="0"/>
              <a:t>zajatců vězněných </a:t>
            </a:r>
            <a:br>
              <a:rPr lang="cs-CZ" dirty="0" smtClean="0"/>
            </a:br>
            <a:r>
              <a:rPr lang="cs-CZ" dirty="0" smtClean="0"/>
              <a:t>v koncentračních táborech</a:t>
            </a:r>
          </a:p>
          <a:p>
            <a:r>
              <a:rPr lang="cs-CZ" dirty="0" smtClean="0"/>
              <a:t>Provedl Sovětský svaz</a:t>
            </a:r>
            <a:endParaRPr lang="cs-CZ" dirty="0"/>
          </a:p>
        </p:txBody>
      </p:sp>
      <p:pic>
        <p:nvPicPr>
          <p:cNvPr id="4098" name="Picture 2" descr="C:\Users\Kamila\Desktop\399px-Bundesarchiv_Bild_101I-152-1845-11A,_Katyn,_Öffnung_der_Massengräb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772816"/>
            <a:ext cx="2736466" cy="41081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228184" y="587727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 kope hroby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OPERACE DYNAMO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Útok Německa na Francii</a:t>
            </a:r>
          </a:p>
          <a:p>
            <a:r>
              <a:rPr lang="cs-CZ" dirty="0" smtClean="0"/>
              <a:t>Moment překvapení</a:t>
            </a:r>
          </a:p>
          <a:p>
            <a:r>
              <a:rPr lang="cs-CZ" dirty="0" smtClean="0"/>
              <a:t>Francie kapituluje</a:t>
            </a:r>
            <a:endParaRPr lang="cs-CZ" dirty="0"/>
          </a:p>
        </p:txBody>
      </p:sp>
      <p:pic>
        <p:nvPicPr>
          <p:cNvPr id="5122" name="Picture 2" descr="C:\Users\Kamila\Desktop\800px-Dunkerque_vue_po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564904"/>
            <a:ext cx="4659379" cy="34945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96136" y="602128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Přístav </a:t>
            </a:r>
            <a:r>
              <a:rPr lang="cs-CZ" dirty="0" err="1" smtClean="0"/>
              <a:t>Dunkerque</a:t>
            </a:r>
            <a:r>
              <a:rPr lang="cs-CZ" dirty="0" smtClean="0"/>
              <a:t> ve Francii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Vstupuje do války na straně Německa a SSSR</a:t>
            </a:r>
          </a:p>
          <a:p>
            <a:r>
              <a:rPr lang="cs-CZ" dirty="0" smtClean="0"/>
              <a:t>Vyhlašuje válku Francii a Velké Británii</a:t>
            </a:r>
          </a:p>
          <a:p>
            <a:r>
              <a:rPr lang="cs-CZ" dirty="0" smtClean="0"/>
              <a:t>Vojenské akce v SEVERNÍ AFRICE (Italové ovládli Libyi, Somálsko a Habeš)</a:t>
            </a:r>
            <a:endParaRPr lang="cs-CZ" dirty="0"/>
          </a:p>
        </p:txBody>
      </p:sp>
      <p:pic>
        <p:nvPicPr>
          <p:cNvPr id="8194" name="Picture 2" descr="C:\Users\Kamila\Desktop\Bundesarchiv_Bild_101I-783-0104-09,_Nordafrika,_italienische_Soldaten_auf_dem_Mars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3" y="3861048"/>
            <a:ext cx="4536504" cy="290903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24128" y="637203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italské jednotky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amila\Desktop\Soviet_Offensive_Moscow_December_19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1"/>
            <a:ext cx="919303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1941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073427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Napaden Sovětský svaz</a:t>
            </a:r>
          </a:p>
          <a:p>
            <a:r>
              <a:rPr lang="cs-CZ" dirty="0" smtClean="0"/>
              <a:t>Moskva nebyla dobyta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PEARL HARBOR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7. 12. 1941</a:t>
            </a:r>
          </a:p>
          <a:p>
            <a:r>
              <a:rPr lang="cs-CZ" dirty="0" smtClean="0"/>
              <a:t>Přístav na Havaji</a:t>
            </a:r>
          </a:p>
          <a:p>
            <a:r>
              <a:rPr lang="cs-CZ" dirty="0" smtClean="0"/>
              <a:t>Základnou USA</a:t>
            </a:r>
          </a:p>
          <a:p>
            <a:r>
              <a:rPr lang="cs-CZ" dirty="0" smtClean="0"/>
              <a:t>Japonsko zaútočilo na </a:t>
            </a:r>
            <a:r>
              <a:rPr lang="cs-CZ" dirty="0" err="1" smtClean="0"/>
              <a:t>Pearl</a:t>
            </a:r>
            <a:r>
              <a:rPr lang="cs-CZ" dirty="0" smtClean="0"/>
              <a:t> </a:t>
            </a:r>
            <a:r>
              <a:rPr lang="cs-CZ" dirty="0" err="1" smtClean="0"/>
              <a:t>Harbor</a:t>
            </a:r>
            <a:r>
              <a:rPr lang="cs-CZ" dirty="0" smtClean="0"/>
              <a:t> -&gt; vstup USA do války</a:t>
            </a:r>
            <a:endParaRPr lang="cs-CZ" dirty="0"/>
          </a:p>
        </p:txBody>
      </p:sp>
      <p:pic>
        <p:nvPicPr>
          <p:cNvPr id="6146" name="Picture 2" descr="C:\Users\Kamila\Desktop\Attack_on_Pearl_Harbor_Japanese_planes_vi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829992"/>
            <a:ext cx="4251852" cy="3028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X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USA svrhly atomové pumy na Hirošimu </a:t>
            </a:r>
            <a:r>
              <a:rPr lang="cs-CZ" dirty="0" smtClean="0"/>
              <a:t>                      a </a:t>
            </a:r>
            <a:r>
              <a:rPr lang="cs-CZ" dirty="0" smtClean="0"/>
              <a:t>Nagasaki</a:t>
            </a:r>
          </a:p>
          <a:p>
            <a:r>
              <a:rPr lang="cs-CZ" dirty="0" smtClean="0"/>
              <a:t>Japonsko se vzdává</a:t>
            </a:r>
          </a:p>
          <a:p>
            <a:r>
              <a:rPr lang="cs-CZ" dirty="0" smtClean="0"/>
              <a:t>-&gt; konec 2. světové války </a:t>
            </a:r>
            <a:endParaRPr lang="cs-CZ" dirty="0"/>
          </a:p>
        </p:txBody>
      </p:sp>
      <p:pic>
        <p:nvPicPr>
          <p:cNvPr id="1026" name="Picture 2" descr="C:\Users\Kamila\Desktop\Nagasakibom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366093"/>
            <a:ext cx="3600400" cy="43032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NEJDŮLEŽITĚJŠÍ KONFERENCE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27. 1. 1945 – osvobozena Osvětim = Den památky obětí holocaustu</a:t>
            </a:r>
          </a:p>
          <a:p>
            <a:r>
              <a:rPr lang="cs-CZ" dirty="0" smtClean="0"/>
              <a:t>JALTSKÁ KONFERENCE – rozdělení světa </a:t>
            </a:r>
            <a:r>
              <a:rPr lang="cs-CZ" dirty="0" smtClean="0"/>
              <a:t>              na </a:t>
            </a:r>
            <a:r>
              <a:rPr lang="cs-CZ" dirty="0" smtClean="0"/>
              <a:t>východ a západ -&gt; náznaky Studené války</a:t>
            </a:r>
          </a:p>
          <a:p>
            <a:r>
              <a:rPr lang="cs-CZ" dirty="0" smtClean="0"/>
              <a:t>POSTUPIMSKÁ KONFERENCE – jedná se </a:t>
            </a:r>
            <a:r>
              <a:rPr lang="cs-CZ" dirty="0" smtClean="0"/>
              <a:t>                 o </a:t>
            </a:r>
            <a:r>
              <a:rPr lang="cs-CZ" dirty="0" smtClean="0"/>
              <a:t>Německu (nebude zbrojit, zákaz NSDAP, demokratizace, …)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Kamila\Desktop\Hitler,_recolour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254567"/>
            <a:ext cx="3563888" cy="460343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Hitler páchá sebevraždu</a:t>
            </a:r>
          </a:p>
          <a:p>
            <a:r>
              <a:rPr lang="cs-CZ" dirty="0" smtClean="0"/>
              <a:t>8. 5. 1945 – Německo se vzd</a:t>
            </a:r>
            <a:r>
              <a:rPr lang="cs-CZ" dirty="0" smtClean="0">
                <a:solidFill>
                  <a:schemeClr val="bg1"/>
                </a:solidFill>
              </a:rPr>
              <a:t>ává -&gt; konec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</a:t>
            </a:r>
            <a:r>
              <a:rPr lang="cs-CZ" dirty="0" smtClean="0"/>
              <a:t>2</a:t>
            </a:r>
            <a:r>
              <a:rPr lang="cs-CZ" dirty="0" smtClean="0"/>
              <a:t>. světové války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Obrovské ztráty na lidských životech</a:t>
            </a:r>
          </a:p>
          <a:p>
            <a:r>
              <a:rPr lang="cs-CZ" dirty="0" smtClean="0"/>
              <a:t>Špatná ekonomická situace</a:t>
            </a:r>
          </a:p>
          <a:p>
            <a:r>
              <a:rPr lang="cs-CZ" dirty="0" smtClean="0"/>
              <a:t>Vznik OSN – organizace, která chce zabránit dalším konfliktům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Kdo patřil mezi spojence Německa (státy OSY) ? </a:t>
            </a:r>
          </a:p>
          <a:p>
            <a:pPr lvl="1"/>
            <a:r>
              <a:rPr lang="cs-CZ" dirty="0" smtClean="0"/>
              <a:t>Japonsko</a:t>
            </a:r>
          </a:p>
          <a:p>
            <a:pPr lvl="1"/>
            <a:r>
              <a:rPr lang="cs-CZ" dirty="0" smtClean="0"/>
              <a:t>Československo</a:t>
            </a:r>
          </a:p>
          <a:p>
            <a:pPr lvl="1"/>
            <a:r>
              <a:rPr lang="cs-CZ" dirty="0" smtClean="0"/>
              <a:t>Itálie</a:t>
            </a:r>
          </a:p>
          <a:p>
            <a:pPr lvl="1"/>
            <a:r>
              <a:rPr lang="cs-CZ" dirty="0" smtClean="0"/>
              <a:t>USA</a:t>
            </a:r>
          </a:p>
          <a:p>
            <a:pPr lvl="1"/>
            <a:r>
              <a:rPr lang="cs-CZ" dirty="0" smtClean="0"/>
              <a:t>Francie</a:t>
            </a:r>
          </a:p>
          <a:p>
            <a:pPr lvl="1"/>
            <a:r>
              <a:rPr lang="cs-CZ" dirty="0" smtClean="0"/>
              <a:t>Slovensko</a:t>
            </a:r>
          </a:p>
          <a:p>
            <a:endParaRPr lang="cs-CZ" dirty="0" smtClean="0"/>
          </a:p>
          <a:p>
            <a:r>
              <a:rPr lang="cs-CZ" dirty="0" smtClean="0"/>
              <a:t>Správné jsou pouze 3 odpovědi !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Kdo patřil mezi spojence Německa (státy OSY) ? </a:t>
            </a:r>
          </a:p>
          <a:p>
            <a:pPr lvl="1"/>
            <a:r>
              <a:rPr lang="cs-CZ" dirty="0" smtClean="0"/>
              <a:t>Japonsko</a:t>
            </a:r>
          </a:p>
          <a:p>
            <a:pPr lvl="1"/>
            <a:r>
              <a:rPr lang="cs-CZ" dirty="0" smtClean="0"/>
              <a:t>Československo</a:t>
            </a:r>
          </a:p>
          <a:p>
            <a:pPr lvl="1"/>
            <a:r>
              <a:rPr lang="cs-CZ" dirty="0" smtClean="0"/>
              <a:t>Itálie</a:t>
            </a:r>
          </a:p>
          <a:p>
            <a:pPr lvl="1"/>
            <a:r>
              <a:rPr lang="cs-CZ" dirty="0" smtClean="0"/>
              <a:t>USA</a:t>
            </a:r>
          </a:p>
          <a:p>
            <a:pPr lvl="1"/>
            <a:r>
              <a:rPr lang="cs-CZ" dirty="0" smtClean="0"/>
              <a:t>Francie</a:t>
            </a:r>
          </a:p>
          <a:p>
            <a:pPr lvl="1"/>
            <a:r>
              <a:rPr lang="cs-CZ" dirty="0" smtClean="0"/>
              <a:t>Slovensko</a:t>
            </a:r>
          </a:p>
          <a:p>
            <a:endParaRPr lang="cs-CZ" dirty="0" smtClean="0"/>
          </a:p>
          <a:p>
            <a:r>
              <a:rPr lang="cs-CZ" dirty="0" smtClean="0"/>
              <a:t>Správné jsou pouze 3 odpovědi !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3" grpId="1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http://cs.wikipedia.org/wiki/Soubor:Finn_ski_troops.jpg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Zdroj: </a:t>
            </a:r>
            <a:r>
              <a:rPr lang="en-US" dirty="0" smtClean="0"/>
              <a:t>This is photograph No. </a:t>
            </a:r>
            <a:r>
              <a:rPr lang="en-US" dirty="0" smtClean="0">
                <a:hlinkClick r:id="rId3"/>
              </a:rPr>
              <a:t>HU 55566</a:t>
            </a:r>
            <a:r>
              <a:rPr lang="en-US" dirty="0" smtClean="0"/>
              <a:t> from the </a:t>
            </a:r>
            <a:r>
              <a:rPr lang="en-US" dirty="0" smtClean="0">
                <a:hlinkClick r:id="rId4"/>
              </a:rPr>
              <a:t>Imperial War Museums</a:t>
            </a:r>
            <a:r>
              <a:rPr lang="en-US" dirty="0" smtClean="0"/>
              <a:t> collections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http://cs.wikipedia.org/wiki/Soubor:Soviet_Offensive_Moscow_December_1941.jpg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Autor: </a:t>
            </a:r>
            <a:r>
              <a:rPr lang="cs-CZ" dirty="0" err="1" smtClean="0"/>
              <a:t>author</a:t>
            </a:r>
            <a:r>
              <a:rPr lang="cs-CZ" dirty="0" smtClean="0"/>
              <a:t> </a:t>
            </a:r>
            <a:r>
              <a:rPr lang="cs-CZ" dirty="0" err="1" smtClean="0"/>
              <a:t>unknown</a:t>
            </a:r>
            <a:r>
              <a:rPr lang="cs-CZ" dirty="0" smtClean="0"/>
              <a:t>, </a:t>
            </a:r>
            <a:r>
              <a:rPr lang="cs-CZ" dirty="0" err="1" smtClean="0"/>
              <a:t>uploader</a:t>
            </a:r>
            <a:r>
              <a:rPr lang="cs-CZ" dirty="0" smtClean="0"/>
              <a:t> </a:t>
            </a:r>
            <a:r>
              <a:rPr lang="cs-CZ" dirty="0" smtClean="0">
                <a:hlinkClick r:id="rId6" tooltip="User:Irpen"/>
              </a:rPr>
              <a:t>user:</a:t>
            </a:r>
            <a:r>
              <a:rPr lang="cs-CZ" dirty="0" err="1" smtClean="0">
                <a:hlinkClick r:id="rId6" tooltip="User:Irpen"/>
              </a:rPr>
              <a:t>Irpen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http://cs.wikipedia.org/wiki/Soubor:Nagasakibomb.jpg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Zdroj: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archives.gov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research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military</a:t>
            </a:r>
            <a:r>
              <a:rPr lang="cs-CZ" dirty="0" smtClean="0">
                <a:hlinkClick r:id="rId8"/>
              </a:rPr>
              <a:t>/ww2/</a:t>
            </a:r>
            <a:r>
              <a:rPr lang="cs-CZ" dirty="0" err="1" smtClean="0">
                <a:hlinkClick r:id="rId8"/>
              </a:rPr>
              <a:t>photos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/ww2-163.jpg</a:t>
            </a:r>
            <a:r>
              <a:rPr lang="cs-CZ" dirty="0" smtClean="0"/>
              <a:t> 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Archives</a:t>
            </a:r>
            <a:r>
              <a:rPr lang="cs-CZ" dirty="0" smtClean="0"/>
              <a:t> image (208-N-43888)</a:t>
            </a:r>
          </a:p>
          <a:p>
            <a:r>
              <a:rPr lang="cs-CZ" dirty="0" smtClean="0">
                <a:hlinkClick r:id="rId9"/>
              </a:rPr>
              <a:t>http://cs.wikipedia.org/wiki/Soubor:Bundesarchiv_Bild_101I-152-1845-11A,_Katyn,_%C3%96ffnung_der_Massengr%C3%A4ber.jpg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Tento soubor podléhá licenci </a:t>
            </a:r>
            <a:r>
              <a:rPr lang="cs-CZ" u="sng" dirty="0" err="1" smtClean="0">
                <a:hlinkClick r:id="rId10" tooltip="w:cs:Creative Commons"/>
              </a:rPr>
              <a:t>Creative</a:t>
            </a:r>
            <a:r>
              <a:rPr lang="cs-CZ" u="sng" dirty="0" smtClean="0">
                <a:hlinkClick r:id="rId10" tooltip="w:cs:Creative Commons"/>
              </a:rPr>
              <a:t> </a:t>
            </a:r>
            <a:r>
              <a:rPr lang="cs-CZ" u="sng" dirty="0" err="1" smtClean="0">
                <a:hlinkClick r:id="rId10" tooltip="w:cs:Creative Commons"/>
              </a:rPr>
              <a:t>Commons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Autor: </a:t>
            </a:r>
            <a:r>
              <a:rPr lang="cs-CZ" b="1" dirty="0" smtClean="0"/>
              <a:t> </a:t>
            </a:r>
            <a:r>
              <a:rPr lang="cs-CZ" b="1" dirty="0" err="1" smtClean="0"/>
              <a:t>Bundesarchiv</a:t>
            </a:r>
            <a:r>
              <a:rPr lang="cs-CZ" b="1" dirty="0" smtClean="0"/>
              <a:t>, </a:t>
            </a:r>
            <a:r>
              <a:rPr lang="cs-CZ" b="1" dirty="0" err="1" smtClean="0"/>
              <a:t>Bild</a:t>
            </a:r>
            <a:r>
              <a:rPr lang="cs-CZ" b="1" dirty="0" smtClean="0"/>
              <a:t> 101I-152-1845-11A / </a:t>
            </a:r>
            <a:r>
              <a:rPr lang="cs-CZ" b="1" dirty="0" err="1" smtClean="0"/>
              <a:t>Knobloch</a:t>
            </a:r>
            <a:r>
              <a:rPr lang="cs-CZ" b="1" dirty="0" smtClean="0"/>
              <a:t>, </a:t>
            </a:r>
            <a:r>
              <a:rPr lang="cs-CZ" b="1" dirty="0" err="1" smtClean="0"/>
              <a:t>Ludwig</a:t>
            </a:r>
            <a:r>
              <a:rPr lang="cs-CZ" b="1" dirty="0" smtClean="0"/>
              <a:t> / CC-BY-SA</a:t>
            </a:r>
          </a:p>
          <a:p>
            <a:r>
              <a:rPr lang="cs-CZ" dirty="0" smtClean="0">
                <a:hlinkClick r:id="rId11"/>
              </a:rPr>
              <a:t>http://cs.wikipedia.org/wiki/Soubor:Dunkerque_vue_port.jpg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Tento soubor podléhá licenci </a:t>
            </a:r>
            <a:r>
              <a:rPr lang="cs-CZ" u="sng" dirty="0" err="1" smtClean="0">
                <a:hlinkClick r:id="rId10" tooltip="w:cs:Creative Commons"/>
              </a:rPr>
              <a:t>Creative</a:t>
            </a:r>
            <a:r>
              <a:rPr lang="cs-CZ" u="sng" dirty="0" smtClean="0">
                <a:hlinkClick r:id="rId10" tooltip="w:cs:Creative Commons"/>
              </a:rPr>
              <a:t> </a:t>
            </a:r>
            <a:r>
              <a:rPr lang="cs-CZ" u="sng" dirty="0" err="1" smtClean="0">
                <a:hlinkClick r:id="rId10" tooltip="w:cs:Creative Commons"/>
              </a:rPr>
              <a:t>Commons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Autor: </a:t>
            </a:r>
            <a:r>
              <a:rPr lang="cs-CZ" dirty="0" err="1" smtClean="0"/>
              <a:t>Romainberth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http://cs.wikipedia.org/wiki/Soubor:Attack_on_Pearl_Harbor_Japanese_planes_view.jpg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Zdroj: </a:t>
            </a:r>
            <a:r>
              <a:rPr lang="en-US" dirty="0" smtClean="0"/>
              <a:t>Official U.S. Navy photograph </a:t>
            </a:r>
            <a:r>
              <a:rPr lang="en-US" u="sng" dirty="0" smtClean="0">
                <a:hlinkClick r:id="rId13"/>
              </a:rPr>
              <a:t>NH 50930</a:t>
            </a:r>
            <a:endParaRPr lang="cs-CZ" u="sng" dirty="0" smtClean="0"/>
          </a:p>
          <a:p>
            <a:r>
              <a:rPr lang="cs-CZ" dirty="0" smtClean="0">
                <a:hlinkClick r:id="rId14"/>
              </a:rPr>
              <a:t>http://cs.wikipedia.org/wiki/Soubor:Hitler,_recoloured.jpg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Tento soubor podléhá licenci </a:t>
            </a:r>
            <a:r>
              <a:rPr lang="cs-CZ" u="sng" dirty="0" err="1" smtClean="0">
                <a:hlinkClick r:id="rId10" tooltip="w:cs:Creative Commons"/>
              </a:rPr>
              <a:t>Creative</a:t>
            </a:r>
            <a:r>
              <a:rPr lang="cs-CZ" u="sng" dirty="0" smtClean="0">
                <a:hlinkClick r:id="rId10" tooltip="w:cs:Creative Commons"/>
              </a:rPr>
              <a:t> </a:t>
            </a:r>
            <a:r>
              <a:rPr lang="cs-CZ" u="sng" dirty="0" err="1" smtClean="0">
                <a:hlinkClick r:id="rId10" tooltip="w:cs:Creative Commons"/>
              </a:rPr>
              <a:t>Commons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Autor: </a:t>
            </a:r>
            <a:r>
              <a:rPr lang="cs-CZ" b="1" dirty="0" err="1" smtClean="0"/>
              <a:t>Bundesarchiv</a:t>
            </a:r>
            <a:r>
              <a:rPr lang="cs-CZ" b="1" dirty="0" smtClean="0"/>
              <a:t>, </a:t>
            </a:r>
            <a:r>
              <a:rPr lang="cs-CZ" b="1" dirty="0" err="1" smtClean="0"/>
              <a:t>Bild</a:t>
            </a:r>
            <a:r>
              <a:rPr lang="cs-CZ" b="1" dirty="0" smtClean="0"/>
              <a:t> 146-1990-048-29A / CC-BY-SA</a:t>
            </a:r>
          </a:p>
          <a:p>
            <a:r>
              <a:rPr lang="cs-CZ" b="1" dirty="0" smtClean="0">
                <a:hlinkClick r:id="rId15"/>
              </a:rPr>
              <a:t>http://cs.wikipedia.org/wiki/Soubor:Bundesarchiv_Bild_101I-783-0104-09,_Nordafrika,_italienische_Soldaten_auf_dem_Marsch.jpg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Tento soubor podléhá licenci </a:t>
            </a:r>
            <a:r>
              <a:rPr lang="cs-CZ" u="sng" dirty="0" err="1" smtClean="0">
                <a:hlinkClick r:id="rId10" tooltip="w:cs:Creative Commons"/>
              </a:rPr>
              <a:t>Creative</a:t>
            </a:r>
            <a:r>
              <a:rPr lang="cs-CZ" u="sng" dirty="0" smtClean="0">
                <a:hlinkClick r:id="rId10" tooltip="w:cs:Creative Commons"/>
              </a:rPr>
              <a:t> </a:t>
            </a:r>
            <a:r>
              <a:rPr lang="cs-CZ" u="sng" dirty="0" err="1" smtClean="0">
                <a:hlinkClick r:id="rId10" tooltip="w:cs:Creative Commons"/>
              </a:rPr>
              <a:t>Commons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Autor: </a:t>
            </a:r>
            <a:r>
              <a:rPr lang="cs-CZ" b="1" dirty="0" err="1" smtClean="0"/>
              <a:t>Bundesarchiv</a:t>
            </a:r>
            <a:r>
              <a:rPr lang="cs-CZ" b="1" dirty="0" smtClean="0"/>
              <a:t>, </a:t>
            </a:r>
            <a:r>
              <a:rPr lang="cs-CZ" b="1" dirty="0" err="1" smtClean="0"/>
              <a:t>Bild</a:t>
            </a:r>
            <a:r>
              <a:rPr lang="cs-CZ" b="1" dirty="0" smtClean="0"/>
              <a:t> 101I-783-0104-09 / </a:t>
            </a:r>
            <a:r>
              <a:rPr lang="cs-CZ" b="1" dirty="0" err="1" smtClean="0"/>
              <a:t>Moosmüller</a:t>
            </a:r>
            <a:r>
              <a:rPr lang="cs-CZ" b="1" dirty="0" smtClean="0"/>
              <a:t> / CC-BY-SA</a:t>
            </a:r>
          </a:p>
          <a:p>
            <a:r>
              <a:rPr lang="cs-CZ" dirty="0" smtClean="0">
                <a:hlinkClick r:id="rId16"/>
              </a:rPr>
              <a:t>http://cs.wikipedia.org/wiki/Soubor:MolotovRibbentropStalin.jpg</a:t>
            </a:r>
            <a:endParaRPr lang="cs-CZ" dirty="0" smtClean="0"/>
          </a:p>
          <a:p>
            <a:pPr>
              <a:buNone/>
            </a:pPr>
            <a:r>
              <a:rPr lang="cs-CZ" b="1" u="sng" dirty="0" smtClean="0">
                <a:hlinkClick r:id="rId17" tooltip="Template:PD-old-70"/>
              </a:rPr>
              <a:t>PD-</a:t>
            </a:r>
            <a:r>
              <a:rPr lang="cs-CZ" b="1" u="sng" dirty="0" err="1" smtClean="0">
                <a:hlinkClick r:id="rId17" tooltip="Template:PD-old-70"/>
              </a:rPr>
              <a:t>old</a:t>
            </a:r>
            <a:r>
              <a:rPr lang="cs-CZ" b="1" u="sng" dirty="0" smtClean="0">
                <a:hlinkClick r:id="rId17" tooltip="Template:PD-old-70"/>
              </a:rPr>
              <a:t>-70</a:t>
            </a:r>
            <a:endParaRPr lang="cs-CZ" b="1" u="sng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765</TotalTime>
  <Words>383</Words>
  <Application>Microsoft Office PowerPoint</Application>
  <PresentationFormat>Předvádění na obrazovce (4:3)</PresentationFormat>
  <Paragraphs>108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Modul</vt:lpstr>
      <vt:lpstr>DĚJEPIS II. Světová válka</vt:lpstr>
      <vt:lpstr>CHARAKTER VÁLKY</vt:lpstr>
      <vt:lpstr>PAKT MOLOTOV - RIBBENTROP</vt:lpstr>
      <vt:lpstr>POČÁTEK VÁLKY</vt:lpstr>
      <vt:lpstr>SOVĚTSKO – FINSKÁ VÁLKA </vt:lpstr>
      <vt:lpstr>KATYŇSKÝ MASAKR</vt:lpstr>
      <vt:lpstr>OPERACE DYNAMO</vt:lpstr>
      <vt:lpstr>ITÁLIE</vt:lpstr>
      <vt:lpstr>1941</vt:lpstr>
      <vt:lpstr>PEARL HARBOR</vt:lpstr>
      <vt:lpstr>JAPONSKO X USA</vt:lpstr>
      <vt:lpstr>NEJDŮLEŽITĚJŠÍ KONFERENCE</vt:lpstr>
      <vt:lpstr>KONEC VÁLKY</vt:lpstr>
      <vt:lpstr>DŮSLEDKY</vt:lpstr>
      <vt:lpstr>KVÍZ</vt:lpstr>
      <vt:lpstr>ODPOVĚĎ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II. Světová válka</dc:title>
  <dc:creator>Kamila</dc:creator>
  <cp:lastModifiedBy>Dum</cp:lastModifiedBy>
  <cp:revision>53</cp:revision>
  <dcterms:created xsi:type="dcterms:W3CDTF">2012-12-04T19:44:37Z</dcterms:created>
  <dcterms:modified xsi:type="dcterms:W3CDTF">2013-06-02T13:53:07Z</dcterms:modified>
</cp:coreProperties>
</file>